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59" r:id="rId8"/>
    <p:sldId id="262" r:id="rId9"/>
    <p:sldId id="263" r:id="rId10"/>
    <p:sldId id="269" r:id="rId11"/>
    <p:sldId id="264" r:id="rId12"/>
    <p:sldId id="265" r:id="rId13"/>
    <p:sldId id="266" r:id="rId14"/>
    <p:sldId id="268" r:id="rId15"/>
    <p:sldId id="275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50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7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7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51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9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9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13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2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2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2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995854" y="2818852"/>
            <a:ext cx="10515600" cy="870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endParaRPr lang="en-US" sz="3600" b="1" dirty="0">
              <a:cs typeface="B Homa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61" y="523268"/>
            <a:ext cx="2937109" cy="1261715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250731" y="2627587"/>
            <a:ext cx="8923282" cy="3836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4400" b="1" dirty="0">
                <a:solidFill>
                  <a:srgbClr val="000000"/>
                </a:solidFill>
                <a:latin typeface="Calibri" panose="020F0502020204030204"/>
                <a:cs typeface="B Homa" panose="00000400000000000000" pitchFamily="2" charset="-78"/>
              </a:rPr>
              <a:t>جلسه پذیرش دوره </a:t>
            </a:r>
            <a:r>
              <a:rPr lang="fa-IR" sz="4400" b="1" dirty="0" smtClean="0">
                <a:solidFill>
                  <a:srgbClr val="000000"/>
                </a:solidFill>
                <a:latin typeface="Calibri" panose="020F0502020204030204"/>
                <a:cs typeface="B Homa" panose="00000400000000000000" pitchFamily="2" charset="-78"/>
              </a:rPr>
              <a:t>رشد</a:t>
            </a:r>
            <a:endParaRPr lang="en-US" sz="4400" b="1" dirty="0" smtClean="0">
              <a:solidFill>
                <a:srgbClr val="000000"/>
              </a:solidFill>
              <a:latin typeface="Calibri" panose="020F0502020204030204"/>
              <a:cs typeface="B Homa" panose="00000400000000000000" pitchFamily="2" charset="-78"/>
            </a:endParaRPr>
          </a:p>
          <a:p>
            <a:pPr rtl="1"/>
            <a:endParaRPr lang="en-US" sz="4400" b="1" dirty="0">
              <a:solidFill>
                <a:srgbClr val="000000"/>
              </a:solidFill>
              <a:latin typeface="Calibri" panose="020F0502020204030204"/>
              <a:cs typeface="B Homa" panose="00000400000000000000" pitchFamily="2" charset="-78"/>
            </a:endParaRPr>
          </a:p>
          <a:p>
            <a:pPr rtl="1"/>
            <a:r>
              <a:rPr lang="fa-IR" sz="4400" b="1" dirty="0" smtClean="0">
                <a:solidFill>
                  <a:srgbClr val="000000"/>
                </a:solidFill>
                <a:latin typeface="Calibri" panose="020F0502020204030204"/>
                <a:cs typeface="B Homa" panose="00000400000000000000" pitchFamily="2" charset="-78"/>
              </a:rPr>
              <a:t>مرکز رشد فناوری سلامت</a:t>
            </a:r>
          </a:p>
          <a:p>
            <a:pPr rtl="1"/>
            <a:endParaRPr lang="fa-IR" sz="2800" b="1" dirty="0">
              <a:solidFill>
                <a:srgbClr val="000000"/>
              </a:solidFill>
              <a:latin typeface="Calibri" panose="020F0502020204030204"/>
              <a:cs typeface="B Homa" panose="00000400000000000000" pitchFamily="2" charset="-78"/>
            </a:endParaRPr>
          </a:p>
          <a:p>
            <a:pPr rtl="1"/>
            <a:r>
              <a:rPr lang="fa-IR" sz="4800" b="1" dirty="0">
                <a:solidFill>
                  <a:srgbClr val="000000"/>
                </a:solidFill>
                <a:latin typeface="Calibri" panose="020F0502020204030204"/>
                <a:cs typeface="B Homa" panose="00000400000000000000" pitchFamily="2" charset="-78"/>
              </a:rPr>
              <a:t> </a:t>
            </a:r>
            <a:endParaRPr lang="fa-IR" sz="4400" b="1" dirty="0">
              <a:solidFill>
                <a:srgbClr val="000000"/>
              </a:solidFill>
              <a:latin typeface="Calibri" panose="020F0502020204030204"/>
              <a:cs typeface="B Homa" panose="00000400000000000000" pitchFamily="2" charset="-78"/>
            </a:endParaRPr>
          </a:p>
          <a:p>
            <a:pPr rtl="1"/>
            <a:endParaRPr lang="fa-IR" sz="3600" b="1" dirty="0">
              <a:solidFill>
                <a:srgbClr val="000000"/>
              </a:solidFill>
              <a:latin typeface="Calibri" panose="020F0502020204030204"/>
              <a:cs typeface="B Homa" panose="00000400000000000000" pitchFamily="2" charset="-78"/>
            </a:endParaRPr>
          </a:p>
          <a:p>
            <a:pPr rtl="1"/>
            <a:r>
              <a:rPr lang="fa-IR" sz="3600" b="1" dirty="0">
                <a:solidFill>
                  <a:srgbClr val="000000"/>
                </a:solidFill>
                <a:latin typeface="Calibri" panose="020F0502020204030204"/>
                <a:cs typeface="B Homa" panose="00000400000000000000" pitchFamily="2" charset="-78"/>
              </a:rPr>
              <a:t> </a:t>
            </a:r>
            <a:endParaRPr lang="en-US" sz="3600" b="1" dirty="0">
              <a:solidFill>
                <a:srgbClr val="000000"/>
              </a:solidFill>
              <a:latin typeface="Calibri" panose="020F0502020204030204"/>
              <a:cs typeface="B Homa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6646" y="-6302"/>
            <a:ext cx="1805354" cy="1791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881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399855"/>
              </p:ext>
            </p:extLst>
          </p:nvPr>
        </p:nvGraphicFramePr>
        <p:xfrm>
          <a:off x="1122989" y="1046238"/>
          <a:ext cx="9932277" cy="5295553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41396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در دوره پیش رشد چه اقداماتی برای اجرایی نمودن ایده انجام داده اید؟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22405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41396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وضعیت فعلی ایده (طراحی، ساخت نمونه اولیه، ساخت نمونه تجاری، تأمین مالی و ...)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1076298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  <a:tr h="50699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اقدامات اجرایی بعدی و مشکلات احتمالی که پیش روی تان وجود دارد را بیان نمایید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5561759"/>
                  </a:ext>
                </a:extLst>
              </a:tr>
              <a:tr h="1461387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3569187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2123" y="254072"/>
            <a:ext cx="1137138" cy="1128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088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944181"/>
              </p:ext>
            </p:extLst>
          </p:nvPr>
        </p:nvGraphicFramePr>
        <p:xfrm>
          <a:off x="1250728" y="827324"/>
          <a:ext cx="9932277" cy="5629009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41573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مشتری هایی که در دوره پیش رشد با آن ها آشنا شده اید چه کسی / کسانی هستند؟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35191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41573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چرا آنها محصول و خدمات شما را انتخاب می کنند؟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1163240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  <a:tr h="5599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چه تجربیاتی از کار با مشتریان نزدیک خود دارید؟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5561759"/>
                  </a:ext>
                </a:extLst>
              </a:tr>
              <a:tr h="1614032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3569187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015" y="254072"/>
            <a:ext cx="1090246" cy="10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216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135677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dirty="0">
              <a:cs typeface="B Homa" panose="00000400000000000000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37896" y="2288077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>
              <a:cs typeface="B Homa" panose="00000400000000000000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58835"/>
              </p:ext>
            </p:extLst>
          </p:nvPr>
        </p:nvGraphicFramePr>
        <p:xfrm>
          <a:off x="572812" y="1475402"/>
          <a:ext cx="11140968" cy="5151120"/>
        </p:xfrm>
        <a:graphic>
          <a:graphicData uri="http://schemas.openxmlformats.org/drawingml/2006/table">
            <a:tbl>
              <a:tblPr/>
              <a:tblGrid>
                <a:gridCol w="25908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30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6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88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229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1913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147">
                <a:tc rowSpan="2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همکاران اصلی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شرکای اصلی شما چه کسانی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تأمین</a:t>
                      </a:r>
                      <a:r>
                        <a:rPr lang="fa-IR" sz="1300" i="1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کنندگان </a:t>
                      </a: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اصلی شما چه کسانی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منابع اصلی را از شرکا به دست می آورید؟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شرکا کدام فعالیتهای اصلی را انجام می دهند؟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فعالیتهای کلیدی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چه فعالیتهای اصلی به پیشنهادهای ارزشمند شما نیاز دارند؟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کانال های توزیع شما؟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نحوه ارتباط با مشتری؟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چگونگی جریان درآمد؟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گزاره ارزش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چه ارزشی به مشتری می دهید؟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به حل کدام یک از مشکلات مشتری کمک می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چه دسته از محصولات و خدمات را به هر بخش از مشتریان ارائه می دهید؟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نیازهای مشتری را برآورده می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ارتباط با مشتری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هر یک از بخشهای مشتری شما انتظار دارند  چه نوع روابطی بتوانید با آنها برقرار کنید و حفظ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رابطه را خود ایجاد کرده اید؟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یکپارچگی این روابط با سایر بخش های مدل کسب و کارتان چگونه</a:t>
                      </a:r>
                      <a:r>
                        <a:rPr lang="fa-IR" sz="1300" i="1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است؟</a:t>
                      </a:r>
                      <a:endParaRPr lang="fa-IR" sz="13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Gill Sans MT"/>
                        <a:ea typeface="MS Mincho"/>
                        <a:cs typeface="B Koodak" pitchFamily="2" charset="-78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برقراری چنین رابطه هایی چقدر هزینه بر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قسمت مشتریان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برای چه کسانی ایجاد ارزش می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مهمترین مشتری های شما چه کسانی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i="1" dirty="0">
                        <a:latin typeface="Gill Sans MT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6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منابع کلیدی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به چه منابع اصلی  نیاز دارید؟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کانال های توزیع شما؟ 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ارتباط با مشتری؟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جریان درآمد؟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کانالها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از طریق کدام کانال ها می خواهید به بخش مشتریان</a:t>
                      </a:r>
                      <a:r>
                        <a:rPr lang="fa-IR" sz="1300" i="1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برسید؟</a:t>
                      </a: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حالا چطور به آنها رسیده اید؟ کانالهای شما چگونه یکپارچه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یک بهتر کار می کنند؟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یک از آنها مقرون به صرفه تر است؟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چگونه می توانید آنها را با روال مشتری ادغام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4147">
                <a:tc gridSpan="3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ساختار هزینه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</a:t>
                      </a: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همترین هزینه های ذاتی در مدل کسب و کار شما چیست؟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منابع اصلی گران ترین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فعالیت های اصلی گران ترین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جریان درآمد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مشتریان شما واقعاً برای چه ارزشی حاضر به پرداخت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برای چه چیزی در حال حاضر پرداخت می کنند؟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در حال حاضر آنها چگونه می پردازند؟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چگونه ترجیح می دهند پرداخت کنند؟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هر جریان درآمد چقدر به درآمد کلی کمک می کند؟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337" y="254072"/>
            <a:ext cx="1230923" cy="122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2330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135677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dirty="0">
              <a:cs typeface="B Hom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55116"/>
              </p:ext>
            </p:extLst>
          </p:nvPr>
        </p:nvGraphicFramePr>
        <p:xfrm>
          <a:off x="1177157" y="1315694"/>
          <a:ext cx="9932277" cy="5083891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67274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رقبای اصلی شما چه کسانی هستند؟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98926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67274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خودتان را با رقبا چگونه مقایسه می کنید (بیان نقاط قوت و ضعف شما و آن ها)؟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1749138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953" y="254071"/>
            <a:ext cx="1172307" cy="1163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5744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1397876"/>
            <a:ext cx="10515600" cy="4687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dirty="0">
              <a:cs typeface="B Hom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911105"/>
              </p:ext>
            </p:extLst>
          </p:nvPr>
        </p:nvGraphicFramePr>
        <p:xfrm>
          <a:off x="1177157" y="1288070"/>
          <a:ext cx="9932277" cy="5569930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56339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هزینه های ثابت و متغیر کسب و کار شما در سال اول، دوم و سوم دوره رشد چقدر است؟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53959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56339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قیمت تمام شده محصول/ خدمات شما چقدر است؟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948238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  <a:tr h="490466"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240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در سال اول، دوم و سوم چه مقدار فروش خواهید داشت؟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3837029"/>
                  </a:ext>
                </a:extLst>
              </a:tr>
              <a:tr h="1464837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520703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831" y="254071"/>
            <a:ext cx="1336430" cy="1326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5690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1397876"/>
            <a:ext cx="10515600" cy="4687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B Hom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062050"/>
              </p:ext>
            </p:extLst>
          </p:nvPr>
        </p:nvGraphicFramePr>
        <p:xfrm>
          <a:off x="1177157" y="851889"/>
          <a:ext cx="9932277" cy="5569930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56339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مشکلاتی که در دوره پیش رشد داشته اید را بیان نمایید: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53959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56339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انتظاراتی که از پارک در دوره رشد دارید را بیان نمایید: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948238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  <a:tr h="490466"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240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کدام خدمات پارک بیشتر برای کسب و کار شما جذابیت دارد؟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3837029"/>
                  </a:ext>
                </a:extLst>
              </a:tr>
              <a:tr h="1464837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520703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77" y="254071"/>
            <a:ext cx="1008184" cy="1000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634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135677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dirty="0">
              <a:cs typeface="B Hom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72104"/>
              </p:ext>
            </p:extLst>
          </p:nvPr>
        </p:nvGraphicFramePr>
        <p:xfrm>
          <a:off x="1003939" y="1778149"/>
          <a:ext cx="9932277" cy="3578687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7221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عنوان ایده محوری پیشنهادی خود برای درج در مجوز فناوری را بیان کنید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285658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831" y="254071"/>
            <a:ext cx="1336430" cy="1326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75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056847"/>
            <a:ext cx="10515600" cy="3271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>
              <a:cs typeface="B Hom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901071"/>
              </p:ext>
            </p:extLst>
          </p:nvPr>
        </p:nvGraphicFramePr>
        <p:xfrm>
          <a:off x="1414439" y="1580939"/>
          <a:ext cx="9007375" cy="3747801"/>
        </p:xfrm>
        <a:graphic>
          <a:graphicData uri="http://schemas.openxmlformats.org/drawingml/2006/table">
            <a:tbl>
              <a:tblPr rtl="1" firstRow="1" bandRow="1"/>
              <a:tblGrid>
                <a:gridCol w="2737332">
                  <a:extLst>
                    <a:ext uri="{9D8B030D-6E8A-4147-A177-3AD203B41FA5}">
                      <a16:colId xmlns:a16="http://schemas.microsoft.com/office/drawing/2014/main" xmlns="" val="907634864"/>
                    </a:ext>
                  </a:extLst>
                </a:gridCol>
                <a:gridCol w="3071270">
                  <a:extLst>
                    <a:ext uri="{9D8B030D-6E8A-4147-A177-3AD203B41FA5}">
                      <a16:colId xmlns:a16="http://schemas.microsoft.com/office/drawing/2014/main" xmlns="" val="1316320463"/>
                    </a:ext>
                  </a:extLst>
                </a:gridCol>
                <a:gridCol w="686789">
                  <a:extLst>
                    <a:ext uri="{9D8B030D-6E8A-4147-A177-3AD203B41FA5}">
                      <a16:colId xmlns:a16="http://schemas.microsoft.com/office/drawing/2014/main" xmlns="" val="463385732"/>
                    </a:ext>
                  </a:extLst>
                </a:gridCol>
                <a:gridCol w="1556761">
                  <a:extLst>
                    <a:ext uri="{9D8B030D-6E8A-4147-A177-3AD203B41FA5}">
                      <a16:colId xmlns:a16="http://schemas.microsoft.com/office/drawing/2014/main" xmlns="" val="1988583811"/>
                    </a:ext>
                  </a:extLst>
                </a:gridCol>
                <a:gridCol w="955223">
                  <a:extLst>
                    <a:ext uri="{9D8B030D-6E8A-4147-A177-3AD203B41FA5}">
                      <a16:colId xmlns:a16="http://schemas.microsoft.com/office/drawing/2014/main" xmlns="" val="98627"/>
                    </a:ext>
                  </a:extLst>
                </a:gridCol>
              </a:tblGrid>
              <a:tr h="780453">
                <a:tc gridSpan="5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3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مشخصات واحد فناور</a:t>
                      </a:r>
                      <a:endParaRPr kumimoji="0" 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8174782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fa-IR" dirty="0">
                          <a:cs typeface="B Koodak" panose="00000700000000000000" pitchFamily="2" charset="-78"/>
                        </a:rPr>
                        <a:t>نام شرکت فناور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5077373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>
                          <a:cs typeface="B Koodak" panose="00000700000000000000" pitchFamily="2" charset="-78"/>
                        </a:rPr>
                        <a:t>نام نماینده شرکت</a:t>
                      </a:r>
                      <a:endParaRPr lang="en-US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سمت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2278480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>
                          <a:cs typeface="B Koodak" panose="00000700000000000000" pitchFamily="2" charset="-78"/>
                        </a:rPr>
                        <a:t>تاریخ پذیرش</a:t>
                      </a:r>
                      <a:r>
                        <a:rPr lang="fa-IR" baseline="0" dirty="0">
                          <a:cs typeface="B Koodak" panose="00000700000000000000" pitchFamily="2" charset="-78"/>
                        </a:rPr>
                        <a:t> در دوره پیش رشد</a:t>
                      </a:r>
                      <a:endParaRPr lang="en-US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50463492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>
                          <a:cs typeface="B Koodak" panose="00000700000000000000" pitchFamily="2" charset="-78"/>
                        </a:rPr>
                        <a:t>تعداد نیروی بیمه شده</a:t>
                      </a:r>
                      <a:endParaRPr lang="en-US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76161486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kumimoji="0" lang="fa-IR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زمینه اصلی فعالیت شرکت</a:t>
                      </a:r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6964004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fa-IR" dirty="0">
                          <a:cs typeface="B Koodak" panose="00000700000000000000" pitchFamily="2" charset="-78"/>
                        </a:rPr>
                        <a:t>آیا مجوز دانش بنیان دارید؟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kumimoji="0" lang="fa-IR" sz="1800" b="1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</a:rPr>
                        <a:t>بلی </a:t>
                      </a:r>
                      <a:r>
                        <a:rPr kumimoji="0" lang="fa-IR" sz="1800" b="1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  <a:sym typeface="Webdings" panose="05030102010509060703" pitchFamily="18" charset="2"/>
                        </a:rPr>
                        <a:t></a:t>
                      </a:r>
                      <a:r>
                        <a:rPr kumimoji="0" lang="fa-IR" sz="1800" b="1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</a:rPr>
                        <a:t>                                  خیر </a:t>
                      </a:r>
                      <a:r>
                        <a:rPr kumimoji="0" lang="fa-IR" sz="1800" b="1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  <a:sym typeface="Webdings" panose="05030102010509060703" pitchFamily="18" charset="2"/>
                        </a:rPr>
                        <a:t></a:t>
                      </a:r>
                      <a:endParaRPr lang="fa-IR" sz="14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350475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814" y="247976"/>
            <a:ext cx="1524001" cy="151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361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445308"/>
              </p:ext>
            </p:extLst>
          </p:nvPr>
        </p:nvGraphicFramePr>
        <p:xfrm>
          <a:off x="890643" y="921349"/>
          <a:ext cx="10264720" cy="1457786"/>
        </p:xfrm>
        <a:graphic>
          <a:graphicData uri="http://schemas.openxmlformats.org/drawingml/2006/table">
            <a:tbl>
              <a:tblPr rtl="1" firstRow="1" bandRow="1"/>
              <a:tblGrid>
                <a:gridCol w="2803436">
                  <a:extLst>
                    <a:ext uri="{9D8B030D-6E8A-4147-A177-3AD203B41FA5}">
                      <a16:colId xmlns:a16="http://schemas.microsoft.com/office/drawing/2014/main" xmlns="" val="2521597380"/>
                    </a:ext>
                  </a:extLst>
                </a:gridCol>
                <a:gridCol w="7461284">
                  <a:extLst>
                    <a:ext uri="{9D8B030D-6E8A-4147-A177-3AD203B41FA5}">
                      <a16:colId xmlns:a16="http://schemas.microsoft.com/office/drawing/2014/main" xmlns="" val="3873582366"/>
                    </a:ext>
                  </a:extLst>
                </a:gridCol>
              </a:tblGrid>
              <a:tr h="826079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kumimoji="0" lang="fa-IR" sz="2800" b="0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تغییرات مربوط به ایده محوری</a:t>
                      </a:r>
                      <a:endParaRPr lang="fa-IR" sz="2800" dirty="0">
                        <a:solidFill>
                          <a:schemeClr val="bg1"/>
                        </a:solidFill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5321023"/>
                  </a:ext>
                </a:extLst>
              </a:tr>
              <a:tr h="63170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2000" dirty="0">
                          <a:cs typeface="B Koodak" panose="00000700000000000000" pitchFamily="2" charset="-78"/>
                        </a:rPr>
                        <a:t>ایده/ های دوره</a:t>
                      </a:r>
                      <a:r>
                        <a:rPr lang="fa-IR" sz="2000" baseline="0" dirty="0">
                          <a:cs typeface="B Koodak" panose="00000700000000000000" pitchFamily="2" charset="-78"/>
                        </a:rPr>
                        <a:t> پیش رشد</a:t>
                      </a:r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just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6163612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894395"/>
              </p:ext>
            </p:extLst>
          </p:nvPr>
        </p:nvGraphicFramePr>
        <p:xfrm>
          <a:off x="890643" y="2618772"/>
          <a:ext cx="10264720" cy="1259840"/>
        </p:xfrm>
        <a:graphic>
          <a:graphicData uri="http://schemas.openxmlformats.org/drawingml/2006/table">
            <a:tbl>
              <a:tblPr rtl="1" firstRow="1" bandRow="1"/>
              <a:tblGrid>
                <a:gridCol w="10264720">
                  <a:extLst>
                    <a:ext uri="{9D8B030D-6E8A-4147-A177-3AD203B41FA5}">
                      <a16:colId xmlns:a16="http://schemas.microsoft.com/office/drawing/2014/main" xmlns="" val="2521597380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kumimoji="0" lang="fa-IR" sz="2800" b="0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دلایل تغییر ایده محوری</a:t>
                      </a:r>
                      <a:endParaRPr lang="fa-IR" sz="2800" dirty="0">
                        <a:solidFill>
                          <a:schemeClr val="bg1"/>
                        </a:solidFill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321023"/>
                  </a:ext>
                </a:extLst>
              </a:tr>
              <a:tr h="741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just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6163612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867817"/>
              </p:ext>
            </p:extLst>
          </p:nvPr>
        </p:nvGraphicFramePr>
        <p:xfrm>
          <a:off x="890643" y="4169048"/>
          <a:ext cx="10264720" cy="1507492"/>
        </p:xfrm>
        <a:graphic>
          <a:graphicData uri="http://schemas.openxmlformats.org/drawingml/2006/table">
            <a:tbl>
              <a:tblPr rtl="1" firstRow="1" bandRow="1"/>
              <a:tblGrid>
                <a:gridCol w="10264720">
                  <a:extLst>
                    <a:ext uri="{9D8B030D-6E8A-4147-A177-3AD203B41FA5}">
                      <a16:colId xmlns:a16="http://schemas.microsoft.com/office/drawing/2014/main" xmlns="" val="2521597380"/>
                    </a:ext>
                  </a:extLst>
                </a:gridCol>
              </a:tblGrid>
              <a:tr h="46601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kumimoji="0" lang="fa-IR" sz="2800" b="0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Koodak" panose="00000700000000000000" pitchFamily="2" charset="-78"/>
                        </a:rPr>
                        <a:t>ایده محوری مورد نظر در دوره رشد</a:t>
                      </a:r>
                      <a:endParaRPr lang="fa-IR" sz="2800" dirty="0">
                        <a:solidFill>
                          <a:schemeClr val="bg1"/>
                        </a:solidFill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321023"/>
                  </a:ext>
                </a:extLst>
              </a:tr>
              <a:tr h="98933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just" rtl="1"/>
                      <a:endParaRPr lang="fa-IR" sz="20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6163612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985" y="223911"/>
            <a:ext cx="1512276" cy="1500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37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924396"/>
              </p:ext>
            </p:extLst>
          </p:nvPr>
        </p:nvGraphicFramePr>
        <p:xfrm>
          <a:off x="1082564" y="1334814"/>
          <a:ext cx="9932277" cy="5061491"/>
        </p:xfrm>
        <a:graphic>
          <a:graphicData uri="http://schemas.openxmlformats.org/drawingml/2006/table">
            <a:tbl>
              <a:tblPr rtl="1" firstRow="1" bandRow="1"/>
              <a:tblGrid>
                <a:gridCol w="1513488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  <a:gridCol w="969582">
                  <a:extLst>
                    <a:ext uri="{9D8B030D-6E8A-4147-A177-3AD203B41FA5}">
                      <a16:colId xmlns:a16="http://schemas.microsoft.com/office/drawing/2014/main" xmlns="" val="881855396"/>
                    </a:ext>
                  </a:extLst>
                </a:gridCol>
                <a:gridCol w="1241535">
                  <a:extLst>
                    <a:ext uri="{9D8B030D-6E8A-4147-A177-3AD203B41FA5}">
                      <a16:colId xmlns:a16="http://schemas.microsoft.com/office/drawing/2014/main" xmlns="" val="1387829098"/>
                    </a:ext>
                  </a:extLst>
                </a:gridCol>
                <a:gridCol w="1666026">
                  <a:extLst>
                    <a:ext uri="{9D8B030D-6E8A-4147-A177-3AD203B41FA5}">
                      <a16:colId xmlns:a16="http://schemas.microsoft.com/office/drawing/2014/main" xmlns="" val="1143225833"/>
                    </a:ext>
                  </a:extLst>
                </a:gridCol>
                <a:gridCol w="1208375">
                  <a:extLst>
                    <a:ext uri="{9D8B030D-6E8A-4147-A177-3AD203B41FA5}">
                      <a16:colId xmlns:a16="http://schemas.microsoft.com/office/drawing/2014/main" xmlns="" val="1192428031"/>
                    </a:ext>
                  </a:extLst>
                </a:gridCol>
                <a:gridCol w="1341501">
                  <a:extLst>
                    <a:ext uri="{9D8B030D-6E8A-4147-A177-3AD203B41FA5}">
                      <a16:colId xmlns:a16="http://schemas.microsoft.com/office/drawing/2014/main" xmlns="" val="4075433496"/>
                    </a:ext>
                  </a:extLst>
                </a:gridCol>
                <a:gridCol w="750235">
                  <a:extLst>
                    <a:ext uri="{9D8B030D-6E8A-4147-A177-3AD203B41FA5}">
                      <a16:colId xmlns:a16="http://schemas.microsoft.com/office/drawing/2014/main" xmlns="" val="1114925609"/>
                    </a:ext>
                  </a:extLst>
                </a:gridCol>
                <a:gridCol w="1241535">
                  <a:extLst>
                    <a:ext uri="{9D8B030D-6E8A-4147-A177-3AD203B41FA5}">
                      <a16:colId xmlns:a16="http://schemas.microsoft.com/office/drawing/2014/main" xmlns="" val="531817887"/>
                    </a:ext>
                  </a:extLst>
                </a:gridCol>
              </a:tblGrid>
              <a:tr h="185758">
                <a:tc gridSpan="8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وضعیت </a:t>
                      </a:r>
                      <a:r>
                        <a:rPr kumimoji="0" lang="fa-IR" sz="280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منابع انسانی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514377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وضعیت نیروی انسانی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تعداد نیرو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Koodak" panose="00000700000000000000" pitchFamily="2" charset="-78"/>
                        </a:rPr>
                        <a:t>مدرک تحصیلی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Koodak" panose="00000700000000000000" pitchFamily="2" charset="-78"/>
                        </a:rPr>
                        <a:t>تعداد نیرو بیمه شده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383546">
                <a:tc vMerge="1">
                  <a:txBody>
                    <a:bodyPr/>
                    <a:lstStyle/>
                    <a:p>
                      <a:pPr algn="ctr"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dirty="0">
                          <a:cs typeface="B Koodak" panose="00000700000000000000" pitchFamily="2" charset="-78"/>
                        </a:rPr>
                        <a:t>آقا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dirty="0">
                          <a:cs typeface="B Koodak" panose="00000700000000000000" pitchFamily="2" charset="-78"/>
                        </a:rPr>
                        <a:t>خانم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a-I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دیپلم و زیر دیپلم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کارشناسی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کارشناسی ارشد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دکتری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7634158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rtl="1"/>
                      <a:r>
                        <a:rPr lang="fa-IR" sz="1800" dirty="0">
                          <a:cs typeface="B Koodak" panose="00000700000000000000" pitchFamily="2" charset="-78"/>
                        </a:rPr>
                        <a:t>زمان پذیرش در دوره پیش رشد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852523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rtl="1"/>
                      <a:r>
                        <a:rPr lang="fa-IR" sz="1800" dirty="0">
                          <a:cs typeface="B Koodak" panose="00000700000000000000" pitchFamily="2" charset="-78"/>
                        </a:rPr>
                        <a:t>در حال حاضر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0913171"/>
                  </a:ext>
                </a:extLst>
              </a:tr>
              <a:tr h="383546">
                <a:tc gridSpan="8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بیان دلایل تغییرات تیم نسبت به زمان پذیرش در دوره پیش رشد (در صورت داشتن تغییرات)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383546">
                <a:tc gridSpan="8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831" y="254071"/>
            <a:ext cx="1336430" cy="1326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789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013111"/>
              </p:ext>
            </p:extLst>
          </p:nvPr>
        </p:nvGraphicFramePr>
        <p:xfrm>
          <a:off x="1629507" y="1828103"/>
          <a:ext cx="8919780" cy="3037374"/>
        </p:xfrm>
        <a:graphic>
          <a:graphicData uri="http://schemas.openxmlformats.org/drawingml/2006/table">
            <a:tbl>
              <a:tblPr rtl="1" firstRow="1" bandRow="1"/>
              <a:tblGrid>
                <a:gridCol w="1783956">
                  <a:extLst>
                    <a:ext uri="{9D8B030D-6E8A-4147-A177-3AD203B41FA5}">
                      <a16:colId xmlns:a16="http://schemas.microsoft.com/office/drawing/2014/main" xmlns="" val="881855396"/>
                    </a:ext>
                  </a:extLst>
                </a:gridCol>
                <a:gridCol w="1783956">
                  <a:extLst>
                    <a:ext uri="{9D8B030D-6E8A-4147-A177-3AD203B41FA5}">
                      <a16:colId xmlns:a16="http://schemas.microsoft.com/office/drawing/2014/main" xmlns="" val="1387829098"/>
                    </a:ext>
                  </a:extLst>
                </a:gridCol>
                <a:gridCol w="1783956">
                  <a:extLst>
                    <a:ext uri="{9D8B030D-6E8A-4147-A177-3AD203B41FA5}">
                      <a16:colId xmlns:a16="http://schemas.microsoft.com/office/drawing/2014/main" xmlns="" val="1143225833"/>
                    </a:ext>
                  </a:extLst>
                </a:gridCol>
                <a:gridCol w="1783956">
                  <a:extLst>
                    <a:ext uri="{9D8B030D-6E8A-4147-A177-3AD203B41FA5}">
                      <a16:colId xmlns:a16="http://schemas.microsoft.com/office/drawing/2014/main" xmlns="" val="1192428031"/>
                    </a:ext>
                  </a:extLst>
                </a:gridCol>
                <a:gridCol w="1783956">
                  <a:extLst>
                    <a:ext uri="{9D8B030D-6E8A-4147-A177-3AD203B41FA5}">
                      <a16:colId xmlns:a16="http://schemas.microsoft.com/office/drawing/2014/main" xmlns="" val="4075433496"/>
                    </a:ext>
                  </a:extLst>
                </a:gridCol>
              </a:tblGrid>
              <a:tr h="605267">
                <a:tc gridSpan="5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وضعیت فعلی سهامداران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51437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نام و نام خانوادگی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مدرک تحصیلی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a-IR" sz="1800" dirty="0">
                          <a:cs typeface="B Koodak" panose="00000700000000000000" pitchFamily="2" charset="-78"/>
                        </a:rPr>
                        <a:t>رشته</a:t>
                      </a:r>
                      <a:r>
                        <a:rPr lang="fa-IR" sz="1800" baseline="0" dirty="0">
                          <a:cs typeface="B Koodak" panose="00000700000000000000" pitchFamily="2" charset="-78"/>
                        </a:rPr>
                        <a:t> تحصیلی</a:t>
                      </a:r>
                      <a:endParaRPr lang="en-US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سابقه اجرایی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میزان سهم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7634158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852523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0916841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7372540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144917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254071"/>
            <a:ext cx="1336430" cy="1326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00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41131" y="2606143"/>
            <a:ext cx="10983311" cy="6936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endParaRPr lang="en-US" sz="2400" b="1" dirty="0" smtClean="0">
              <a:cs typeface="B Homa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endParaRPr lang="en-US" sz="2400" b="1" dirty="0">
              <a:cs typeface="B Homa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endParaRPr lang="en-US" sz="2400" b="1" dirty="0" smtClean="0">
              <a:cs typeface="B Homa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endParaRPr lang="en-US" sz="2400" b="1" dirty="0">
              <a:cs typeface="B Homa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Homa" panose="00000400000000000000" pitchFamily="2" charset="-78"/>
              </a:rPr>
              <a:t>آیا </a:t>
            </a:r>
            <a:r>
              <a:rPr lang="fa-IR" sz="2400" b="1" dirty="0">
                <a:cs typeface="B Homa" panose="00000400000000000000" pitchFamily="2" charset="-78"/>
              </a:rPr>
              <a:t>برنامه ای برای افزایش تعداد نیروی انسانی در دوره رشد دارید؟</a:t>
            </a:r>
            <a:br>
              <a:rPr lang="fa-IR" sz="2400" b="1" dirty="0">
                <a:cs typeface="B Homa" panose="00000400000000000000" pitchFamily="2" charset="-78"/>
              </a:rPr>
            </a:br>
            <a:r>
              <a:rPr lang="fa-IR" sz="2400" b="1" dirty="0">
                <a:cs typeface="B Homa" panose="00000400000000000000" pitchFamily="2" charset="-78"/>
              </a:rPr>
              <a:t>بلی </a:t>
            </a:r>
            <a:r>
              <a:rPr lang="fa-IR" sz="2400" b="1" dirty="0">
                <a:cs typeface="B Homa" panose="00000400000000000000" pitchFamily="2" charset="-78"/>
                <a:sym typeface="Webdings" panose="05030102010509060703" pitchFamily="18" charset="2"/>
              </a:rPr>
              <a:t></a:t>
            </a:r>
            <a:r>
              <a:rPr lang="fa-IR" sz="2400" b="1" dirty="0">
                <a:cs typeface="B Homa" panose="00000400000000000000" pitchFamily="2" charset="-78"/>
              </a:rPr>
              <a:t>            خیر </a:t>
            </a:r>
            <a:r>
              <a:rPr lang="fa-IR" sz="2400" b="1" dirty="0">
                <a:cs typeface="B Homa" panose="00000400000000000000" pitchFamily="2" charset="-78"/>
                <a:sym typeface="Webdings" panose="05030102010509060703" pitchFamily="18" charset="2"/>
              </a:rPr>
              <a:t></a:t>
            </a:r>
            <a:r>
              <a:rPr lang="fa-IR" sz="2400" b="1" dirty="0">
                <a:cs typeface="B Homa" panose="00000400000000000000" pitchFamily="2" charset="-78"/>
              </a:rPr>
              <a:t/>
            </a:r>
            <a:br>
              <a:rPr lang="fa-IR" sz="2400" b="1" dirty="0">
                <a:cs typeface="B Homa" panose="00000400000000000000" pitchFamily="2" charset="-78"/>
              </a:rPr>
            </a:br>
            <a:r>
              <a:rPr lang="fa-IR" sz="2400" b="1" dirty="0">
                <a:cs typeface="B Homa" panose="00000400000000000000" pitchFamily="2" charset="-78"/>
              </a:rPr>
              <a:t/>
            </a:r>
            <a:br>
              <a:rPr lang="fa-IR" sz="2400" b="1" dirty="0">
                <a:cs typeface="B Homa" panose="00000400000000000000" pitchFamily="2" charset="-78"/>
              </a:rPr>
            </a:br>
            <a:r>
              <a:rPr lang="fa-IR" sz="2400" b="1" dirty="0">
                <a:cs typeface="B Homa" panose="00000400000000000000" pitchFamily="2" charset="-78"/>
              </a:rPr>
              <a:t>در صورت جواب مثبت، چه نیرویی و در چه بخشی؟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2" y="5270923"/>
            <a:ext cx="10983311" cy="6936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</a:rPr>
              <a:t>آیا برنامه ای برای توسعه کمی و کیفی ایده و فضای تولید خود دارید؟</a:t>
            </a:r>
            <a:b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</a:rPr>
            </a:br>
            <a: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</a:rPr>
              <a:t>بلی </a:t>
            </a:r>
            <a: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  <a:sym typeface="Webdings" panose="05030102010509060703" pitchFamily="18" charset="2"/>
              </a:rPr>
              <a:t></a:t>
            </a:r>
            <a: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</a:rPr>
              <a:t>            خیر </a:t>
            </a:r>
            <a: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  <a:sym typeface="Webdings" panose="05030102010509060703" pitchFamily="18" charset="2"/>
              </a:rPr>
              <a:t></a:t>
            </a:r>
            <a: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</a:rPr>
              <a:t/>
            </a:r>
            <a:b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</a:rPr>
            </a:br>
            <a: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</a:rPr>
              <a:t/>
            </a:r>
            <a:b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</a:rPr>
            </a:br>
            <a:r>
              <a:rPr lang="fa-IR" sz="2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/>
                <a:cs typeface="B Homa" panose="00000400000000000000" pitchFamily="2" charset="-78"/>
              </a:rPr>
              <a:t>در صورت جواب مثبت، چه ایده ای/ چه فضایی (تولیدی/ کارگاهی/ آزمایشگاهی/ اداری و ...)؟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77" y="254071"/>
            <a:ext cx="1008184" cy="1000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61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67255" y="1460938"/>
            <a:ext cx="10633841" cy="4950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50000"/>
              </a:lnSpc>
            </a:pPr>
            <a:endParaRPr lang="fa-IR" dirty="0">
              <a:cs typeface="B Hom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dirty="0">
              <a:cs typeface="B Homa" panose="000004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757358"/>
              </p:ext>
            </p:extLst>
          </p:nvPr>
        </p:nvGraphicFramePr>
        <p:xfrm>
          <a:off x="1118036" y="1580086"/>
          <a:ext cx="9932277" cy="5219415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1857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میزان تحقق اهداف شما در دوره پیش رشد (دستاوردهای شما در این دوره چه بوده است)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22018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در افق 3 ساله کجا خواهید بود؟ چه دستاوردهایی خواهید داشت؟ چقدر رشد خواهید کرد؟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831" y="254071"/>
            <a:ext cx="1336430" cy="1326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641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188279"/>
              </p:ext>
            </p:extLst>
          </p:nvPr>
        </p:nvGraphicFramePr>
        <p:xfrm>
          <a:off x="1124607" y="1058366"/>
          <a:ext cx="9932277" cy="5272067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56682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با چه ایده ای در دوره پیش رشد پذیرش شده اید؟ اگر ایده دچار تغییر شده است؛ دلایل تغییر را ذکر نمایید.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93781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56682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مشخصات فنی ایده و سه ویژگی کلیدی آن را بیان نمایید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2200606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35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496" y="1480399"/>
            <a:ext cx="10515600" cy="870279"/>
          </a:xfrm>
        </p:spPr>
        <p:txBody>
          <a:bodyPr>
            <a:normAutofit/>
          </a:bodyPr>
          <a:lstStyle/>
          <a:p>
            <a:pPr marL="45720" indent="0" algn="r" rtl="1">
              <a:buNone/>
            </a:pPr>
            <a:r>
              <a:rPr lang="fa-IR" sz="3600" b="1" dirty="0">
                <a:cs typeface="B Homa" panose="00000400000000000000" pitchFamily="2" charset="-78"/>
              </a:rPr>
              <a:t>دمو</a:t>
            </a:r>
            <a:endParaRPr lang="en-US" sz="3600" b="1" dirty="0">
              <a:cs typeface="B Homa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475646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cs typeface="B Homa" panose="00000400000000000000" pitchFamily="2" charset="-78"/>
              </a:rPr>
              <a:t>ارائه دمو در قالب فیلم/ عکس/نمونه فیزیکی از محصول</a:t>
            </a:r>
          </a:p>
          <a:p>
            <a:pPr algn="r" rtl="1"/>
            <a:endParaRPr lang="en-US" dirty="0">
              <a:cs typeface="B Homa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61" y="399393"/>
            <a:ext cx="1023469" cy="4396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831" y="254071"/>
            <a:ext cx="1336430" cy="1326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63467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1486</TotalTime>
  <Words>864</Words>
  <Application>Microsoft Office PowerPoint</Application>
  <PresentationFormat>Custom</PresentationFormat>
  <Paragraphs>142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58</cp:revision>
  <dcterms:created xsi:type="dcterms:W3CDTF">2018-04-24T05:29:08Z</dcterms:created>
  <dcterms:modified xsi:type="dcterms:W3CDTF">2023-11-15T11:08:35Z</dcterms:modified>
</cp:coreProperties>
</file>