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7" r:id="rId3"/>
    <p:sldId id="276" r:id="rId4"/>
    <p:sldId id="267" r:id="rId5"/>
    <p:sldId id="282" r:id="rId6"/>
    <p:sldId id="273" r:id="rId7"/>
    <p:sldId id="275" r:id="rId8"/>
    <p:sldId id="259" r:id="rId9"/>
    <p:sldId id="277" r:id="rId10"/>
    <p:sldId id="278" r:id="rId11"/>
    <p:sldId id="279" r:id="rId12"/>
    <p:sldId id="280" r:id="rId13"/>
    <p:sldId id="27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9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9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1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87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3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4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5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85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375338" y="2026716"/>
            <a:ext cx="6884276" cy="2440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4000" b="1" dirty="0" smtClean="0">
                <a:cs typeface="B Homa" panose="00000400000000000000" pitchFamily="2" charset="-78"/>
              </a:rPr>
              <a:t>جلسه پذیرش دوره پسارشد</a:t>
            </a:r>
          </a:p>
          <a:p>
            <a:pPr rtl="1"/>
            <a:endParaRPr lang="fa-IR" b="1" dirty="0" smtClean="0">
              <a:cs typeface="B Homa" panose="00000400000000000000" pitchFamily="2" charset="-78"/>
            </a:endParaRPr>
          </a:p>
          <a:p>
            <a:pPr rtl="1"/>
            <a:endParaRPr lang="fa-IR" b="1" dirty="0" smtClean="0">
              <a:cs typeface="B Homa" panose="00000400000000000000" pitchFamily="2" charset="-78"/>
            </a:endParaRPr>
          </a:p>
          <a:p>
            <a:pPr rtl="1"/>
            <a:endParaRPr lang="fa-IR" b="1" dirty="0">
              <a:cs typeface="B Homa" panose="00000400000000000000" pitchFamily="2" charset="-78"/>
            </a:endParaRPr>
          </a:p>
          <a:p>
            <a:pPr rtl="1"/>
            <a:endParaRPr lang="fa-IR" b="1" dirty="0">
              <a:cs typeface="B Homa" panose="00000400000000000000" pitchFamily="2" charset="-78"/>
            </a:endParaRPr>
          </a:p>
          <a:p>
            <a:pPr rtl="1"/>
            <a:r>
              <a:rPr lang="fa-IR" b="1" dirty="0" smtClean="0">
                <a:cs typeface="B Homa" panose="00000400000000000000" pitchFamily="2" charset="-78"/>
              </a:rPr>
              <a:t>مرکز رشد فناوری سلامت</a:t>
            </a:r>
            <a:endParaRPr lang="fa-IR" b="1" dirty="0">
              <a:cs typeface="B Homa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37109" cy="12617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6646" y="-6302"/>
            <a:ext cx="1805354" cy="1791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881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1760611"/>
              </p:ext>
            </p:extLst>
          </p:nvPr>
        </p:nvGraphicFramePr>
        <p:xfrm>
          <a:off x="546847" y="810247"/>
          <a:ext cx="11200502" cy="5504569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4066389">
                  <a:extLst>
                    <a:ext uri="{9D8B030D-6E8A-4147-A177-3AD203B41FA5}">
                      <a16:colId xmlns="" xmlns:a16="http://schemas.microsoft.com/office/drawing/2014/main" val="2521597380"/>
                    </a:ext>
                  </a:extLst>
                </a:gridCol>
                <a:gridCol w="7134113">
                  <a:extLst>
                    <a:ext uri="{9D8B030D-6E8A-4147-A177-3AD203B41FA5}">
                      <a16:colId xmlns="" xmlns:a16="http://schemas.microsoft.com/office/drawing/2014/main" val="3873582366"/>
                    </a:ext>
                  </a:extLst>
                </a:gridCol>
              </a:tblGrid>
              <a:tr h="292030">
                <a:tc gridSpan="2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میزان بهره مندی از خدمات پارک</a:t>
                      </a:r>
                      <a:endParaRPr kumimoji="0" lang="en-US" sz="2800" b="0" i="0" u="none" strike="noStrike" kern="1200" cap="none" spc="-5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j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321023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pPr marL="45720" marR="0" lvl="0" indent="0" algn="just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میزان اعتبار دریافتی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6163612"/>
                  </a:ext>
                </a:extLst>
              </a:tr>
              <a:tr h="403108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میزان تسهیلات دریافتی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1718452"/>
                  </a:ext>
                </a:extLst>
              </a:tr>
              <a:tr h="403108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میزان بهره مندی از معافیت های مالیاتی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4492030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عناوین دوره های آموزشی که در آن شرکت کرده اید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9441102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عناوین نمایشگاه هایی که در آن شرکت کرده اید</a:t>
                      </a: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87996645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عناوین دوره های مشاوره ای که از آن استفاده کرده اید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58340779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میزان بهره مندی از سایر خدمات پارک و مرکز رشد (تبلیغات، مالکیت فکری، حسابداری و ...)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13498227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مهم ترین دستاوردهایی که در دوره رشد داشته اید؟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34293852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دریافت چه خدماتی از پارک و مرکز رشد در دوره پسارشد برای شما جذابیت بیشتری دارد؟</a:t>
                      </a: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817422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95" y="180158"/>
            <a:ext cx="1326439" cy="569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476" y="-6301"/>
            <a:ext cx="1078523" cy="1070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198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830838"/>
              </p:ext>
            </p:extLst>
          </p:nvPr>
        </p:nvGraphicFramePr>
        <p:xfrm>
          <a:off x="546847" y="1230659"/>
          <a:ext cx="11200502" cy="3070797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4800011">
                  <a:extLst>
                    <a:ext uri="{9D8B030D-6E8A-4147-A177-3AD203B41FA5}">
                      <a16:colId xmlns="" xmlns:a16="http://schemas.microsoft.com/office/drawing/2014/main" val="2521597380"/>
                    </a:ext>
                  </a:extLst>
                </a:gridCol>
                <a:gridCol w="6400491">
                  <a:extLst>
                    <a:ext uri="{9D8B030D-6E8A-4147-A177-3AD203B41FA5}">
                      <a16:colId xmlns="" xmlns:a16="http://schemas.microsoft.com/office/drawing/2014/main" val="3873582366"/>
                    </a:ext>
                  </a:extLst>
                </a:gridCol>
              </a:tblGrid>
              <a:tr h="292030">
                <a:tc gridSpan="2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میزان تعامل و هم افزایی </a:t>
                      </a:r>
                      <a:endParaRPr kumimoji="0" lang="en-US" sz="2800" b="0" i="0" u="none" strike="noStrike" kern="1200" cap="none" spc="-5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j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321023"/>
                  </a:ext>
                </a:extLst>
              </a:tr>
              <a:tr h="570883">
                <a:tc>
                  <a:txBody>
                    <a:bodyPr/>
                    <a:lstStyle/>
                    <a:p>
                      <a:pPr marL="45720" marR="0" lvl="0" indent="0" algn="just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با کدام شرکت های پارک و مرکز رشد بیشتر تعامل داشته اید؟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6163612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نوع تعاملات شما با این شرکت ها به چه صورت بوده است؟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1718452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تعامل شما با ستاد اداری پارک و مرکز رشد چگونه بوده است؟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9441102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چه برنامه ای برای افزایش تعاملات خود با پارک، مرکز رشد و شرکت ها دارید؟</a:t>
                      </a: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8799664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18" y="163088"/>
            <a:ext cx="1326439" cy="569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354" y="-6301"/>
            <a:ext cx="1242646" cy="123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0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618314"/>
              </p:ext>
            </p:extLst>
          </p:nvPr>
        </p:nvGraphicFramePr>
        <p:xfrm>
          <a:off x="546847" y="1188618"/>
          <a:ext cx="11200502" cy="2247837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4800011">
                  <a:extLst>
                    <a:ext uri="{9D8B030D-6E8A-4147-A177-3AD203B41FA5}">
                      <a16:colId xmlns="" xmlns:a16="http://schemas.microsoft.com/office/drawing/2014/main" val="2521597380"/>
                    </a:ext>
                  </a:extLst>
                </a:gridCol>
                <a:gridCol w="6400491">
                  <a:extLst>
                    <a:ext uri="{9D8B030D-6E8A-4147-A177-3AD203B41FA5}">
                      <a16:colId xmlns="" xmlns:a16="http://schemas.microsoft.com/office/drawing/2014/main" val="3873582366"/>
                    </a:ext>
                  </a:extLst>
                </a:gridCol>
              </a:tblGrid>
              <a:tr h="292030">
                <a:tc gridSpan="2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وضعیت مالی شرکت</a:t>
                      </a:r>
                      <a:endParaRPr kumimoji="0" lang="en-US" sz="2800" b="0" i="0" u="none" strike="noStrike" kern="1200" cap="none" spc="-5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j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321023"/>
                  </a:ext>
                </a:extLst>
              </a:tr>
              <a:tr h="570883">
                <a:tc>
                  <a:txBody>
                    <a:bodyPr/>
                    <a:lstStyle/>
                    <a:p>
                      <a:pPr marL="45720" marR="0" lvl="0" indent="0" algn="just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ارائه تراز آزمایشی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 </a:t>
                      </a: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 (پیوست شود)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6163612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ارائه صورت سود و زیان شرکت (پیوست شود)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1718452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برنامه های مالی شرکت برای دوره پسارشد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9441102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41" y="224217"/>
            <a:ext cx="1326439" cy="569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522" y="-6302"/>
            <a:ext cx="1207477" cy="1198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8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2135677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fa-IR" dirty="0" smtClean="0">
              <a:cs typeface="B Homa" panose="00000400000000000000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37896" y="1447249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>
              <a:cs typeface="B Homa" panose="00000400000000000000" pitchFamily="2" charset="-78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931931"/>
              </p:ext>
            </p:extLst>
          </p:nvPr>
        </p:nvGraphicFramePr>
        <p:xfrm>
          <a:off x="733096" y="1011594"/>
          <a:ext cx="10264720" cy="2621280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1906368">
                  <a:extLst>
                    <a:ext uri="{9D8B030D-6E8A-4147-A177-3AD203B41FA5}">
                      <a16:colId xmlns="" xmlns:a16="http://schemas.microsoft.com/office/drawing/2014/main" val="2521597380"/>
                    </a:ext>
                  </a:extLst>
                </a:gridCol>
                <a:gridCol w="897068">
                  <a:extLst>
                    <a:ext uri="{9D8B030D-6E8A-4147-A177-3AD203B41FA5}">
                      <a16:colId xmlns="" xmlns:a16="http://schemas.microsoft.com/office/drawing/2014/main" val="528389780"/>
                    </a:ext>
                  </a:extLst>
                </a:gridCol>
                <a:gridCol w="7461284">
                  <a:extLst>
                    <a:ext uri="{9D8B030D-6E8A-4147-A177-3AD203B41FA5}">
                      <a16:colId xmlns="" xmlns:a16="http://schemas.microsoft.com/office/drawing/2014/main" val="387358236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عناوین مجوزهای فناوری در سه سال اخیر</a:t>
                      </a:r>
                      <a:endParaRPr lang="fa-IR" sz="2800" dirty="0">
                        <a:solidFill>
                          <a:schemeClr val="bg1"/>
                        </a:solidFill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321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Koodak" panose="00000700000000000000" pitchFamily="2" charset="-78"/>
                        </a:rPr>
                        <a:t>سال اول دوره رشد</a:t>
                      </a:r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616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Koodak" panose="00000700000000000000" pitchFamily="2" charset="-78"/>
                        </a:rPr>
                        <a:t>سال دوم دوره رشد</a:t>
                      </a:r>
                      <a:endParaRPr kumimoji="0" lang="fa-I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1718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Koodak" panose="00000700000000000000" pitchFamily="2" charset="-78"/>
                        </a:rPr>
                        <a:t>سال سوم دوره رشد</a:t>
                      </a:r>
                      <a:endParaRPr kumimoji="0" lang="fa-I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625262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B Koodak" panose="00000700000000000000" pitchFamily="2" charset="-78"/>
                        </a:rPr>
                        <a:t>عنوان پیشنهادی مجوز فناوری برای دوره پسارشد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7793053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Koodak" panose="00000700000000000000" pitchFamily="2" charset="-78"/>
                        </a:rPr>
                        <a:t>عنوان پیشنهادی دوره پسارشد</a:t>
                      </a:r>
                      <a:endParaRPr kumimoji="0" lang="fa-I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2412112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4" y="198256"/>
            <a:ext cx="1326439" cy="5698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5908" y="-6301"/>
            <a:ext cx="1266091" cy="125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75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653101"/>
              </p:ext>
            </p:extLst>
          </p:nvPr>
        </p:nvGraphicFramePr>
        <p:xfrm>
          <a:off x="546847" y="1199128"/>
          <a:ext cx="11200502" cy="2247837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3013252">
                  <a:extLst>
                    <a:ext uri="{9D8B030D-6E8A-4147-A177-3AD203B41FA5}">
                      <a16:colId xmlns="" xmlns:a16="http://schemas.microsoft.com/office/drawing/2014/main" val="2521597380"/>
                    </a:ext>
                  </a:extLst>
                </a:gridCol>
                <a:gridCol w="8187250">
                  <a:extLst>
                    <a:ext uri="{9D8B030D-6E8A-4147-A177-3AD203B41FA5}">
                      <a16:colId xmlns="" xmlns:a16="http://schemas.microsoft.com/office/drawing/2014/main" val="3873582366"/>
                    </a:ext>
                  </a:extLst>
                </a:gridCol>
              </a:tblGrid>
              <a:tr h="292030">
                <a:tc gridSpan="2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پیشنهادات/ انتقادات/ نیازها</a:t>
                      </a:r>
                      <a:endParaRPr kumimoji="0" lang="en-US" sz="2800" b="0" i="0" u="none" strike="noStrike" kern="1200" cap="none" spc="-5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j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321023"/>
                  </a:ext>
                </a:extLst>
              </a:tr>
              <a:tr h="570883">
                <a:tc>
                  <a:txBody>
                    <a:bodyPr/>
                    <a:lstStyle/>
                    <a:p>
                      <a:pPr marL="45720" marR="0" lvl="0" indent="0" algn="just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پیشنهادات شرکت به مدیریت مرکز رشد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6163612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انتقادات نسبت به مدیریت مرکز رشد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1718452"/>
                  </a:ext>
                </a:extLst>
              </a:tr>
              <a:tr h="60073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نیازها و درخواست های شرکت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9441102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6" y="282832"/>
            <a:ext cx="1326439" cy="569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4862" y="-6301"/>
            <a:ext cx="1137138" cy="1128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38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242559"/>
              </p:ext>
            </p:extLst>
          </p:nvPr>
        </p:nvGraphicFramePr>
        <p:xfrm>
          <a:off x="1303271" y="950894"/>
          <a:ext cx="9007375" cy="4242359"/>
        </p:xfrm>
        <a:graphic>
          <a:graphicData uri="http://schemas.openxmlformats.org/drawingml/2006/table">
            <a:tbl>
              <a:tblPr rtl="1" firstRow="1" bandRow="1">
                <a:tableStyleId>{7E9639D4-E3E2-4D34-9284-5A2195B3D0D7}</a:tableStyleId>
              </a:tblPr>
              <a:tblGrid>
                <a:gridCol w="2737332">
                  <a:extLst>
                    <a:ext uri="{9D8B030D-6E8A-4147-A177-3AD203B41FA5}">
                      <a16:colId xmlns="" xmlns:a16="http://schemas.microsoft.com/office/drawing/2014/main" val="907634864"/>
                    </a:ext>
                  </a:extLst>
                </a:gridCol>
                <a:gridCol w="3071270">
                  <a:extLst>
                    <a:ext uri="{9D8B030D-6E8A-4147-A177-3AD203B41FA5}">
                      <a16:colId xmlns="" xmlns:a16="http://schemas.microsoft.com/office/drawing/2014/main" val="1316320463"/>
                    </a:ext>
                  </a:extLst>
                </a:gridCol>
                <a:gridCol w="686789">
                  <a:extLst>
                    <a:ext uri="{9D8B030D-6E8A-4147-A177-3AD203B41FA5}">
                      <a16:colId xmlns="" xmlns:a16="http://schemas.microsoft.com/office/drawing/2014/main" val="463385732"/>
                    </a:ext>
                  </a:extLst>
                </a:gridCol>
                <a:gridCol w="1556761">
                  <a:extLst>
                    <a:ext uri="{9D8B030D-6E8A-4147-A177-3AD203B41FA5}">
                      <a16:colId xmlns="" xmlns:a16="http://schemas.microsoft.com/office/drawing/2014/main" val="1988583811"/>
                    </a:ext>
                  </a:extLst>
                </a:gridCol>
                <a:gridCol w="955223">
                  <a:extLst>
                    <a:ext uri="{9D8B030D-6E8A-4147-A177-3AD203B41FA5}">
                      <a16:colId xmlns="" xmlns:a16="http://schemas.microsoft.com/office/drawing/2014/main" val="98627"/>
                    </a:ext>
                  </a:extLst>
                </a:gridCol>
              </a:tblGrid>
              <a:tr h="780453">
                <a:tc gridSpan="5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3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مشخصات واحد فناور</a:t>
                      </a: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3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38174782"/>
                  </a:ext>
                </a:extLst>
              </a:tr>
              <a:tr h="494558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Koodak" panose="00000700000000000000" pitchFamily="2" charset="-78"/>
                        </a:rPr>
                        <a:t>نام شرکت فناور</a:t>
                      </a:r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05077373"/>
                  </a:ext>
                </a:extLst>
              </a:tr>
              <a:tr h="4945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Koodak" panose="00000700000000000000" pitchFamily="2" charset="-78"/>
                        </a:rPr>
                        <a:t>نام نماینده شرکت</a:t>
                      </a:r>
                      <a:endParaRPr lang="en-US" dirty="0" smtClean="0">
                        <a:cs typeface="B Koodak" panose="000007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سمت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2278480"/>
                  </a:ext>
                </a:extLst>
              </a:tr>
              <a:tr h="4945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Koodak" panose="00000700000000000000" pitchFamily="2" charset="-78"/>
                        </a:rPr>
                        <a:t>تاریخ پذیرش</a:t>
                      </a:r>
                      <a:r>
                        <a:rPr lang="fa-IR" baseline="0" dirty="0" smtClean="0">
                          <a:cs typeface="B Koodak" panose="00000700000000000000" pitchFamily="2" charset="-78"/>
                        </a:rPr>
                        <a:t> در دوره پیش رشد</a:t>
                      </a:r>
                      <a:endParaRPr lang="en-US" dirty="0" smtClean="0">
                        <a:cs typeface="B Koodak" panose="000007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0463492"/>
                  </a:ext>
                </a:extLst>
              </a:tr>
              <a:tr h="4945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Koodak" panose="00000700000000000000" pitchFamily="2" charset="-78"/>
                        </a:rPr>
                        <a:t>تاریخ پذیرش در دوره رشد</a:t>
                      </a:r>
                      <a:endParaRPr lang="en-US" dirty="0" smtClean="0">
                        <a:cs typeface="B Koodak" panose="000007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3793916"/>
                  </a:ext>
                </a:extLst>
              </a:tr>
              <a:tr h="49455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Koodak" panose="00000700000000000000" pitchFamily="2" charset="-78"/>
                        </a:rPr>
                        <a:t>تعداد نیروی بیمه شده</a:t>
                      </a:r>
                      <a:endParaRPr lang="en-US" dirty="0" smtClean="0">
                        <a:cs typeface="B Koodak" panose="000007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6161486"/>
                  </a:ext>
                </a:extLst>
              </a:tr>
              <a:tr h="494558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زمینه اصلی فعالیت شرکت</a:t>
                      </a:r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6964004"/>
                  </a:ext>
                </a:extLst>
              </a:tr>
              <a:tr h="494558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Koodak" panose="00000700000000000000" pitchFamily="2" charset="-78"/>
                        </a:rPr>
                        <a:t>آیا مجوز دانش بنیان دارید؟</a:t>
                      </a:r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kumimoji="0" lang="fa-IR" sz="18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</a:rPr>
                        <a:t>بلی </a:t>
                      </a:r>
                      <a:r>
                        <a:rPr kumimoji="0" lang="fa-IR" sz="18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  <a:sym typeface="Webdings" panose="05030102010509060703" pitchFamily="18" charset="2"/>
                        </a:rPr>
                        <a:t></a:t>
                      </a:r>
                      <a:r>
                        <a:rPr kumimoji="0" lang="fa-IR" sz="18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</a:rPr>
                        <a:t>                                  خیر </a:t>
                      </a:r>
                      <a:r>
                        <a:rPr kumimoji="0" lang="fa-IR" sz="1800" b="1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  <a:sym typeface="Webdings" panose="05030102010509060703" pitchFamily="18" charset="2"/>
                        </a:rPr>
                        <a:t></a:t>
                      </a:r>
                      <a:endParaRPr lang="fa-IR" sz="14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350475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40" y="163087"/>
            <a:ext cx="1326439" cy="569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738" y="-6302"/>
            <a:ext cx="1301262" cy="1291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3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983811"/>
              </p:ext>
            </p:extLst>
          </p:nvPr>
        </p:nvGraphicFramePr>
        <p:xfrm>
          <a:off x="890643" y="921349"/>
          <a:ext cx="10264720" cy="1310640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2803436">
                  <a:extLst>
                    <a:ext uri="{9D8B030D-6E8A-4147-A177-3AD203B41FA5}">
                      <a16:colId xmlns="" xmlns:a16="http://schemas.microsoft.com/office/drawing/2014/main" val="2521597380"/>
                    </a:ext>
                  </a:extLst>
                </a:gridCol>
                <a:gridCol w="7461284">
                  <a:extLst>
                    <a:ext uri="{9D8B030D-6E8A-4147-A177-3AD203B41FA5}">
                      <a16:colId xmlns="" xmlns:a16="http://schemas.microsoft.com/office/drawing/2014/main" val="387358236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تغییرات مربوط به ایده محوری</a:t>
                      </a:r>
                      <a:endParaRPr lang="fa-IR" sz="2800" dirty="0">
                        <a:solidFill>
                          <a:schemeClr val="bg1"/>
                        </a:solidFill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321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Koodak" panose="00000700000000000000" pitchFamily="2" charset="-78"/>
                        </a:rPr>
                        <a:t>ایده/ های دوره</a:t>
                      </a:r>
                      <a:r>
                        <a:rPr lang="fa-IR" sz="2000" baseline="0" dirty="0" smtClean="0">
                          <a:cs typeface="B Koodak" panose="00000700000000000000" pitchFamily="2" charset="-78"/>
                        </a:rPr>
                        <a:t> پیش رشد</a:t>
                      </a:r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616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Koodak" panose="00000700000000000000" pitchFamily="2" charset="-78"/>
                        </a:rPr>
                        <a:t>ایده/</a:t>
                      </a:r>
                      <a:r>
                        <a:rPr lang="fa-IR" sz="2000" baseline="0" dirty="0" smtClean="0">
                          <a:cs typeface="B Koodak" panose="00000700000000000000" pitchFamily="2" charset="-78"/>
                        </a:rPr>
                        <a:t> های </a:t>
                      </a:r>
                      <a:r>
                        <a:rPr lang="fa-IR" sz="2000" dirty="0" smtClean="0">
                          <a:cs typeface="B Koodak" panose="00000700000000000000" pitchFamily="2" charset="-78"/>
                        </a:rPr>
                        <a:t>دوره رشد</a:t>
                      </a:r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1718452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285825"/>
              </p:ext>
            </p:extLst>
          </p:nvPr>
        </p:nvGraphicFramePr>
        <p:xfrm>
          <a:off x="890643" y="2618772"/>
          <a:ext cx="10264720" cy="1310640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2803436">
                  <a:extLst>
                    <a:ext uri="{9D8B030D-6E8A-4147-A177-3AD203B41FA5}">
                      <a16:colId xmlns="" xmlns:a16="http://schemas.microsoft.com/office/drawing/2014/main" val="2521597380"/>
                    </a:ext>
                  </a:extLst>
                </a:gridCol>
                <a:gridCol w="7461284">
                  <a:extLst>
                    <a:ext uri="{9D8B030D-6E8A-4147-A177-3AD203B41FA5}">
                      <a16:colId xmlns="" xmlns:a16="http://schemas.microsoft.com/office/drawing/2014/main" val="387358236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دلایل تغییر ایده محوری</a:t>
                      </a:r>
                      <a:endParaRPr lang="fa-IR" sz="2800" dirty="0">
                        <a:solidFill>
                          <a:schemeClr val="bg1"/>
                        </a:solidFill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321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Koodak" panose="00000700000000000000" pitchFamily="2" charset="-78"/>
                        </a:rPr>
                        <a:t>دوره</a:t>
                      </a:r>
                      <a:r>
                        <a:rPr lang="fa-IR" sz="2000" baseline="0" dirty="0" smtClean="0">
                          <a:cs typeface="B Koodak" panose="00000700000000000000" pitchFamily="2" charset="-78"/>
                        </a:rPr>
                        <a:t> پیش رشد</a:t>
                      </a:r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616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Koodak" panose="00000700000000000000" pitchFamily="2" charset="-78"/>
                        </a:rPr>
                        <a:t>دوره رشد</a:t>
                      </a:r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1718452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285853"/>
              </p:ext>
            </p:extLst>
          </p:nvPr>
        </p:nvGraphicFramePr>
        <p:xfrm>
          <a:off x="890643" y="4169049"/>
          <a:ext cx="10264720" cy="914400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10264720">
                  <a:extLst>
                    <a:ext uri="{9D8B030D-6E8A-4147-A177-3AD203B41FA5}">
                      <a16:colId xmlns="" xmlns:a16="http://schemas.microsoft.com/office/drawing/2014/main" val="2521597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ایده محوری مورد نظر در دوره پسارشد</a:t>
                      </a:r>
                      <a:endParaRPr lang="fa-IR" sz="2800" dirty="0">
                        <a:solidFill>
                          <a:schemeClr val="bg1"/>
                        </a:solidFill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321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6163612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5" y="174810"/>
            <a:ext cx="1326439" cy="5698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522" y="-6302"/>
            <a:ext cx="1207477" cy="1198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6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79" y="186533"/>
            <a:ext cx="1326439" cy="56980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931120"/>
              </p:ext>
            </p:extLst>
          </p:nvPr>
        </p:nvGraphicFramePr>
        <p:xfrm>
          <a:off x="819805" y="1135118"/>
          <a:ext cx="10510347" cy="3547675"/>
        </p:xfrm>
        <a:graphic>
          <a:graphicData uri="http://schemas.openxmlformats.org/drawingml/2006/table">
            <a:tbl>
              <a:tblPr rtl="1" firstRow="1" bandRow="1"/>
              <a:tblGrid>
                <a:gridCol w="1229710">
                  <a:extLst>
                    <a:ext uri="{9D8B030D-6E8A-4147-A177-3AD203B41FA5}">
                      <a16:colId xmlns="" xmlns:a16="http://schemas.microsoft.com/office/drawing/2014/main" val="4145985991"/>
                    </a:ext>
                  </a:extLst>
                </a:gridCol>
                <a:gridCol w="956442">
                  <a:extLst>
                    <a:ext uri="{9D8B030D-6E8A-4147-A177-3AD203B41FA5}">
                      <a16:colId xmlns="" xmlns:a16="http://schemas.microsoft.com/office/drawing/2014/main" val="480813995"/>
                    </a:ext>
                  </a:extLst>
                </a:gridCol>
                <a:gridCol w="874988">
                  <a:extLst>
                    <a:ext uri="{9D8B030D-6E8A-4147-A177-3AD203B41FA5}">
                      <a16:colId xmlns="" xmlns:a16="http://schemas.microsoft.com/office/drawing/2014/main" val="881855396"/>
                    </a:ext>
                  </a:extLst>
                </a:gridCol>
                <a:gridCol w="1241535">
                  <a:extLst>
                    <a:ext uri="{9D8B030D-6E8A-4147-A177-3AD203B41FA5}">
                      <a16:colId xmlns="" xmlns:a16="http://schemas.microsoft.com/office/drawing/2014/main" val="1387829098"/>
                    </a:ext>
                  </a:extLst>
                </a:gridCol>
                <a:gridCol w="1666026">
                  <a:extLst>
                    <a:ext uri="{9D8B030D-6E8A-4147-A177-3AD203B41FA5}">
                      <a16:colId xmlns="" xmlns:a16="http://schemas.microsoft.com/office/drawing/2014/main" val="1143225833"/>
                    </a:ext>
                  </a:extLst>
                </a:gridCol>
                <a:gridCol w="1083741">
                  <a:extLst>
                    <a:ext uri="{9D8B030D-6E8A-4147-A177-3AD203B41FA5}">
                      <a16:colId xmlns="" xmlns:a16="http://schemas.microsoft.com/office/drawing/2014/main" val="1192428031"/>
                    </a:ext>
                  </a:extLst>
                </a:gridCol>
                <a:gridCol w="1466135">
                  <a:extLst>
                    <a:ext uri="{9D8B030D-6E8A-4147-A177-3AD203B41FA5}">
                      <a16:colId xmlns="" xmlns:a16="http://schemas.microsoft.com/office/drawing/2014/main" val="4075433496"/>
                    </a:ext>
                  </a:extLst>
                </a:gridCol>
                <a:gridCol w="750235">
                  <a:extLst>
                    <a:ext uri="{9D8B030D-6E8A-4147-A177-3AD203B41FA5}">
                      <a16:colId xmlns="" xmlns:a16="http://schemas.microsoft.com/office/drawing/2014/main" val="1114925609"/>
                    </a:ext>
                  </a:extLst>
                </a:gridCol>
                <a:gridCol w="1241535">
                  <a:extLst>
                    <a:ext uri="{9D8B030D-6E8A-4147-A177-3AD203B41FA5}">
                      <a16:colId xmlns="" xmlns:a16="http://schemas.microsoft.com/office/drawing/2014/main" val="531817887"/>
                    </a:ext>
                  </a:extLst>
                </a:gridCol>
              </a:tblGrid>
              <a:tr h="185758">
                <a:tc gridSpan="9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وضعیت </a:t>
                      </a:r>
                      <a:r>
                        <a:rPr kumimoji="0" lang="fa-IR" sz="28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منابع انسانی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0556585"/>
                  </a:ext>
                </a:extLst>
              </a:tr>
              <a:tr h="514377">
                <a:tc rowSpan="2"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وضعیت نیروی انسانی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تعداد نیرو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Koodak" panose="00000700000000000000" pitchFamily="2" charset="-78"/>
                        </a:rPr>
                        <a:t>مدرک تحصیلی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Koodak" panose="00000700000000000000" pitchFamily="2" charset="-78"/>
                        </a:rPr>
                        <a:t>تعداد نیرو بیمه شده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9913051"/>
                  </a:ext>
                </a:extLst>
              </a:tr>
              <a:tr h="383546">
                <a:tc gridSpan="2" vMerge="1">
                  <a:txBody>
                    <a:bodyPr/>
                    <a:lstStyle/>
                    <a:p>
                      <a:pPr algn="ctr"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dirty="0" smtClean="0">
                          <a:cs typeface="B Koodak" panose="00000700000000000000" pitchFamily="2" charset="-78"/>
                        </a:rPr>
                        <a:t>آقا</a:t>
                      </a: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dirty="0" smtClean="0">
                          <a:cs typeface="B Koodak" panose="00000700000000000000" pitchFamily="2" charset="-78"/>
                        </a:rPr>
                        <a:t>خانم</a:t>
                      </a: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دیپلم و زیر دیپلم</a:t>
                      </a:r>
                      <a:endParaRPr lang="fa-I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کارشناسی</a:t>
                      </a:r>
                      <a:endParaRPr lang="fa-I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کارشناسی ارشد</a:t>
                      </a:r>
                      <a:endParaRPr lang="fa-I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دکتری</a:t>
                      </a:r>
                      <a:endParaRPr lang="fa-I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7634158"/>
                  </a:ext>
                </a:extLst>
              </a:tr>
              <a:tr h="383546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rtl="1"/>
                      <a:r>
                        <a:rPr lang="fa-IR" sz="1800" dirty="0" smtClean="0">
                          <a:cs typeface="B Koodak" panose="00000700000000000000" pitchFamily="2" charset="-78"/>
                        </a:rPr>
                        <a:t>زمان پذیرش در دوره پیش رشد</a:t>
                      </a: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852523"/>
                  </a:ext>
                </a:extLst>
              </a:tr>
              <a:tr h="383546">
                <a:tc rowSpan="3">
                  <a:txBody>
                    <a:bodyPr/>
                    <a:lstStyle/>
                    <a:p>
                      <a:pPr rtl="1"/>
                      <a:r>
                        <a:rPr lang="fa-IR" sz="1800" dirty="0" smtClean="0">
                          <a:cs typeface="B Koodak" panose="00000700000000000000" pitchFamily="2" charset="-78"/>
                        </a:rPr>
                        <a:t>در دوره</a:t>
                      </a:r>
                      <a:r>
                        <a:rPr lang="fa-IR" sz="1800" baseline="0" dirty="0" smtClean="0">
                          <a:cs typeface="B Koodak" panose="00000700000000000000" pitchFamily="2" charset="-78"/>
                        </a:rPr>
                        <a:t> رشد</a:t>
                      </a: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dirty="0" smtClean="0">
                          <a:cs typeface="B Koodak" panose="00000700000000000000" pitchFamily="2" charset="-78"/>
                        </a:rPr>
                        <a:t>سال اول</a:t>
                      </a: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31317386"/>
                  </a:ext>
                </a:extLst>
              </a:tr>
              <a:tr h="383546">
                <a:tc v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dirty="0" smtClean="0">
                          <a:cs typeface="B Koodak" panose="00000700000000000000" pitchFamily="2" charset="-78"/>
                        </a:rPr>
                        <a:t>سال دوم</a:t>
                      </a: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12484836"/>
                  </a:ext>
                </a:extLst>
              </a:tr>
              <a:tr h="383546">
                <a:tc v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dirty="0" smtClean="0">
                          <a:cs typeface="B Koodak" panose="00000700000000000000" pitchFamily="2" charset="-78"/>
                        </a:rPr>
                        <a:t>سال سوم</a:t>
                      </a: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5831350"/>
                  </a:ext>
                </a:extLst>
              </a:tr>
              <a:tr h="383546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rtl="1"/>
                      <a:r>
                        <a:rPr lang="fa-IR" sz="1800" dirty="0" smtClean="0">
                          <a:cs typeface="B Koodak" panose="00000700000000000000" pitchFamily="2" charset="-78"/>
                        </a:rPr>
                        <a:t>در حال حاضر</a:t>
                      </a: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091317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354" y="-6301"/>
            <a:ext cx="1242646" cy="123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4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2764"/>
              </p:ext>
            </p:extLst>
          </p:nvPr>
        </p:nvGraphicFramePr>
        <p:xfrm>
          <a:off x="1524000" y="1486922"/>
          <a:ext cx="8919780" cy="3163077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1783956">
                  <a:extLst>
                    <a:ext uri="{9D8B030D-6E8A-4147-A177-3AD203B41FA5}">
                      <a16:colId xmlns="" xmlns:a16="http://schemas.microsoft.com/office/drawing/2014/main" val="881855396"/>
                    </a:ext>
                  </a:extLst>
                </a:gridCol>
                <a:gridCol w="1783956">
                  <a:extLst>
                    <a:ext uri="{9D8B030D-6E8A-4147-A177-3AD203B41FA5}">
                      <a16:colId xmlns="" xmlns:a16="http://schemas.microsoft.com/office/drawing/2014/main" val="1387829098"/>
                    </a:ext>
                  </a:extLst>
                </a:gridCol>
                <a:gridCol w="1783956">
                  <a:extLst>
                    <a:ext uri="{9D8B030D-6E8A-4147-A177-3AD203B41FA5}">
                      <a16:colId xmlns="" xmlns:a16="http://schemas.microsoft.com/office/drawing/2014/main" val="1143225833"/>
                    </a:ext>
                  </a:extLst>
                </a:gridCol>
                <a:gridCol w="1783956">
                  <a:extLst>
                    <a:ext uri="{9D8B030D-6E8A-4147-A177-3AD203B41FA5}">
                      <a16:colId xmlns="" xmlns:a16="http://schemas.microsoft.com/office/drawing/2014/main" val="1192428031"/>
                    </a:ext>
                  </a:extLst>
                </a:gridCol>
                <a:gridCol w="1783956">
                  <a:extLst>
                    <a:ext uri="{9D8B030D-6E8A-4147-A177-3AD203B41FA5}">
                      <a16:colId xmlns="" xmlns:a16="http://schemas.microsoft.com/office/drawing/2014/main" val="4075433496"/>
                    </a:ext>
                  </a:extLst>
                </a:gridCol>
              </a:tblGrid>
              <a:tr h="605267">
                <a:tc gridSpan="5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وضعیت فعلی سهامداران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0556585"/>
                  </a:ext>
                </a:extLst>
              </a:tr>
              <a:tr h="5143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نام و نام خانوادگی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مدرک تحصیلی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  <a:p>
                      <a:pPr algn="ctr"/>
                      <a:endParaRPr lang="en-US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Koodak" panose="00000700000000000000" pitchFamily="2" charset="-78"/>
                        </a:rPr>
                        <a:t>رشته</a:t>
                      </a:r>
                      <a:r>
                        <a:rPr lang="fa-IR" sz="1800" baseline="0" dirty="0" smtClean="0">
                          <a:cs typeface="B Koodak" panose="00000700000000000000" pitchFamily="2" charset="-78"/>
                        </a:rPr>
                        <a:t> تحصیلی</a:t>
                      </a:r>
                      <a:endParaRPr lang="en-US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سابقه اجرایی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  <a:p>
                      <a:pPr algn="ctr"/>
                      <a:endParaRPr lang="en-US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میزان سهم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  <a:p>
                      <a:pPr algn="ctr"/>
                      <a:endParaRPr lang="en-US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29913051"/>
                  </a:ext>
                </a:extLst>
              </a:tr>
              <a:tr h="383546"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7634158"/>
                  </a:ext>
                </a:extLst>
              </a:tr>
              <a:tr h="383546"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2852523"/>
                  </a:ext>
                </a:extLst>
              </a:tr>
              <a:tr h="383546"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40916841"/>
                  </a:ext>
                </a:extLst>
              </a:tr>
              <a:tr h="383546"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37372540"/>
                  </a:ext>
                </a:extLst>
              </a:tr>
              <a:tr h="383546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4144917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64" y="212494"/>
            <a:ext cx="1326439" cy="569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5230" y="-6301"/>
            <a:ext cx="1406769" cy="1395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619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762703" y="325820"/>
            <a:ext cx="5171089" cy="893982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cs typeface="B Homa" panose="00000400000000000000" pitchFamily="2" charset="-78"/>
              </a:rPr>
              <a:t>فلوچارت ساختار </a:t>
            </a:r>
            <a:r>
              <a:rPr lang="fa-IR" sz="3600" b="1" dirty="0" smtClean="0">
                <a:cs typeface="B Koodak" panose="00000700000000000000" pitchFamily="2" charset="-78"/>
              </a:rPr>
              <a:t>سازمانی</a:t>
            </a:r>
            <a:r>
              <a:rPr lang="fa-IR" sz="3600" b="1" dirty="0" smtClean="0">
                <a:cs typeface="B Homa" panose="00000400000000000000" pitchFamily="2" charset="-78"/>
              </a:rPr>
              <a:t> شرکت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0" y="292041"/>
            <a:ext cx="1326439" cy="569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462" y="-6302"/>
            <a:ext cx="1289538" cy="127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82516" y="2530558"/>
            <a:ext cx="10983311" cy="693686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Homa" panose="00000400000000000000" pitchFamily="2" charset="-78"/>
              </a:rPr>
              <a:t>آیا برنامه ای برای افزایش تعداد نیروی انسانی در دوره پسارشد دارید؟</a:t>
            </a:r>
            <a:br>
              <a:rPr lang="fa-IR" sz="2400" b="1" dirty="0" smtClean="0">
                <a:cs typeface="B Homa" panose="00000400000000000000" pitchFamily="2" charset="-78"/>
              </a:rPr>
            </a:br>
            <a:r>
              <a:rPr lang="fa-IR" sz="2400" b="1" dirty="0" smtClean="0">
                <a:cs typeface="B Homa" panose="00000400000000000000" pitchFamily="2" charset="-78"/>
              </a:rPr>
              <a:t>بلی </a:t>
            </a:r>
            <a:r>
              <a:rPr lang="fa-IR" sz="2400" b="1" dirty="0" smtClean="0">
                <a:cs typeface="B Homa" panose="00000400000000000000" pitchFamily="2" charset="-78"/>
                <a:sym typeface="Webdings" panose="05030102010509060703" pitchFamily="18" charset="2"/>
              </a:rPr>
              <a:t></a:t>
            </a:r>
            <a:r>
              <a:rPr lang="fa-IR" sz="2400" b="1" dirty="0" smtClean="0">
                <a:cs typeface="B Homa" panose="00000400000000000000" pitchFamily="2" charset="-78"/>
              </a:rPr>
              <a:t>            خیر </a:t>
            </a:r>
            <a:r>
              <a:rPr lang="fa-IR" sz="2400" b="1" dirty="0">
                <a:cs typeface="B Homa" panose="00000400000000000000" pitchFamily="2" charset="-78"/>
                <a:sym typeface="Webdings" panose="05030102010509060703" pitchFamily="18" charset="2"/>
              </a:rPr>
              <a:t></a:t>
            </a:r>
            <a:r>
              <a:rPr lang="fa-IR" sz="2400" b="1" dirty="0" smtClean="0">
                <a:cs typeface="B Homa" panose="00000400000000000000" pitchFamily="2" charset="-78"/>
              </a:rPr>
              <a:t/>
            </a:r>
            <a:br>
              <a:rPr lang="fa-IR" sz="2400" b="1" dirty="0" smtClean="0">
                <a:cs typeface="B Homa" panose="00000400000000000000" pitchFamily="2" charset="-78"/>
              </a:rPr>
            </a:br>
            <a:r>
              <a:rPr lang="fa-IR" sz="2400" b="1" dirty="0" smtClean="0">
                <a:cs typeface="B Homa" panose="00000400000000000000" pitchFamily="2" charset="-78"/>
              </a:rPr>
              <a:t/>
            </a:r>
            <a:br>
              <a:rPr lang="fa-IR" sz="2400" b="1" dirty="0" smtClean="0">
                <a:cs typeface="B Homa" panose="00000400000000000000" pitchFamily="2" charset="-78"/>
              </a:rPr>
            </a:br>
            <a:r>
              <a:rPr lang="fa-IR" sz="2400" b="1" dirty="0" smtClean="0">
                <a:cs typeface="B Homa" panose="00000400000000000000" pitchFamily="2" charset="-78"/>
              </a:rPr>
              <a:t>در صورت جواب مثبت، چه نیرویی و در چه بخشی؟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2" y="4924080"/>
            <a:ext cx="10983311" cy="6936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Homa" panose="00000400000000000000" pitchFamily="2" charset="-78"/>
              </a:rPr>
              <a:t>آیا برنامه ای برای توسعه کمی و کیفی ایده و فضای تولید خود دارید؟</a:t>
            </a:r>
            <a:br>
              <a:rPr lang="fa-IR" sz="2400" b="1" dirty="0" smtClean="0">
                <a:cs typeface="B Homa" panose="00000400000000000000" pitchFamily="2" charset="-78"/>
              </a:rPr>
            </a:br>
            <a:r>
              <a:rPr lang="fa-IR" sz="2400" b="1" dirty="0" smtClean="0">
                <a:cs typeface="B Homa" panose="00000400000000000000" pitchFamily="2" charset="-78"/>
              </a:rPr>
              <a:t>بلی </a:t>
            </a:r>
            <a:r>
              <a:rPr lang="fa-IR" sz="2400" b="1" dirty="0" smtClean="0">
                <a:cs typeface="B Homa" panose="00000400000000000000" pitchFamily="2" charset="-78"/>
                <a:sym typeface="Webdings" panose="05030102010509060703" pitchFamily="18" charset="2"/>
              </a:rPr>
              <a:t></a:t>
            </a:r>
            <a:r>
              <a:rPr lang="fa-IR" sz="2400" b="1" dirty="0" smtClean="0">
                <a:cs typeface="B Homa" panose="00000400000000000000" pitchFamily="2" charset="-78"/>
              </a:rPr>
              <a:t>            خیر </a:t>
            </a:r>
            <a:r>
              <a:rPr lang="fa-IR" sz="2400" b="1" dirty="0" smtClean="0">
                <a:cs typeface="B Homa" panose="00000400000000000000" pitchFamily="2" charset="-78"/>
                <a:sym typeface="Webdings" panose="05030102010509060703" pitchFamily="18" charset="2"/>
              </a:rPr>
              <a:t></a:t>
            </a:r>
            <a:r>
              <a:rPr lang="fa-IR" sz="2400" b="1" dirty="0" smtClean="0">
                <a:cs typeface="B Homa" panose="00000400000000000000" pitchFamily="2" charset="-78"/>
              </a:rPr>
              <a:t/>
            </a:r>
            <a:br>
              <a:rPr lang="fa-IR" sz="2400" b="1" dirty="0" smtClean="0">
                <a:cs typeface="B Homa" panose="00000400000000000000" pitchFamily="2" charset="-78"/>
              </a:rPr>
            </a:br>
            <a:r>
              <a:rPr lang="fa-IR" sz="2400" b="1" dirty="0" smtClean="0">
                <a:cs typeface="B Homa" panose="00000400000000000000" pitchFamily="2" charset="-78"/>
              </a:rPr>
              <a:t/>
            </a:r>
            <a:br>
              <a:rPr lang="fa-IR" sz="2400" b="1" dirty="0" smtClean="0">
                <a:cs typeface="B Homa" panose="00000400000000000000" pitchFamily="2" charset="-78"/>
              </a:rPr>
            </a:br>
            <a:r>
              <a:rPr lang="fa-IR" sz="2400" b="1" dirty="0" smtClean="0">
                <a:cs typeface="B Homa" panose="00000400000000000000" pitchFamily="2" charset="-78"/>
              </a:rPr>
              <a:t>در صورت جواب مثبت، چه ایده ای/ چه فضایی (تولیدی/ کارگاهی/ آزمایشگاهی/ اداری و ...)؟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10" y="186533"/>
            <a:ext cx="1326439" cy="569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522" y="-6302"/>
            <a:ext cx="1207477" cy="1198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959069" y="1441995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fa-IR" b="1" dirty="0">
              <a:cs typeface="B Homa" panose="00000400000000000000" pitchFamily="2" charset="-78"/>
            </a:endParaRPr>
          </a:p>
          <a:p>
            <a:pPr marL="0" indent="0" algn="r" rtl="1">
              <a:buNone/>
            </a:pPr>
            <a:endParaRPr lang="fa-IR" b="1" dirty="0" smtClean="0">
              <a:cs typeface="B Homa" panose="00000400000000000000" pitchFamily="2" charset="-78"/>
            </a:endParaRPr>
          </a:p>
          <a:p>
            <a:pPr marL="0" indent="0" algn="r" rtl="1">
              <a:buNone/>
            </a:pPr>
            <a:endParaRPr lang="fa-IR" b="1" dirty="0">
              <a:cs typeface="B Homa" panose="00000400000000000000" pitchFamily="2" charset="-78"/>
            </a:endParaRPr>
          </a:p>
          <a:p>
            <a:pPr marL="0" indent="0" algn="r" rtl="1">
              <a:buNone/>
            </a:pPr>
            <a:endParaRPr lang="en-US" b="1" dirty="0">
              <a:cs typeface="B Homa" panose="00000400000000000000" pitchFamily="2" charset="-78"/>
            </a:endParaRPr>
          </a:p>
          <a:p>
            <a:pPr algn="r" rtl="1"/>
            <a:endParaRPr lang="fa-IR" dirty="0" smtClean="0">
              <a:cs typeface="B Homa" panose="00000400000000000000" pitchFamily="2" charset="-78"/>
            </a:endParaRPr>
          </a:p>
          <a:p>
            <a:pPr algn="r" rtl="1"/>
            <a:endParaRPr lang="fa-IR" dirty="0" smtClean="0">
              <a:cs typeface="B Homa" panose="00000400000000000000" pitchFamily="2" charset="-78"/>
            </a:endParaRPr>
          </a:p>
          <a:p>
            <a:pPr algn="r" rtl="1"/>
            <a:endParaRPr lang="fa-IR" dirty="0" smtClean="0">
              <a:cs typeface="B Homa" panose="00000400000000000000" pitchFamily="2" charset="-78"/>
            </a:endParaRPr>
          </a:p>
          <a:p>
            <a:pPr algn="r" rtl="1"/>
            <a:endParaRPr lang="en-US" dirty="0">
              <a:cs typeface="B Homa" panose="00000400000000000000" pitchFamily="2" charset="-78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3153694"/>
              </p:ext>
            </p:extLst>
          </p:nvPr>
        </p:nvGraphicFramePr>
        <p:xfrm>
          <a:off x="679177" y="827560"/>
          <a:ext cx="10360572" cy="5434906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3303163">
                  <a:extLst>
                    <a:ext uri="{9D8B030D-6E8A-4147-A177-3AD203B41FA5}">
                      <a16:colId xmlns="" xmlns:a16="http://schemas.microsoft.com/office/drawing/2014/main" val="2521597380"/>
                    </a:ext>
                  </a:extLst>
                </a:gridCol>
                <a:gridCol w="7057409">
                  <a:extLst>
                    <a:ext uri="{9D8B030D-6E8A-4147-A177-3AD203B41FA5}">
                      <a16:colId xmlns="" xmlns:a16="http://schemas.microsoft.com/office/drawing/2014/main" val="3873582366"/>
                    </a:ext>
                  </a:extLst>
                </a:gridCol>
              </a:tblGrid>
              <a:tr h="1097995">
                <a:tc gridSpan="2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چشم انداز و راهبرد و درصد تحقق اهداف</a:t>
                      </a:r>
                      <a:endParaRPr kumimoji="0" lang="en-US" sz="2800" b="0" i="0" u="none" strike="noStrike" kern="1200" cap="none" spc="-5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j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321023"/>
                  </a:ext>
                </a:extLst>
              </a:tr>
              <a:tr h="1445637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چه چشم اندازی برای شرکت در دوره پسارشد متصور هستید؟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6163612"/>
                  </a:ext>
                </a:extLst>
              </a:tr>
              <a:tr h="1445637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راهبرد اصلی شرکت برای دستیابی به چشم انداز مورد نظر چیست؟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1718452"/>
                  </a:ext>
                </a:extLst>
              </a:tr>
              <a:tr h="1445637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چند درصد از اهداف شرکت در دوره رشد محقق شده است؟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2015159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41" y="174811"/>
            <a:ext cx="1326439" cy="5698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078" y="-6302"/>
            <a:ext cx="1230922" cy="122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64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713784"/>
              </p:ext>
            </p:extLst>
          </p:nvPr>
        </p:nvGraphicFramePr>
        <p:xfrm>
          <a:off x="588470" y="887530"/>
          <a:ext cx="10619444" cy="4667649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3714039">
                  <a:extLst>
                    <a:ext uri="{9D8B030D-6E8A-4147-A177-3AD203B41FA5}">
                      <a16:colId xmlns="" xmlns:a16="http://schemas.microsoft.com/office/drawing/2014/main" val="2521597380"/>
                    </a:ext>
                  </a:extLst>
                </a:gridCol>
                <a:gridCol w="6905405">
                  <a:extLst>
                    <a:ext uri="{9D8B030D-6E8A-4147-A177-3AD203B41FA5}">
                      <a16:colId xmlns="" xmlns:a16="http://schemas.microsoft.com/office/drawing/2014/main" val="3873582366"/>
                    </a:ext>
                  </a:extLst>
                </a:gridCol>
              </a:tblGrid>
              <a:tr h="562895">
                <a:tc gridSpan="2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b="0" i="0" u="none" strike="noStrike" kern="1200" cap="none" spc="-5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محصولات و خدمات شرکت</a:t>
                      </a:r>
                      <a:endParaRPr kumimoji="0" lang="en-US" sz="2800" b="0" i="0" u="none" strike="noStrike" kern="1200" cap="none" spc="-5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j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321023"/>
                  </a:ext>
                </a:extLst>
              </a:tr>
              <a:tr h="861848">
                <a:tc>
                  <a:txBody>
                    <a:bodyPr/>
                    <a:lstStyle/>
                    <a:p>
                      <a:pPr marL="45720" marR="0" lvl="0" indent="0" algn="just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عناوین محصولات و خدمات شرکت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Hom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6163612"/>
                  </a:ext>
                </a:extLst>
              </a:tr>
              <a:tr h="1797269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برنامه شما برای توسعه کمی و کیفی فناوری/ محصولات/ خدمات چیست؟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1718452"/>
                  </a:ext>
                </a:extLst>
              </a:tr>
              <a:tr h="1445637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Homa" panose="00000400000000000000" pitchFamily="2" charset="-78"/>
                        </a:rPr>
                        <a:t>میزان فروش محصول و خدمات شرکت در دوره رشد چقدر بوده است؟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34203499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18" y="186533"/>
            <a:ext cx="1326439" cy="569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4862" y="-6301"/>
            <a:ext cx="1137138" cy="1128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369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1701</TotalTime>
  <Words>482</Words>
  <Application>Microsoft Office PowerPoint</Application>
  <PresentationFormat>Custom</PresentationFormat>
  <Paragraphs>92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فلوچارت ساختار سازمانی شرکت</vt:lpstr>
      <vt:lpstr>آیا برنامه ای برای افزایش تعداد نیروی انسانی در دوره پسارشد دارید؟ بلی             خیر   در صورت جواب مثبت، چه نیرویی و در چه بخشی؟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83</cp:revision>
  <dcterms:created xsi:type="dcterms:W3CDTF">2018-04-24T05:29:08Z</dcterms:created>
  <dcterms:modified xsi:type="dcterms:W3CDTF">2023-11-15T11:10:39Z</dcterms:modified>
</cp:coreProperties>
</file>