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72" r:id="rId5"/>
    <p:sldId id="273" r:id="rId6"/>
    <p:sldId id="259" r:id="rId7"/>
    <p:sldId id="263" r:id="rId8"/>
    <p:sldId id="269" r:id="rId9"/>
    <p:sldId id="264" r:id="rId10"/>
    <p:sldId id="266" r:id="rId11"/>
    <p:sldId id="265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7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6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780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2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195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43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3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4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2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7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2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95854" y="2818852"/>
            <a:ext cx="10515600" cy="870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en-US" sz="3600" b="1" dirty="0">
              <a:cs typeface="B Homa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5" y="1"/>
            <a:ext cx="2582266" cy="110928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049513" y="1932125"/>
            <a:ext cx="7840717" cy="3890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4000" b="1" dirty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جلسه پذیرش دوره پیش رشد</a:t>
            </a:r>
          </a:p>
          <a:p>
            <a:pPr rtl="1"/>
            <a:endParaRPr lang="fa-IR" sz="32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endParaRPr lang="fa-IR" sz="32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مرکزرشد فناوری سلامت</a:t>
            </a:r>
          </a:p>
          <a:p>
            <a:pPr rtl="1"/>
            <a:endParaRPr lang="fa-IR" sz="3200" b="1" dirty="0">
              <a:solidFill>
                <a:srgbClr val="000000"/>
              </a:solidFill>
              <a:latin typeface="Calibri" panose="020F0502020204030204"/>
              <a:cs typeface="B Homa" panose="00000400000000000000" pitchFamily="2" charset="-78"/>
            </a:endParaRPr>
          </a:p>
          <a:p>
            <a:pPr rtl="1"/>
            <a:r>
              <a:rPr lang="fa-IR" sz="3200" b="1" dirty="0" smtClean="0">
                <a:solidFill>
                  <a:srgbClr val="000000"/>
                </a:solidFill>
                <a:latin typeface="Calibri" panose="020F0502020204030204"/>
                <a:cs typeface="B Homa" panose="00000400000000000000" pitchFamily="2" charset="-78"/>
              </a:rPr>
              <a:t> </a:t>
            </a:r>
            <a:endParaRPr lang="en-US" sz="2800" b="1" dirty="0">
              <a:solidFill>
                <a:srgbClr val="FF0000"/>
              </a:solidFill>
              <a:latin typeface="Calibri" panose="020F0502020204030204"/>
              <a:cs typeface="B Homa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646" y="1"/>
            <a:ext cx="1805354" cy="179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8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1356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90683"/>
              </p:ext>
            </p:extLst>
          </p:nvPr>
        </p:nvGraphicFramePr>
        <p:xfrm>
          <a:off x="1177157" y="1572870"/>
          <a:ext cx="9932277" cy="4583899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67274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رقبای اصلی شما چه کسانی هستند؟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48927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67274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خودتان را با رقبا چگونه مقایسه می کنید (بیان نقاط قوت و ضعف شما و آن ها)؟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749138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68" y="113757"/>
            <a:ext cx="1305256" cy="5607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663" y="1"/>
            <a:ext cx="1512338" cy="1500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7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1356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37896" y="22880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631573"/>
              </p:ext>
            </p:extLst>
          </p:nvPr>
        </p:nvGraphicFramePr>
        <p:xfrm>
          <a:off x="1039211" y="1591514"/>
          <a:ext cx="10208170" cy="5038136"/>
        </p:xfrm>
        <a:graphic>
          <a:graphicData uri="http://schemas.openxmlformats.org/drawingml/2006/table">
            <a:tbl>
              <a:tblPr/>
              <a:tblGrid>
                <a:gridCol w="24160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83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9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5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781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881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147">
                <a:tc row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همکاران اصلی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شرکای اصلی شما چه کسانی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تأمین</a:t>
                      </a:r>
                      <a:r>
                        <a:rPr lang="fa-IR" sz="13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کنندگان </a:t>
                      </a: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اصلی شما چه کسانی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منابع اصلی را از شرکا به دست می آورید؟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شرکا کدام فعالیتهای اصلی را انجام می دهند؟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فعالیتهای کلیدی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چه فعالیتهای اصلی به پیشنهادهای ارزشمند شما نیاز دارند؟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کانال های توزیع شما؟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نحوه ارتباط با مشتری؟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چگونگی جریان درآمد؟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گزاره ارزش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چه ارزشی به مشتری می دهید؟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به حل کدام یک از مشکلات مشتری کمک می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چه دسته از محصولات و خدمات را به هر بخش از مشتریان ارائه می دهید؟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نیازهای مشتری را برآورده می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ارتباط با مشتری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هر یک از بخشهای مشتری شما انتظار دارند  چه نوع روابطی بتوانید با آنها برقرار کنید و حفظ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رابطه را خود ایجاد کرده اید؟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یکپارچگی این روابط با سایر بخش های مدل کسب و کارتان چگونه</a:t>
                      </a:r>
                      <a:r>
                        <a:rPr lang="fa-IR" sz="13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است؟</a:t>
                      </a:r>
                      <a:endParaRPr lang="fa-IR" sz="13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Gill Sans MT"/>
                        <a:ea typeface="MS Mincho"/>
                        <a:cs typeface="B Koodak" pitchFamily="2" charset="-78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برقراری چنین رابطه هایی چقدر هزینه بر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قسمت مشتریان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برای چه کسانی ایجاد ارزش می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مهمترین مشتری های شما چه کسانی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i="1" dirty="0">
                        <a:latin typeface="Gill Sans MT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82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منابع کلیدی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به چه منابع اصلی  نیاز دارید؟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کانال های توزیع شما؟ 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ارتباط با مشتری؟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جریان درآمد؟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کانالها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از طریق کدام کانال ها می خواهید به بخش مشتریان</a:t>
                      </a:r>
                      <a:r>
                        <a:rPr lang="fa-IR" sz="13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برسید؟</a:t>
                      </a: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 حالا چطور به آنها رسیده اید؟ کانالهای شما چگونه یکپارچه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یک بهتر کار می کنند؟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یک از آنها مقرون به صرفه تر است؟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چگونه می توانید آنها را با روال مشتری ادغام کنید؟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147">
                <a:tc gridSpan="3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ساختار هزینه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</a:t>
                      </a: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همترین هزینه های ذاتی در مدل کسب و کار شما چیست؟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منابع اصلی گران ترین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کدام فعالیت های اصلی گران ترین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جریان درآمد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مشتریان شما واقعاً برای چه ارزشی حاضر به پرداخت هستند؟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برای چه چیزی در حال حاضر پرداخت می کنند؟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در حال حاضر آنها چگونه می پردازند؟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چگونه ترجیح می دهند پرداخت کنند؟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Gill Sans MT"/>
                          <a:ea typeface="MS Mincho"/>
                          <a:cs typeface="B Koodak" pitchFamily="2" charset="-78"/>
                        </a:rPr>
                        <a:t>هر جریان درآمد چقدر به درآمد کلی کمک می کند؟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i="1" dirty="0">
                          <a:latin typeface="Gill Sans MT"/>
                          <a:ea typeface="MS Mincho"/>
                          <a:cs typeface="B Koodak" pitchFamily="2" charset="-78"/>
                        </a:rPr>
                        <a:t>متن و رنگ خاکستری را از اینجا حذف کنید</a:t>
                      </a:r>
                      <a:endParaRPr lang="en-US" sz="1300" dirty="0">
                        <a:latin typeface="Cambria"/>
                        <a:ea typeface="MS Mincho"/>
                        <a:cs typeface="B Koodak" pitchFamily="2" charset="-78"/>
                      </a:endParaRPr>
                    </a:p>
                  </a:txBody>
                  <a:tcPr marL="9037" marR="903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68" y="167129"/>
            <a:ext cx="1305256" cy="56070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1"/>
            <a:ext cx="1535723" cy="152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3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1397876"/>
            <a:ext cx="10515600" cy="468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6281"/>
              </p:ext>
            </p:extLst>
          </p:nvPr>
        </p:nvGraphicFramePr>
        <p:xfrm>
          <a:off x="1177157" y="1629264"/>
          <a:ext cx="9932277" cy="4786653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51870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هزینه های ثابت و متغیر کسب و کار شما چقدر است؟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0290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51870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قیمت تمام شده محصول/ خدمات شما چقدر است؟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873008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  <a:tr h="451554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در پایان دوره پیش رشد فروش خواهید داشت؟ چه مقدار؟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3837029"/>
                  </a:ext>
                </a:extLst>
              </a:tr>
              <a:tr h="1348622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20703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68" y="157654"/>
            <a:ext cx="1305256" cy="5607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1"/>
            <a:ext cx="1535723" cy="152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6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1356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84455"/>
              </p:ext>
            </p:extLst>
          </p:nvPr>
        </p:nvGraphicFramePr>
        <p:xfrm>
          <a:off x="980493" y="1726809"/>
          <a:ext cx="9932277" cy="3822651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96606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دلیل درخواست حضور در </a:t>
                      </a:r>
                      <a:r>
                        <a:rPr kumimoji="0" lang="fa-IR" sz="2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مرکز رشد </a:t>
                      </a: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و نیازها و انتظاراتی که </a:t>
                      </a:r>
                      <a:r>
                        <a:rPr kumimoji="0" lang="fa-IR" sz="240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از </a:t>
                      </a:r>
                      <a:r>
                        <a:rPr kumimoji="0" lang="fa-IR" sz="2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مرکز رشد دارید </a:t>
                      </a: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را بیان نمایید: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285658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68" y="105102"/>
            <a:ext cx="1305256" cy="5607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69" y="1"/>
            <a:ext cx="1641231" cy="162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7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056847"/>
            <a:ext cx="10515600" cy="3271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29830"/>
              </p:ext>
            </p:extLst>
          </p:nvPr>
        </p:nvGraphicFramePr>
        <p:xfrm>
          <a:off x="987955" y="1733339"/>
          <a:ext cx="9974333" cy="3747801"/>
        </p:xfrm>
        <a:graphic>
          <a:graphicData uri="http://schemas.openxmlformats.org/drawingml/2006/table">
            <a:tbl>
              <a:tblPr rtl="1" firstRow="1" bandRow="1"/>
              <a:tblGrid>
                <a:gridCol w="3248503">
                  <a:extLst>
                    <a:ext uri="{9D8B030D-6E8A-4147-A177-3AD203B41FA5}">
                      <a16:colId xmlns:a16="http://schemas.microsoft.com/office/drawing/2014/main" xmlns="" val="907634864"/>
                    </a:ext>
                  </a:extLst>
                </a:gridCol>
                <a:gridCol w="3183664">
                  <a:extLst>
                    <a:ext uri="{9D8B030D-6E8A-4147-A177-3AD203B41FA5}">
                      <a16:colId xmlns:a16="http://schemas.microsoft.com/office/drawing/2014/main" xmlns="" val="1316320463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xmlns="" val="463385732"/>
                    </a:ext>
                  </a:extLst>
                </a:gridCol>
                <a:gridCol w="1723881">
                  <a:extLst>
                    <a:ext uri="{9D8B030D-6E8A-4147-A177-3AD203B41FA5}">
                      <a16:colId xmlns:a16="http://schemas.microsoft.com/office/drawing/2014/main" xmlns="" val="1988583811"/>
                    </a:ext>
                  </a:extLst>
                </a:gridCol>
                <a:gridCol w="1057768">
                  <a:extLst>
                    <a:ext uri="{9D8B030D-6E8A-4147-A177-3AD203B41FA5}">
                      <a16:colId xmlns:a16="http://schemas.microsoft.com/office/drawing/2014/main" xmlns="" val="98627"/>
                    </a:ext>
                  </a:extLst>
                </a:gridCol>
              </a:tblGrid>
              <a:tr h="780453">
                <a:tc gridSpan="5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3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مشخصات هسته فناور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8174782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fa-IR" dirty="0">
                          <a:cs typeface="B Koodak" panose="00000700000000000000" pitchFamily="2" charset="-78"/>
                        </a:rPr>
                        <a:t>نام هسته فناور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5077373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Koodak" panose="00000700000000000000" pitchFamily="2" charset="-78"/>
                        </a:rPr>
                        <a:t>نام نماینده هسته</a:t>
                      </a:r>
                      <a:endParaRPr lang="en-US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سمت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2278480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Koodak" panose="00000700000000000000" pitchFamily="2" charset="-78"/>
                        </a:rPr>
                        <a:t>تاریخ درخواست پذیرش در </a:t>
                      </a:r>
                      <a:r>
                        <a:rPr lang="fa-IR" dirty="0" smtClean="0">
                          <a:cs typeface="B Koodak" panose="00000700000000000000" pitchFamily="2" charset="-78"/>
                        </a:rPr>
                        <a:t>مرکز رشد</a:t>
                      </a:r>
                      <a:endParaRPr lang="en-US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0463492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Koodak" panose="00000700000000000000" pitchFamily="2" charset="-78"/>
                        </a:rPr>
                        <a:t>تعداد اعضای تیم</a:t>
                      </a:r>
                      <a:endParaRPr lang="en-US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dirty="0">
                          <a:cs typeface="B Koodak" panose="00000700000000000000" pitchFamily="2" charset="-78"/>
                        </a:rPr>
                        <a:t>....</a:t>
                      </a:r>
                      <a:r>
                        <a:rPr lang="fa-IR" baseline="0" dirty="0">
                          <a:cs typeface="B Koodak" panose="00000700000000000000" pitchFamily="2" charset="-78"/>
                        </a:rPr>
                        <a:t> نفر </a:t>
                      </a:r>
                      <a:r>
                        <a:rPr lang="fa-IR" dirty="0">
                          <a:cs typeface="B Koodak" panose="00000700000000000000" pitchFamily="2" charset="-78"/>
                        </a:rPr>
                        <a:t>آقا                            </a:t>
                      </a:r>
                      <a:r>
                        <a:rPr lang="fa-IR" baseline="0" dirty="0">
                          <a:cs typeface="B Koodak" panose="00000700000000000000" pitchFamily="2" charset="-78"/>
                        </a:rPr>
                        <a:t> .... نفرخانم                       .... نفر بیمه شده</a:t>
                      </a:r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6161486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kumimoji="0" lang="fa-IR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عنوان ایده محوری هسته</a:t>
                      </a:r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6964004"/>
                  </a:ext>
                </a:extLst>
              </a:tr>
              <a:tr h="4945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fa-IR" dirty="0">
                          <a:cs typeface="B Koodak" panose="00000700000000000000" pitchFamily="2" charset="-78"/>
                        </a:rPr>
                        <a:t>قبلا در </a:t>
                      </a:r>
                      <a:r>
                        <a:rPr lang="fa-IR" dirty="0" smtClean="0">
                          <a:cs typeface="B Koodak" panose="00000700000000000000" pitchFamily="2" charset="-78"/>
                        </a:rPr>
                        <a:t>مرکز رشد </a:t>
                      </a:r>
                      <a:r>
                        <a:rPr lang="fa-IR" dirty="0">
                          <a:cs typeface="B Koodak" panose="00000700000000000000" pitchFamily="2" charset="-78"/>
                        </a:rPr>
                        <a:t>فعالیت داشته اید؟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</a:rPr>
                        <a:t>بلی </a:t>
                      </a:r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  <a:sym typeface="Webdings" panose="05030102010509060703" pitchFamily="18" charset="2"/>
                        </a:rPr>
                        <a:t></a:t>
                      </a:r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</a:rPr>
                        <a:t>                         خیر </a:t>
                      </a:r>
                      <a:r>
                        <a:rPr kumimoji="0" lang="fa-IR" sz="1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  <a:sym typeface="Webdings" panose="05030102010509060703" pitchFamily="18" charset="2"/>
                        </a:rPr>
                        <a:t></a:t>
                      </a:r>
                      <a:endParaRPr lang="fa-IR" sz="14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3504754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95" y="84083"/>
            <a:ext cx="1623320" cy="69734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1"/>
            <a:ext cx="1535723" cy="152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3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192730"/>
              </p:ext>
            </p:extLst>
          </p:nvPr>
        </p:nvGraphicFramePr>
        <p:xfrm>
          <a:off x="1105605" y="1523756"/>
          <a:ext cx="9932277" cy="5137500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43418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ایده کسب و کار شما چگونه شکل گرفت و چه مشکل فنی را حل می کند؟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243842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43418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ویژگی راه حل شما برای حل مشکل فنی در مقایسه با سایر روش ها چیست؟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662758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12" y="94592"/>
            <a:ext cx="1305256" cy="56070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1"/>
            <a:ext cx="1535723" cy="152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8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8337"/>
              </p:ext>
            </p:extLst>
          </p:nvPr>
        </p:nvGraphicFramePr>
        <p:xfrm>
          <a:off x="1082564" y="1387358"/>
          <a:ext cx="9932277" cy="4677945"/>
        </p:xfrm>
        <a:graphic>
          <a:graphicData uri="http://schemas.openxmlformats.org/drawingml/2006/table">
            <a:tbl>
              <a:tblPr rtl="1" firstRow="1" bandRow="1"/>
              <a:tblGrid>
                <a:gridCol w="1513488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  <a:gridCol w="969582">
                  <a:extLst>
                    <a:ext uri="{9D8B030D-6E8A-4147-A177-3AD203B41FA5}">
                      <a16:colId xmlns:a16="http://schemas.microsoft.com/office/drawing/2014/main" xmlns="" val="881855396"/>
                    </a:ext>
                  </a:extLst>
                </a:gridCol>
                <a:gridCol w="1241535">
                  <a:extLst>
                    <a:ext uri="{9D8B030D-6E8A-4147-A177-3AD203B41FA5}">
                      <a16:colId xmlns:a16="http://schemas.microsoft.com/office/drawing/2014/main" xmlns="" val="1387829098"/>
                    </a:ext>
                  </a:extLst>
                </a:gridCol>
                <a:gridCol w="1666026">
                  <a:extLst>
                    <a:ext uri="{9D8B030D-6E8A-4147-A177-3AD203B41FA5}">
                      <a16:colId xmlns:a16="http://schemas.microsoft.com/office/drawing/2014/main" xmlns="" val="1143225833"/>
                    </a:ext>
                  </a:extLst>
                </a:gridCol>
                <a:gridCol w="1208375">
                  <a:extLst>
                    <a:ext uri="{9D8B030D-6E8A-4147-A177-3AD203B41FA5}">
                      <a16:colId xmlns:a16="http://schemas.microsoft.com/office/drawing/2014/main" xmlns="" val="1192428031"/>
                    </a:ext>
                  </a:extLst>
                </a:gridCol>
                <a:gridCol w="1341501">
                  <a:extLst>
                    <a:ext uri="{9D8B030D-6E8A-4147-A177-3AD203B41FA5}">
                      <a16:colId xmlns:a16="http://schemas.microsoft.com/office/drawing/2014/main" xmlns="" val="4075433496"/>
                    </a:ext>
                  </a:extLst>
                </a:gridCol>
                <a:gridCol w="750235">
                  <a:extLst>
                    <a:ext uri="{9D8B030D-6E8A-4147-A177-3AD203B41FA5}">
                      <a16:colId xmlns:a16="http://schemas.microsoft.com/office/drawing/2014/main" xmlns="" val="1114925609"/>
                    </a:ext>
                  </a:extLst>
                </a:gridCol>
                <a:gridCol w="1241535">
                  <a:extLst>
                    <a:ext uri="{9D8B030D-6E8A-4147-A177-3AD203B41FA5}">
                      <a16:colId xmlns:a16="http://schemas.microsoft.com/office/drawing/2014/main" xmlns="" val="531817887"/>
                    </a:ext>
                  </a:extLst>
                </a:gridCol>
              </a:tblGrid>
              <a:tr h="185758">
                <a:tc gridSpan="8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وضعیت </a:t>
                      </a:r>
                      <a:r>
                        <a:rPr kumimoji="0" lang="fa-IR" sz="280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منابع انسانی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514377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وضعیت نیروی انسانی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تعداد نیرو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مدرک تحصیلی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تعداد نیروی بیمه شده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383546">
                <a:tc vMerge="1">
                  <a:txBody>
                    <a:bodyPr/>
                    <a:lstStyle/>
                    <a:p>
                      <a:pPr algn="ctr"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dirty="0">
                          <a:cs typeface="B Koodak" panose="00000700000000000000" pitchFamily="2" charset="-78"/>
                        </a:rPr>
                        <a:t>آقا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dirty="0">
                          <a:cs typeface="B Koodak" panose="00000700000000000000" pitchFamily="2" charset="-78"/>
                        </a:rPr>
                        <a:t>خانم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دیپلم و زیر دیپلم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کارشناسی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کارشناسی ارشد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دکتری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634158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r>
                        <a:rPr lang="fa-IR" sz="1800" dirty="0">
                          <a:cs typeface="B Koodak" panose="00000700000000000000" pitchFamily="2" charset="-78"/>
                        </a:rPr>
                        <a:t>زمان پذیرش در دوره پیش رشد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52523"/>
                  </a:ext>
                </a:extLst>
              </a:tr>
              <a:tr h="383546">
                <a:tc gridSpan="8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چگونگی شکل گیری تیم کاری و آشنایی اعضا با هم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383546">
                <a:tc gridSpan="8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7" y="105103"/>
            <a:ext cx="1305256" cy="56070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508" y="2"/>
            <a:ext cx="1418492" cy="140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7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15100"/>
              </p:ext>
            </p:extLst>
          </p:nvPr>
        </p:nvGraphicFramePr>
        <p:xfrm>
          <a:off x="1523999" y="1371306"/>
          <a:ext cx="8919780" cy="3037374"/>
        </p:xfrm>
        <a:graphic>
          <a:graphicData uri="http://schemas.openxmlformats.org/drawingml/2006/table">
            <a:tbl>
              <a:tblPr rtl="1" firstRow="1" bandRow="1"/>
              <a:tblGrid>
                <a:gridCol w="1783956">
                  <a:extLst>
                    <a:ext uri="{9D8B030D-6E8A-4147-A177-3AD203B41FA5}">
                      <a16:colId xmlns:a16="http://schemas.microsoft.com/office/drawing/2014/main" xmlns="" val="881855396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1387829098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1143225833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1192428031"/>
                    </a:ext>
                  </a:extLst>
                </a:gridCol>
                <a:gridCol w="1783956">
                  <a:extLst>
                    <a:ext uri="{9D8B030D-6E8A-4147-A177-3AD203B41FA5}">
                      <a16:colId xmlns:a16="http://schemas.microsoft.com/office/drawing/2014/main" xmlns="" val="4075433496"/>
                    </a:ext>
                  </a:extLst>
                </a:gridCol>
              </a:tblGrid>
              <a:tr h="605267">
                <a:tc gridSpan="5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وضعیت فعلی سهامداران (در صورت ثبت شرکت)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51437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نام و نام خانوادگی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مدرک تحصیلی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a-IR" sz="1800" dirty="0">
                          <a:cs typeface="B Koodak" panose="00000700000000000000" pitchFamily="2" charset="-78"/>
                        </a:rPr>
                        <a:t>رشته</a:t>
                      </a:r>
                      <a:r>
                        <a:rPr lang="fa-IR" sz="1800" baseline="0" dirty="0">
                          <a:cs typeface="B Koodak" panose="00000700000000000000" pitchFamily="2" charset="-78"/>
                        </a:rPr>
                        <a:t> تحصیلی</a:t>
                      </a:r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سابقه اجرایی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میزان سهم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7634158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52523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0916841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72540"/>
                  </a:ext>
                </a:extLst>
              </a:tr>
              <a:tr h="3835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414491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7" y="157655"/>
            <a:ext cx="1305256" cy="56070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23" y="1"/>
            <a:ext cx="1664678" cy="144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0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7255" y="1460938"/>
            <a:ext cx="10633841" cy="4950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</a:pPr>
            <a:endParaRPr lang="fa-IR" dirty="0">
              <a:cs typeface="B Hom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47240"/>
              </p:ext>
            </p:extLst>
          </p:nvPr>
        </p:nvGraphicFramePr>
        <p:xfrm>
          <a:off x="903874" y="1566270"/>
          <a:ext cx="10461751" cy="4739707"/>
        </p:xfrm>
        <a:graphic>
          <a:graphicData uri="http://schemas.openxmlformats.org/drawingml/2006/table">
            <a:tbl>
              <a:tblPr rtl="1" firstRow="1" bandRow="1"/>
              <a:tblGrid>
                <a:gridCol w="10461751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41458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اهداف شما در دوره پیش رشد (چه دستاوردهایی خواهید داشت)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72218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49750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در پایان دوره شش ماهه پیش رشد چه وضعیتی خواهید داشت؟ موفقیت تان را در این دوره با چه معیاری ارزیابی کنیم؟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824186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46" y="157655"/>
            <a:ext cx="1305256" cy="56070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9723" y="2"/>
            <a:ext cx="1512277" cy="150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17834" y="1509259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dirty="0">
                <a:cs typeface="B Homa" panose="00000400000000000000" pitchFamily="2" charset="-78"/>
              </a:rPr>
              <a:t>ارائه دمو در قالب فیلم/ عکس/نمونه فیزیکی از محصول</a:t>
            </a:r>
          </a:p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9" y="157655"/>
            <a:ext cx="1305256" cy="56070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1"/>
            <a:ext cx="1535723" cy="152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6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56407"/>
              </p:ext>
            </p:extLst>
          </p:nvPr>
        </p:nvGraphicFramePr>
        <p:xfrm>
          <a:off x="1228496" y="1523756"/>
          <a:ext cx="9932277" cy="4950098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44424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در دوره پیش رشد چه اقداماتی برای اجرایی نمودن ایده انجام خواهید داد؟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9170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44424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وضعیت فعلی ایده (طراحی، ساخت نمونه اولیه، ساخت نمونه تجاری، تأمین مالی و ...)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155027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  <a:tr h="49707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اقدامات اجرایی بعدی و مهمترین مشکلات احتمالی که پیش روی تان وجود دارد را بیان نمایید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561759"/>
                  </a:ext>
                </a:extLst>
              </a:tr>
              <a:tr h="1432804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356918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7" y="157654"/>
            <a:ext cx="1305256" cy="56070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277" y="1"/>
            <a:ext cx="1535723" cy="152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0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09902"/>
              </p:ext>
            </p:extLst>
          </p:nvPr>
        </p:nvGraphicFramePr>
        <p:xfrm>
          <a:off x="1250728" y="1321311"/>
          <a:ext cx="9932277" cy="4912976"/>
        </p:xfrm>
        <a:graphic>
          <a:graphicData uri="http://schemas.openxmlformats.org/drawingml/2006/table">
            <a:tbl>
              <a:tblPr rtl="1" firstRow="1" bandRow="1"/>
              <a:tblGrid>
                <a:gridCol w="9932277">
                  <a:extLst>
                    <a:ext uri="{9D8B030D-6E8A-4147-A177-3AD203B41FA5}">
                      <a16:colId xmlns:a16="http://schemas.microsoft.com/office/drawing/2014/main" xmlns="" val="4145985991"/>
                    </a:ext>
                  </a:extLst>
                </a:gridCol>
              </a:tblGrid>
              <a:tr h="41573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مشتری هایی که در دوره پیش رشد با آن ها کار خواهید کرد چه کسی / کسانی هستند؟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556585"/>
                  </a:ext>
                </a:extLst>
              </a:tr>
              <a:tr h="103825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913051"/>
                  </a:ext>
                </a:extLst>
              </a:tr>
              <a:tr h="41573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چرا آنها محصول و خدمات شما را انتخاب می کنند؟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29695"/>
                  </a:ext>
                </a:extLst>
              </a:tr>
              <a:tr h="1047436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87041"/>
                  </a:ext>
                </a:extLst>
              </a:tr>
              <a:tr h="5599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چه تجربیاتی از کار با مشتریان نزدیک خود دارید؟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561759"/>
                  </a:ext>
                </a:extLst>
              </a:tr>
              <a:tr h="1211652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356918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89" y="115613"/>
            <a:ext cx="1305256" cy="560708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568" y="2"/>
            <a:ext cx="1336431" cy="132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2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1492</TotalTime>
  <Words>775</Words>
  <Application>Microsoft Office PowerPoint</Application>
  <PresentationFormat>Custom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69</cp:revision>
  <dcterms:created xsi:type="dcterms:W3CDTF">2018-04-24T05:29:08Z</dcterms:created>
  <dcterms:modified xsi:type="dcterms:W3CDTF">2023-11-15T11:09:26Z</dcterms:modified>
</cp:coreProperties>
</file>