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39" r:id="rId2"/>
  </p:sldMasterIdLst>
  <p:notesMasterIdLst>
    <p:notesMasterId r:id="rId159"/>
  </p:notesMasterIdLst>
  <p:sldIdLst>
    <p:sldId id="299"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2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48DFCF-4584-44DD-A6D8-E0A2B0351E44}" type="doc">
      <dgm:prSet loTypeId="urn:microsoft.com/office/officeart/2005/8/layout/orgChart1" loCatId="hierarchy" qsTypeId="urn:microsoft.com/office/officeart/2005/8/quickstyle/simple1" qsCatId="simple" csTypeId="urn:microsoft.com/office/officeart/2005/8/colors/accent1_2" csCatId="accent1"/>
      <dgm:spPr/>
    </dgm:pt>
    <dgm:pt modelId="{D25A6EE9-D66C-44E3-951D-A67DFEED821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Arial" charset="0"/>
            </a:rPr>
            <a:t>انواع نامه</a:t>
          </a:r>
          <a:endParaRPr kumimoji="0" lang="en-US" b="0" i="0" u="none" strike="noStrike" cap="none" normalizeH="0" baseline="0" smtClean="0">
            <a:ln>
              <a:noFill/>
            </a:ln>
            <a:solidFill>
              <a:schemeClr val="tx1"/>
            </a:solidFill>
            <a:effectLst/>
            <a:latin typeface="Arial" charset="0"/>
            <a:cs typeface="Arial" charset="0"/>
          </a:endParaRPr>
        </a:p>
      </dgm:t>
    </dgm:pt>
    <dgm:pt modelId="{1165E119-1A09-427D-9AE8-2064C73F3D7B}" type="parTrans" cxnId="{EFB29084-B8B6-4505-B66A-4E9E6A2BDA33}">
      <dgm:prSet/>
      <dgm:spPr/>
    </dgm:pt>
    <dgm:pt modelId="{8962B1DE-8752-4C02-96FF-BAC5D7684A26}" type="sibTrans" cxnId="{EFB29084-B8B6-4505-B66A-4E9E6A2BDA33}">
      <dgm:prSet/>
      <dgm:spPr/>
    </dgm:pt>
    <dgm:pt modelId="{82E12BC8-9389-4363-8319-B37920B97CE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Arial" charset="0"/>
            </a:rPr>
            <a:t>نامه هاي رسمي</a:t>
          </a:r>
          <a:endParaRPr kumimoji="0" lang="en-US" b="0" i="0" u="none" strike="noStrike" cap="none" normalizeH="0" baseline="0" smtClean="0">
            <a:ln>
              <a:noFill/>
            </a:ln>
            <a:solidFill>
              <a:schemeClr val="tx1"/>
            </a:solidFill>
            <a:effectLst/>
            <a:latin typeface="Arial" charset="0"/>
            <a:cs typeface="Arial" charset="0"/>
          </a:endParaRPr>
        </a:p>
      </dgm:t>
    </dgm:pt>
    <dgm:pt modelId="{26407080-161B-4B12-A566-D7E50738736D}" type="parTrans" cxnId="{DEAF10EB-1597-4F3E-90DE-3B2DF34597C8}">
      <dgm:prSet/>
      <dgm:spPr/>
    </dgm:pt>
    <dgm:pt modelId="{7C296B0F-13F7-4161-ABB4-97AA8E9ECF63}" type="sibTrans" cxnId="{DEAF10EB-1597-4F3E-90DE-3B2DF34597C8}">
      <dgm:prSet/>
      <dgm:spPr/>
    </dgm:pt>
    <dgm:pt modelId="{76DFAA5A-D0F7-4078-AFCC-C0A6ABDE3EA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Arial" charset="0"/>
            </a:rPr>
            <a:t>نامه هاي غير رسمي</a:t>
          </a:r>
          <a:endParaRPr kumimoji="0" lang="en-US" b="0" i="0" u="none" strike="noStrike" cap="none" normalizeH="0" baseline="0" smtClean="0">
            <a:ln>
              <a:noFill/>
            </a:ln>
            <a:solidFill>
              <a:schemeClr val="tx1"/>
            </a:solidFill>
            <a:effectLst/>
            <a:latin typeface="Arial" charset="0"/>
            <a:cs typeface="Arial" charset="0"/>
          </a:endParaRPr>
        </a:p>
      </dgm:t>
    </dgm:pt>
    <dgm:pt modelId="{357E9935-04B6-47D9-9E7B-B16B988EC578}" type="parTrans" cxnId="{835AB83A-0A0B-46FC-AFD2-4F8D229BA1B5}">
      <dgm:prSet/>
      <dgm:spPr/>
    </dgm:pt>
    <dgm:pt modelId="{C4A0F633-5105-4757-AC2F-0C296C1C5508}" type="sibTrans" cxnId="{835AB83A-0A0B-46FC-AFD2-4F8D229BA1B5}">
      <dgm:prSet/>
      <dgm:spPr/>
    </dgm:pt>
    <dgm:pt modelId="{CCF04BB3-7A12-463B-A2A7-0C888BCBF4CF}" type="pres">
      <dgm:prSet presAssocID="{EC48DFCF-4584-44DD-A6D8-E0A2B0351E44}" presName="hierChild1" presStyleCnt="0">
        <dgm:presLayoutVars>
          <dgm:orgChart val="1"/>
          <dgm:chPref val="1"/>
          <dgm:dir/>
          <dgm:animOne val="branch"/>
          <dgm:animLvl val="lvl"/>
          <dgm:resizeHandles/>
        </dgm:presLayoutVars>
      </dgm:prSet>
      <dgm:spPr/>
    </dgm:pt>
    <dgm:pt modelId="{BD9A1DFC-6D14-4B79-A3EE-8A04B3F754FC}" type="pres">
      <dgm:prSet presAssocID="{D25A6EE9-D66C-44E3-951D-A67DFEED821F}" presName="hierRoot1" presStyleCnt="0">
        <dgm:presLayoutVars>
          <dgm:hierBranch/>
        </dgm:presLayoutVars>
      </dgm:prSet>
      <dgm:spPr/>
    </dgm:pt>
    <dgm:pt modelId="{78CD05EF-75CE-4E7F-A8B3-2BD8EC649C85}" type="pres">
      <dgm:prSet presAssocID="{D25A6EE9-D66C-44E3-951D-A67DFEED821F}" presName="rootComposite1" presStyleCnt="0"/>
      <dgm:spPr/>
    </dgm:pt>
    <dgm:pt modelId="{CB3DD3BD-8E12-487C-99A6-F712AD3A6B5A}" type="pres">
      <dgm:prSet presAssocID="{D25A6EE9-D66C-44E3-951D-A67DFEED821F}" presName="rootText1" presStyleLbl="node0" presStyleIdx="0" presStyleCnt="1">
        <dgm:presLayoutVars>
          <dgm:chPref val="3"/>
        </dgm:presLayoutVars>
      </dgm:prSet>
      <dgm:spPr/>
      <dgm:t>
        <a:bodyPr/>
        <a:lstStyle/>
        <a:p>
          <a:endParaRPr lang="en-US"/>
        </a:p>
      </dgm:t>
    </dgm:pt>
    <dgm:pt modelId="{11C97708-4C66-471D-922F-9C64555DA251}" type="pres">
      <dgm:prSet presAssocID="{D25A6EE9-D66C-44E3-951D-A67DFEED821F}" presName="rootConnector1" presStyleLbl="node1" presStyleIdx="0" presStyleCnt="0"/>
      <dgm:spPr/>
      <dgm:t>
        <a:bodyPr/>
        <a:lstStyle/>
        <a:p>
          <a:endParaRPr lang="en-US"/>
        </a:p>
      </dgm:t>
    </dgm:pt>
    <dgm:pt modelId="{68BA295A-C981-4178-B610-DD08EBB51FCE}" type="pres">
      <dgm:prSet presAssocID="{D25A6EE9-D66C-44E3-951D-A67DFEED821F}" presName="hierChild2" presStyleCnt="0"/>
      <dgm:spPr/>
    </dgm:pt>
    <dgm:pt modelId="{B772E572-BBD6-417C-B2BE-6999EF36ACAB}" type="pres">
      <dgm:prSet presAssocID="{26407080-161B-4B12-A566-D7E50738736D}" presName="Name35" presStyleLbl="parChTrans1D2" presStyleIdx="0" presStyleCnt="2"/>
      <dgm:spPr/>
    </dgm:pt>
    <dgm:pt modelId="{0A5A710F-AC38-4B7B-B407-54B236F7B0F4}" type="pres">
      <dgm:prSet presAssocID="{82E12BC8-9389-4363-8319-B37920B97CE8}" presName="hierRoot2" presStyleCnt="0">
        <dgm:presLayoutVars>
          <dgm:hierBranch/>
        </dgm:presLayoutVars>
      </dgm:prSet>
      <dgm:spPr/>
    </dgm:pt>
    <dgm:pt modelId="{E54D8376-BBC0-41E4-B296-885D19513B51}" type="pres">
      <dgm:prSet presAssocID="{82E12BC8-9389-4363-8319-B37920B97CE8}" presName="rootComposite" presStyleCnt="0"/>
      <dgm:spPr/>
    </dgm:pt>
    <dgm:pt modelId="{AD026756-7C00-4C93-910F-108F2C8E3077}" type="pres">
      <dgm:prSet presAssocID="{82E12BC8-9389-4363-8319-B37920B97CE8}" presName="rootText" presStyleLbl="node2" presStyleIdx="0" presStyleCnt="2">
        <dgm:presLayoutVars>
          <dgm:chPref val="3"/>
        </dgm:presLayoutVars>
      </dgm:prSet>
      <dgm:spPr/>
      <dgm:t>
        <a:bodyPr/>
        <a:lstStyle/>
        <a:p>
          <a:endParaRPr lang="en-US"/>
        </a:p>
      </dgm:t>
    </dgm:pt>
    <dgm:pt modelId="{F55236F7-7874-41D2-8D6B-98B6A8EEEAF4}" type="pres">
      <dgm:prSet presAssocID="{82E12BC8-9389-4363-8319-B37920B97CE8}" presName="rootConnector" presStyleLbl="node2" presStyleIdx="0" presStyleCnt="2"/>
      <dgm:spPr/>
      <dgm:t>
        <a:bodyPr/>
        <a:lstStyle/>
        <a:p>
          <a:endParaRPr lang="en-US"/>
        </a:p>
      </dgm:t>
    </dgm:pt>
    <dgm:pt modelId="{73F783C9-9353-4955-81C3-06AC7BCE9DA9}" type="pres">
      <dgm:prSet presAssocID="{82E12BC8-9389-4363-8319-B37920B97CE8}" presName="hierChild4" presStyleCnt="0"/>
      <dgm:spPr/>
    </dgm:pt>
    <dgm:pt modelId="{C1FC0AD2-123C-4C6A-8A09-01483741ECFB}" type="pres">
      <dgm:prSet presAssocID="{82E12BC8-9389-4363-8319-B37920B97CE8}" presName="hierChild5" presStyleCnt="0"/>
      <dgm:spPr/>
    </dgm:pt>
    <dgm:pt modelId="{08D83C3F-FC2C-45C7-9041-D055DBC82218}" type="pres">
      <dgm:prSet presAssocID="{357E9935-04B6-47D9-9E7B-B16B988EC578}" presName="Name35" presStyleLbl="parChTrans1D2" presStyleIdx="1" presStyleCnt="2"/>
      <dgm:spPr/>
    </dgm:pt>
    <dgm:pt modelId="{F355AA3A-545F-4960-9DE7-4767A5C5D53B}" type="pres">
      <dgm:prSet presAssocID="{76DFAA5A-D0F7-4078-AFCC-C0A6ABDE3EA7}" presName="hierRoot2" presStyleCnt="0">
        <dgm:presLayoutVars>
          <dgm:hierBranch/>
        </dgm:presLayoutVars>
      </dgm:prSet>
      <dgm:spPr/>
    </dgm:pt>
    <dgm:pt modelId="{BB5D3A79-DAB9-4EFF-8D5C-EE02C9E7C826}" type="pres">
      <dgm:prSet presAssocID="{76DFAA5A-D0F7-4078-AFCC-C0A6ABDE3EA7}" presName="rootComposite" presStyleCnt="0"/>
      <dgm:spPr/>
    </dgm:pt>
    <dgm:pt modelId="{5283F9FF-4477-48C4-94BF-2EA781C03ECB}" type="pres">
      <dgm:prSet presAssocID="{76DFAA5A-D0F7-4078-AFCC-C0A6ABDE3EA7}" presName="rootText" presStyleLbl="node2" presStyleIdx="1" presStyleCnt="2">
        <dgm:presLayoutVars>
          <dgm:chPref val="3"/>
        </dgm:presLayoutVars>
      </dgm:prSet>
      <dgm:spPr/>
      <dgm:t>
        <a:bodyPr/>
        <a:lstStyle/>
        <a:p>
          <a:endParaRPr lang="en-US"/>
        </a:p>
      </dgm:t>
    </dgm:pt>
    <dgm:pt modelId="{D8AEAD37-098E-4B3D-9F03-5BCE02BD0B82}" type="pres">
      <dgm:prSet presAssocID="{76DFAA5A-D0F7-4078-AFCC-C0A6ABDE3EA7}" presName="rootConnector" presStyleLbl="node2" presStyleIdx="1" presStyleCnt="2"/>
      <dgm:spPr/>
      <dgm:t>
        <a:bodyPr/>
        <a:lstStyle/>
        <a:p>
          <a:endParaRPr lang="en-US"/>
        </a:p>
      </dgm:t>
    </dgm:pt>
    <dgm:pt modelId="{6811830D-C0B5-4E28-A288-951D7045777F}" type="pres">
      <dgm:prSet presAssocID="{76DFAA5A-D0F7-4078-AFCC-C0A6ABDE3EA7}" presName="hierChild4" presStyleCnt="0"/>
      <dgm:spPr/>
    </dgm:pt>
    <dgm:pt modelId="{CEF14FCC-8E7D-4223-B142-BA7FF150384D}" type="pres">
      <dgm:prSet presAssocID="{76DFAA5A-D0F7-4078-AFCC-C0A6ABDE3EA7}" presName="hierChild5" presStyleCnt="0"/>
      <dgm:spPr/>
    </dgm:pt>
    <dgm:pt modelId="{C54F1889-1140-4251-AB88-F5AEE3053B42}" type="pres">
      <dgm:prSet presAssocID="{D25A6EE9-D66C-44E3-951D-A67DFEED821F}" presName="hierChild3" presStyleCnt="0"/>
      <dgm:spPr/>
    </dgm:pt>
  </dgm:ptLst>
  <dgm:cxnLst>
    <dgm:cxn modelId="{51E47FA4-4991-4D9B-ADC5-62E59765A616}" type="presOf" srcId="{357E9935-04B6-47D9-9E7B-B16B988EC578}" destId="{08D83C3F-FC2C-45C7-9041-D055DBC82218}" srcOrd="0" destOrd="0" presId="urn:microsoft.com/office/officeart/2005/8/layout/orgChart1"/>
    <dgm:cxn modelId="{EFE6E9AE-33D0-4515-8F2E-6BC283985E70}" type="presOf" srcId="{76DFAA5A-D0F7-4078-AFCC-C0A6ABDE3EA7}" destId="{D8AEAD37-098E-4B3D-9F03-5BCE02BD0B82}" srcOrd="1" destOrd="0" presId="urn:microsoft.com/office/officeart/2005/8/layout/orgChart1"/>
    <dgm:cxn modelId="{38C55868-44A4-422C-927A-B10DF036DD2E}" type="presOf" srcId="{D25A6EE9-D66C-44E3-951D-A67DFEED821F}" destId="{CB3DD3BD-8E12-487C-99A6-F712AD3A6B5A}" srcOrd="0" destOrd="0" presId="urn:microsoft.com/office/officeart/2005/8/layout/orgChart1"/>
    <dgm:cxn modelId="{01BB3FDA-9D8B-4B08-8E08-78AC1C3BF2ED}" type="presOf" srcId="{26407080-161B-4B12-A566-D7E50738736D}" destId="{B772E572-BBD6-417C-B2BE-6999EF36ACAB}" srcOrd="0" destOrd="0" presId="urn:microsoft.com/office/officeart/2005/8/layout/orgChart1"/>
    <dgm:cxn modelId="{EFB29084-B8B6-4505-B66A-4E9E6A2BDA33}" srcId="{EC48DFCF-4584-44DD-A6D8-E0A2B0351E44}" destId="{D25A6EE9-D66C-44E3-951D-A67DFEED821F}" srcOrd="0" destOrd="0" parTransId="{1165E119-1A09-427D-9AE8-2064C73F3D7B}" sibTransId="{8962B1DE-8752-4C02-96FF-BAC5D7684A26}"/>
    <dgm:cxn modelId="{E14CE4AB-8CFF-48FC-B1E2-F3A35B01DB41}" type="presOf" srcId="{D25A6EE9-D66C-44E3-951D-A67DFEED821F}" destId="{11C97708-4C66-471D-922F-9C64555DA251}" srcOrd="1" destOrd="0" presId="urn:microsoft.com/office/officeart/2005/8/layout/orgChart1"/>
    <dgm:cxn modelId="{8AAA841C-B6A4-4907-9F1E-A96E11B98F5E}" type="presOf" srcId="{82E12BC8-9389-4363-8319-B37920B97CE8}" destId="{F55236F7-7874-41D2-8D6B-98B6A8EEEAF4}" srcOrd="1" destOrd="0" presId="urn:microsoft.com/office/officeart/2005/8/layout/orgChart1"/>
    <dgm:cxn modelId="{33529BCD-F531-44BD-9A2E-3B4E5B477699}" type="presOf" srcId="{EC48DFCF-4584-44DD-A6D8-E0A2B0351E44}" destId="{CCF04BB3-7A12-463B-A2A7-0C888BCBF4CF}" srcOrd="0" destOrd="0" presId="urn:microsoft.com/office/officeart/2005/8/layout/orgChart1"/>
    <dgm:cxn modelId="{DEAF10EB-1597-4F3E-90DE-3B2DF34597C8}" srcId="{D25A6EE9-D66C-44E3-951D-A67DFEED821F}" destId="{82E12BC8-9389-4363-8319-B37920B97CE8}" srcOrd="0" destOrd="0" parTransId="{26407080-161B-4B12-A566-D7E50738736D}" sibTransId="{7C296B0F-13F7-4161-ABB4-97AA8E9ECF63}"/>
    <dgm:cxn modelId="{10E88F77-925E-4FC5-9471-BFB0E9BD231C}" type="presOf" srcId="{76DFAA5A-D0F7-4078-AFCC-C0A6ABDE3EA7}" destId="{5283F9FF-4477-48C4-94BF-2EA781C03ECB}" srcOrd="0" destOrd="0" presId="urn:microsoft.com/office/officeart/2005/8/layout/orgChart1"/>
    <dgm:cxn modelId="{835AB83A-0A0B-46FC-AFD2-4F8D229BA1B5}" srcId="{D25A6EE9-D66C-44E3-951D-A67DFEED821F}" destId="{76DFAA5A-D0F7-4078-AFCC-C0A6ABDE3EA7}" srcOrd="1" destOrd="0" parTransId="{357E9935-04B6-47D9-9E7B-B16B988EC578}" sibTransId="{C4A0F633-5105-4757-AC2F-0C296C1C5508}"/>
    <dgm:cxn modelId="{8560AA43-F6C3-439E-94C4-322E1B3CF6F0}" type="presOf" srcId="{82E12BC8-9389-4363-8319-B37920B97CE8}" destId="{AD026756-7C00-4C93-910F-108F2C8E3077}" srcOrd="0" destOrd="0" presId="urn:microsoft.com/office/officeart/2005/8/layout/orgChart1"/>
    <dgm:cxn modelId="{4C9BB793-AF94-4E52-B677-C5399C18E68C}" type="presParOf" srcId="{CCF04BB3-7A12-463B-A2A7-0C888BCBF4CF}" destId="{BD9A1DFC-6D14-4B79-A3EE-8A04B3F754FC}" srcOrd="0" destOrd="0" presId="urn:microsoft.com/office/officeart/2005/8/layout/orgChart1"/>
    <dgm:cxn modelId="{63A2DC71-49F6-4268-B48B-8D3EBE64F384}" type="presParOf" srcId="{BD9A1DFC-6D14-4B79-A3EE-8A04B3F754FC}" destId="{78CD05EF-75CE-4E7F-A8B3-2BD8EC649C85}" srcOrd="0" destOrd="0" presId="urn:microsoft.com/office/officeart/2005/8/layout/orgChart1"/>
    <dgm:cxn modelId="{845C19CB-B874-4B89-AA06-504569B22BDB}" type="presParOf" srcId="{78CD05EF-75CE-4E7F-A8B3-2BD8EC649C85}" destId="{CB3DD3BD-8E12-487C-99A6-F712AD3A6B5A}" srcOrd="0" destOrd="0" presId="urn:microsoft.com/office/officeart/2005/8/layout/orgChart1"/>
    <dgm:cxn modelId="{F3CE7429-B12B-4803-A605-133997D53363}" type="presParOf" srcId="{78CD05EF-75CE-4E7F-A8B3-2BD8EC649C85}" destId="{11C97708-4C66-471D-922F-9C64555DA251}" srcOrd="1" destOrd="0" presId="urn:microsoft.com/office/officeart/2005/8/layout/orgChart1"/>
    <dgm:cxn modelId="{CF7A9E4C-F594-4EC3-B171-C85A6EAF7AC9}" type="presParOf" srcId="{BD9A1DFC-6D14-4B79-A3EE-8A04B3F754FC}" destId="{68BA295A-C981-4178-B610-DD08EBB51FCE}" srcOrd="1" destOrd="0" presId="urn:microsoft.com/office/officeart/2005/8/layout/orgChart1"/>
    <dgm:cxn modelId="{7CA73454-16F1-4EDB-B591-023C407E1DA7}" type="presParOf" srcId="{68BA295A-C981-4178-B610-DD08EBB51FCE}" destId="{B772E572-BBD6-417C-B2BE-6999EF36ACAB}" srcOrd="0" destOrd="0" presId="urn:microsoft.com/office/officeart/2005/8/layout/orgChart1"/>
    <dgm:cxn modelId="{98CE56B3-A4AF-4C5D-8894-6DB88EED309F}" type="presParOf" srcId="{68BA295A-C981-4178-B610-DD08EBB51FCE}" destId="{0A5A710F-AC38-4B7B-B407-54B236F7B0F4}" srcOrd="1" destOrd="0" presId="urn:microsoft.com/office/officeart/2005/8/layout/orgChart1"/>
    <dgm:cxn modelId="{8D2D3391-60ED-40CA-BBFF-30B59337CD05}" type="presParOf" srcId="{0A5A710F-AC38-4B7B-B407-54B236F7B0F4}" destId="{E54D8376-BBC0-41E4-B296-885D19513B51}" srcOrd="0" destOrd="0" presId="urn:microsoft.com/office/officeart/2005/8/layout/orgChart1"/>
    <dgm:cxn modelId="{18381E85-4BDC-4FE8-9464-CBB07FBE9B15}" type="presParOf" srcId="{E54D8376-BBC0-41E4-B296-885D19513B51}" destId="{AD026756-7C00-4C93-910F-108F2C8E3077}" srcOrd="0" destOrd="0" presId="urn:microsoft.com/office/officeart/2005/8/layout/orgChart1"/>
    <dgm:cxn modelId="{766BD580-4B88-4F2A-8476-B0BB98F7BF06}" type="presParOf" srcId="{E54D8376-BBC0-41E4-B296-885D19513B51}" destId="{F55236F7-7874-41D2-8D6B-98B6A8EEEAF4}" srcOrd="1" destOrd="0" presId="urn:microsoft.com/office/officeart/2005/8/layout/orgChart1"/>
    <dgm:cxn modelId="{30E1155F-361B-4B0B-A611-5D360E8C580C}" type="presParOf" srcId="{0A5A710F-AC38-4B7B-B407-54B236F7B0F4}" destId="{73F783C9-9353-4955-81C3-06AC7BCE9DA9}" srcOrd="1" destOrd="0" presId="urn:microsoft.com/office/officeart/2005/8/layout/orgChart1"/>
    <dgm:cxn modelId="{F26F8553-3246-4A3F-9A43-3FF4FC42C21A}" type="presParOf" srcId="{0A5A710F-AC38-4B7B-B407-54B236F7B0F4}" destId="{C1FC0AD2-123C-4C6A-8A09-01483741ECFB}" srcOrd="2" destOrd="0" presId="urn:microsoft.com/office/officeart/2005/8/layout/orgChart1"/>
    <dgm:cxn modelId="{ECA6FAF5-A248-4C4B-81F4-2150CAD3C2A0}" type="presParOf" srcId="{68BA295A-C981-4178-B610-DD08EBB51FCE}" destId="{08D83C3F-FC2C-45C7-9041-D055DBC82218}" srcOrd="2" destOrd="0" presId="urn:microsoft.com/office/officeart/2005/8/layout/orgChart1"/>
    <dgm:cxn modelId="{C3CE6AFE-8B89-47C2-9CCB-8E9518E8774B}" type="presParOf" srcId="{68BA295A-C981-4178-B610-DD08EBB51FCE}" destId="{F355AA3A-545F-4960-9DE7-4767A5C5D53B}" srcOrd="3" destOrd="0" presId="urn:microsoft.com/office/officeart/2005/8/layout/orgChart1"/>
    <dgm:cxn modelId="{0A918CAD-C134-4B61-B154-B6BCB75F96E1}" type="presParOf" srcId="{F355AA3A-545F-4960-9DE7-4767A5C5D53B}" destId="{BB5D3A79-DAB9-4EFF-8D5C-EE02C9E7C826}" srcOrd="0" destOrd="0" presId="urn:microsoft.com/office/officeart/2005/8/layout/orgChart1"/>
    <dgm:cxn modelId="{DDB44EF5-3650-4BE4-9472-073971CA6523}" type="presParOf" srcId="{BB5D3A79-DAB9-4EFF-8D5C-EE02C9E7C826}" destId="{5283F9FF-4477-48C4-94BF-2EA781C03ECB}" srcOrd="0" destOrd="0" presId="urn:microsoft.com/office/officeart/2005/8/layout/orgChart1"/>
    <dgm:cxn modelId="{42ACE68F-FCA0-4A5A-B92E-3737B6A7A3B7}" type="presParOf" srcId="{BB5D3A79-DAB9-4EFF-8D5C-EE02C9E7C826}" destId="{D8AEAD37-098E-4B3D-9F03-5BCE02BD0B82}" srcOrd="1" destOrd="0" presId="urn:microsoft.com/office/officeart/2005/8/layout/orgChart1"/>
    <dgm:cxn modelId="{108A5D97-171C-4729-83F7-B5272FD1B9EE}" type="presParOf" srcId="{F355AA3A-545F-4960-9DE7-4767A5C5D53B}" destId="{6811830D-C0B5-4E28-A288-951D7045777F}" srcOrd="1" destOrd="0" presId="urn:microsoft.com/office/officeart/2005/8/layout/orgChart1"/>
    <dgm:cxn modelId="{F0B0FE31-8C16-4FBA-9AA0-28C77E3AB6F3}" type="presParOf" srcId="{F355AA3A-545F-4960-9DE7-4767A5C5D53B}" destId="{CEF14FCC-8E7D-4223-B142-BA7FF150384D}" srcOrd="2" destOrd="0" presId="urn:microsoft.com/office/officeart/2005/8/layout/orgChart1"/>
    <dgm:cxn modelId="{BD2E92C0-C408-42A8-A7CE-ED8EBFFC458C}" type="presParOf" srcId="{BD9A1DFC-6D14-4B79-A3EE-8A04B3F754FC}" destId="{C54F1889-1140-4251-AB88-F5AEE3053B4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C98713-E456-412B-84FB-2E1794B6013E}" type="doc">
      <dgm:prSet loTypeId="urn:microsoft.com/office/officeart/2005/8/layout/orgChart1" loCatId="hierarchy" qsTypeId="urn:microsoft.com/office/officeart/2005/8/quickstyle/simple1" qsCatId="simple" csTypeId="urn:microsoft.com/office/officeart/2005/8/colors/accent1_2" csCatId="accent1"/>
      <dgm:spPr/>
    </dgm:pt>
    <dgm:pt modelId="{ACEB7ECE-A0F6-4890-9880-C5FE142FB7E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Arial" charset="0"/>
            </a:rPr>
            <a:t>اقسام نامه هاي اداري</a:t>
          </a:r>
          <a:endParaRPr kumimoji="0" lang="en-US" b="0" i="0" u="none" strike="noStrike" cap="none" normalizeH="0" baseline="0" smtClean="0">
            <a:ln>
              <a:noFill/>
            </a:ln>
            <a:solidFill>
              <a:schemeClr val="tx1"/>
            </a:solidFill>
            <a:effectLst/>
            <a:latin typeface="Arial" charset="0"/>
            <a:cs typeface="Arial" charset="0"/>
          </a:endParaRPr>
        </a:p>
      </dgm:t>
    </dgm:pt>
    <dgm:pt modelId="{B07F2079-B3FC-4AC6-8B75-D7FE3C386974}" type="parTrans" cxnId="{669EBE86-50D9-482D-82FA-D974ED37D6C8}">
      <dgm:prSet/>
      <dgm:spPr/>
    </dgm:pt>
    <dgm:pt modelId="{98168E36-49DC-4CEE-BBAA-68412C0C8D99}" type="sibTrans" cxnId="{669EBE86-50D9-482D-82FA-D974ED37D6C8}">
      <dgm:prSet/>
      <dgm:spPr/>
    </dgm:pt>
    <dgm:pt modelId="{74A27848-2FD0-4AEE-AFBA-558AC0849A0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Arial" charset="0"/>
            </a:rPr>
            <a:t>ازنظر سطح امنيتي</a:t>
          </a:r>
          <a:endParaRPr kumimoji="0" lang="en-US" b="0" i="0" u="none" strike="noStrike" cap="none" normalizeH="0" baseline="0" smtClean="0">
            <a:ln>
              <a:noFill/>
            </a:ln>
            <a:solidFill>
              <a:schemeClr val="tx1"/>
            </a:solidFill>
            <a:effectLst/>
            <a:latin typeface="Arial" charset="0"/>
            <a:cs typeface="Arial" charset="0"/>
          </a:endParaRPr>
        </a:p>
      </dgm:t>
    </dgm:pt>
    <dgm:pt modelId="{73209AE2-6FE3-4B44-93BD-65581B91E077}" type="parTrans" cxnId="{0360D073-535F-4CEF-AFF1-DA7E8F63F2A1}">
      <dgm:prSet/>
      <dgm:spPr/>
    </dgm:pt>
    <dgm:pt modelId="{8B1A35BB-E0EB-490E-BB19-4EA9A494EDD1}" type="sibTrans" cxnId="{0360D073-535F-4CEF-AFF1-DA7E8F63F2A1}">
      <dgm:prSet/>
      <dgm:spPr/>
    </dgm:pt>
    <dgm:pt modelId="{19A0BE59-E35D-4EC7-B314-F04A584DC8C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Arial" charset="0"/>
            </a:rPr>
            <a:t>عادي</a:t>
          </a:r>
          <a:endParaRPr kumimoji="0" lang="en-US" b="0" i="0" u="none" strike="noStrike" cap="none" normalizeH="0" baseline="0" smtClean="0">
            <a:ln>
              <a:noFill/>
            </a:ln>
            <a:solidFill>
              <a:schemeClr val="tx1"/>
            </a:solidFill>
            <a:effectLst/>
            <a:latin typeface="Arial" charset="0"/>
            <a:cs typeface="Arial" charset="0"/>
          </a:endParaRPr>
        </a:p>
      </dgm:t>
    </dgm:pt>
    <dgm:pt modelId="{04C1A91C-7461-452F-BEEA-5422C16247D7}" type="parTrans" cxnId="{0DCFCEF8-161C-4A1C-85A1-706700792901}">
      <dgm:prSet/>
      <dgm:spPr/>
    </dgm:pt>
    <dgm:pt modelId="{6F89AF0E-D2A3-46BA-A3EE-D9B5D3328DDE}" type="sibTrans" cxnId="{0DCFCEF8-161C-4A1C-85A1-706700792901}">
      <dgm:prSet/>
      <dgm:spPr/>
    </dgm:pt>
    <dgm:pt modelId="{F24B25C4-DC5D-4126-BA27-FF4211FFC89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Arial" charset="0"/>
            </a:rPr>
            <a:t>محرمانه</a:t>
          </a:r>
          <a:endParaRPr kumimoji="0" lang="en-US" b="0" i="0" u="none" strike="noStrike" cap="none" normalizeH="0" baseline="0" smtClean="0">
            <a:ln>
              <a:noFill/>
            </a:ln>
            <a:solidFill>
              <a:schemeClr val="tx1"/>
            </a:solidFill>
            <a:effectLst/>
            <a:latin typeface="Arial" charset="0"/>
            <a:cs typeface="Arial" charset="0"/>
          </a:endParaRPr>
        </a:p>
      </dgm:t>
    </dgm:pt>
    <dgm:pt modelId="{D9A48B63-E3D0-4C2B-B1E5-31987B55E280}" type="parTrans" cxnId="{23EB4EE5-8F1C-49B5-A95C-9B13823D9DCC}">
      <dgm:prSet/>
      <dgm:spPr/>
    </dgm:pt>
    <dgm:pt modelId="{0EAC7666-2462-4270-961D-5AAD9E4E252A}" type="sibTrans" cxnId="{23EB4EE5-8F1C-49B5-A95C-9B13823D9DCC}">
      <dgm:prSet/>
      <dgm:spPr/>
    </dgm:pt>
    <dgm:pt modelId="{89E3E35D-C3DC-4DE5-A7DB-2AAD70DEE9F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Arial" charset="0"/>
            </a:rPr>
            <a:t>از نظر محتوا</a:t>
          </a:r>
          <a:endParaRPr kumimoji="0" lang="en-US" b="0" i="0" u="none" strike="noStrike" cap="none" normalizeH="0" baseline="0" smtClean="0">
            <a:ln>
              <a:noFill/>
            </a:ln>
            <a:solidFill>
              <a:schemeClr val="tx1"/>
            </a:solidFill>
            <a:effectLst/>
            <a:latin typeface="Arial" charset="0"/>
            <a:cs typeface="Arial" charset="0"/>
          </a:endParaRPr>
        </a:p>
      </dgm:t>
    </dgm:pt>
    <dgm:pt modelId="{21CBED41-4500-4D0F-940B-52513C2D079A}" type="parTrans" cxnId="{2E5345DC-D3D1-4449-B29B-9E9E106983B7}">
      <dgm:prSet/>
      <dgm:spPr/>
    </dgm:pt>
    <dgm:pt modelId="{C3E95ED7-EC03-4029-85A5-D271A6E636B3}" type="sibTrans" cxnId="{2E5345DC-D3D1-4449-B29B-9E9E106983B7}">
      <dgm:prSet/>
      <dgm:spPr/>
    </dgm:pt>
    <dgm:pt modelId="{D694871C-EC2A-4484-85DC-2ADAB45F3AF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Arial" charset="0"/>
            </a:rPr>
            <a:t>خبري</a:t>
          </a:r>
          <a:endParaRPr kumimoji="0" lang="en-US" b="0" i="0" u="none" strike="noStrike" cap="none" normalizeH="0" baseline="0" smtClean="0">
            <a:ln>
              <a:noFill/>
            </a:ln>
            <a:solidFill>
              <a:schemeClr val="tx1"/>
            </a:solidFill>
            <a:effectLst/>
            <a:latin typeface="Arial" charset="0"/>
            <a:cs typeface="Arial" charset="0"/>
          </a:endParaRPr>
        </a:p>
      </dgm:t>
    </dgm:pt>
    <dgm:pt modelId="{61ED022E-8341-4078-814E-4022946812BF}" type="parTrans" cxnId="{893AEAFB-70FC-4907-80E3-C3EC264D7EB9}">
      <dgm:prSet/>
      <dgm:spPr/>
    </dgm:pt>
    <dgm:pt modelId="{81762718-FEF3-474C-A3FC-E730A597AC9A}" type="sibTrans" cxnId="{893AEAFB-70FC-4907-80E3-C3EC264D7EB9}">
      <dgm:prSet/>
      <dgm:spPr/>
    </dgm:pt>
    <dgm:pt modelId="{6300568C-527E-4361-980F-0EED7B22F27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Arial" charset="0"/>
            </a:rPr>
            <a:t>درخواست</a:t>
          </a:r>
          <a:endParaRPr kumimoji="0" lang="en-US" b="0" i="0" u="none" strike="noStrike" cap="none" normalizeH="0" baseline="0" smtClean="0">
            <a:ln>
              <a:noFill/>
            </a:ln>
            <a:solidFill>
              <a:schemeClr val="tx1"/>
            </a:solidFill>
            <a:effectLst/>
            <a:latin typeface="Arial" charset="0"/>
            <a:cs typeface="Arial" charset="0"/>
          </a:endParaRPr>
        </a:p>
      </dgm:t>
    </dgm:pt>
    <dgm:pt modelId="{4A5C7DF8-9BD3-4693-BF81-762AA3F8AC22}" type="parTrans" cxnId="{EBF8882D-6A51-4A5E-9248-2A8FE4307B79}">
      <dgm:prSet/>
      <dgm:spPr/>
    </dgm:pt>
    <dgm:pt modelId="{E9C53E47-0C82-4F2E-B440-8EFFF68B8733}" type="sibTrans" cxnId="{EBF8882D-6A51-4A5E-9248-2A8FE4307B79}">
      <dgm:prSet/>
      <dgm:spPr/>
    </dgm:pt>
    <dgm:pt modelId="{9E93BF37-BBB8-4A70-8A34-C4590AE5A97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Arial" charset="0"/>
            </a:rPr>
            <a:t>از نظر سطح</a:t>
          </a:r>
          <a:endParaRPr kumimoji="0" lang="en-US" b="0" i="0" u="none" strike="noStrike" cap="none" normalizeH="0" baseline="0" smtClean="0">
            <a:ln>
              <a:noFill/>
            </a:ln>
            <a:solidFill>
              <a:schemeClr val="tx1"/>
            </a:solidFill>
            <a:effectLst/>
            <a:latin typeface="Arial" charset="0"/>
            <a:cs typeface="Arial" charset="0"/>
          </a:endParaRPr>
        </a:p>
      </dgm:t>
    </dgm:pt>
    <dgm:pt modelId="{948F67B8-A211-4D83-AB81-FDBBEDE6FE87}" type="parTrans" cxnId="{1F4E6A3F-8BFE-4D2F-898F-CCBE929FBCC8}">
      <dgm:prSet/>
      <dgm:spPr/>
    </dgm:pt>
    <dgm:pt modelId="{8A631037-4637-4F51-BDD6-2CE595B6A54D}" type="sibTrans" cxnId="{1F4E6A3F-8BFE-4D2F-898F-CCBE929FBCC8}">
      <dgm:prSet/>
      <dgm:spPr/>
    </dgm:pt>
    <dgm:pt modelId="{36417E0F-5580-4871-AFC4-462008743ECE}"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Arial" charset="0"/>
            </a:rPr>
            <a:t>درون سازماني</a:t>
          </a:r>
          <a:endParaRPr kumimoji="0" lang="en-US" b="0" i="0" u="none" strike="noStrike" cap="none" normalizeH="0" baseline="0" smtClean="0">
            <a:ln>
              <a:noFill/>
            </a:ln>
            <a:solidFill>
              <a:schemeClr val="tx1"/>
            </a:solidFill>
            <a:effectLst/>
            <a:latin typeface="Arial" charset="0"/>
            <a:cs typeface="Arial" charset="0"/>
          </a:endParaRPr>
        </a:p>
      </dgm:t>
    </dgm:pt>
    <dgm:pt modelId="{C6D83B5F-10A3-48D0-AEC5-349D5F1F5027}" type="parTrans" cxnId="{BFB95092-A274-4EDC-B7B8-4641CC13B377}">
      <dgm:prSet/>
      <dgm:spPr/>
    </dgm:pt>
    <dgm:pt modelId="{D545DE72-8B1D-40C4-A695-B0500E3501F1}" type="sibTrans" cxnId="{BFB95092-A274-4EDC-B7B8-4641CC13B377}">
      <dgm:prSet/>
      <dgm:spPr/>
    </dgm:pt>
    <dgm:pt modelId="{697D7EA7-1AFA-4BCF-A905-608A1C94DC76}"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Arial" charset="0"/>
            </a:rPr>
            <a:t>برون سازماني</a:t>
          </a:r>
          <a:endParaRPr kumimoji="0" lang="en-US" b="0" i="0" u="none" strike="noStrike" cap="none" normalizeH="0" baseline="0" smtClean="0">
            <a:ln>
              <a:noFill/>
            </a:ln>
            <a:solidFill>
              <a:schemeClr val="tx1"/>
            </a:solidFill>
            <a:effectLst/>
            <a:latin typeface="Arial" charset="0"/>
            <a:cs typeface="Arial" charset="0"/>
          </a:endParaRPr>
        </a:p>
      </dgm:t>
    </dgm:pt>
    <dgm:pt modelId="{6191983A-9088-48E4-B71D-B87DB887BD48}" type="parTrans" cxnId="{14E003ED-ECCD-44C1-9393-BBCD9AE25100}">
      <dgm:prSet/>
      <dgm:spPr/>
    </dgm:pt>
    <dgm:pt modelId="{E6B293BE-6D42-461F-ADF5-A2885729D187}" type="sibTrans" cxnId="{14E003ED-ECCD-44C1-9393-BBCD9AE25100}">
      <dgm:prSet/>
      <dgm:spPr/>
    </dgm:pt>
    <dgm:pt modelId="{A3E52CDC-0CFE-416C-84C5-20B696ECAFB5}" type="pres">
      <dgm:prSet presAssocID="{1CC98713-E456-412B-84FB-2E1794B6013E}" presName="hierChild1" presStyleCnt="0">
        <dgm:presLayoutVars>
          <dgm:orgChart val="1"/>
          <dgm:chPref val="1"/>
          <dgm:dir/>
          <dgm:animOne val="branch"/>
          <dgm:animLvl val="lvl"/>
          <dgm:resizeHandles/>
        </dgm:presLayoutVars>
      </dgm:prSet>
      <dgm:spPr/>
    </dgm:pt>
    <dgm:pt modelId="{78038D6F-EF50-48DE-AADE-6ECABFB7025E}" type="pres">
      <dgm:prSet presAssocID="{ACEB7ECE-A0F6-4890-9880-C5FE142FB7EC}" presName="hierRoot1" presStyleCnt="0">
        <dgm:presLayoutVars>
          <dgm:hierBranch/>
        </dgm:presLayoutVars>
      </dgm:prSet>
      <dgm:spPr/>
    </dgm:pt>
    <dgm:pt modelId="{CE0E0807-1BEE-4DB6-B3C2-32BD074A9DDB}" type="pres">
      <dgm:prSet presAssocID="{ACEB7ECE-A0F6-4890-9880-C5FE142FB7EC}" presName="rootComposite1" presStyleCnt="0"/>
      <dgm:spPr/>
    </dgm:pt>
    <dgm:pt modelId="{DD11F6B1-4B07-4B9C-9DB3-B20E4D3EFEC9}" type="pres">
      <dgm:prSet presAssocID="{ACEB7ECE-A0F6-4890-9880-C5FE142FB7EC}" presName="rootText1" presStyleLbl="node0" presStyleIdx="0" presStyleCnt="1">
        <dgm:presLayoutVars>
          <dgm:chPref val="3"/>
        </dgm:presLayoutVars>
      </dgm:prSet>
      <dgm:spPr/>
      <dgm:t>
        <a:bodyPr/>
        <a:lstStyle/>
        <a:p>
          <a:endParaRPr lang="en-US"/>
        </a:p>
      </dgm:t>
    </dgm:pt>
    <dgm:pt modelId="{CFB237FC-080E-4B3A-BE86-6FF810DD229B}" type="pres">
      <dgm:prSet presAssocID="{ACEB7ECE-A0F6-4890-9880-C5FE142FB7EC}" presName="rootConnector1" presStyleLbl="node1" presStyleIdx="0" presStyleCnt="0"/>
      <dgm:spPr/>
      <dgm:t>
        <a:bodyPr/>
        <a:lstStyle/>
        <a:p>
          <a:endParaRPr lang="en-US"/>
        </a:p>
      </dgm:t>
    </dgm:pt>
    <dgm:pt modelId="{FEC1A9AC-F491-4DA2-BC8A-981F63A244EB}" type="pres">
      <dgm:prSet presAssocID="{ACEB7ECE-A0F6-4890-9880-C5FE142FB7EC}" presName="hierChild2" presStyleCnt="0"/>
      <dgm:spPr/>
    </dgm:pt>
    <dgm:pt modelId="{9E784536-CAA6-41BA-886B-FAA302CA78DC}" type="pres">
      <dgm:prSet presAssocID="{73209AE2-6FE3-4B44-93BD-65581B91E077}" presName="Name35" presStyleLbl="parChTrans1D2" presStyleIdx="0" presStyleCnt="3"/>
      <dgm:spPr/>
    </dgm:pt>
    <dgm:pt modelId="{B6E15A26-E9B7-4D40-B70C-81CF9FDB3870}" type="pres">
      <dgm:prSet presAssocID="{74A27848-2FD0-4AEE-AFBA-558AC0849A04}" presName="hierRoot2" presStyleCnt="0">
        <dgm:presLayoutVars>
          <dgm:hierBranch/>
        </dgm:presLayoutVars>
      </dgm:prSet>
      <dgm:spPr/>
    </dgm:pt>
    <dgm:pt modelId="{625A9A54-3F3C-4DA9-97EC-CDF68933C2F7}" type="pres">
      <dgm:prSet presAssocID="{74A27848-2FD0-4AEE-AFBA-558AC0849A04}" presName="rootComposite" presStyleCnt="0"/>
      <dgm:spPr/>
    </dgm:pt>
    <dgm:pt modelId="{BBD945B5-CC25-4BF4-AEDC-6C35EB6086FE}" type="pres">
      <dgm:prSet presAssocID="{74A27848-2FD0-4AEE-AFBA-558AC0849A04}" presName="rootText" presStyleLbl="node2" presStyleIdx="0" presStyleCnt="3">
        <dgm:presLayoutVars>
          <dgm:chPref val="3"/>
        </dgm:presLayoutVars>
      </dgm:prSet>
      <dgm:spPr/>
      <dgm:t>
        <a:bodyPr/>
        <a:lstStyle/>
        <a:p>
          <a:endParaRPr lang="en-US"/>
        </a:p>
      </dgm:t>
    </dgm:pt>
    <dgm:pt modelId="{35FB5CDB-B692-4424-9609-C9D61DE78B03}" type="pres">
      <dgm:prSet presAssocID="{74A27848-2FD0-4AEE-AFBA-558AC0849A04}" presName="rootConnector" presStyleLbl="node2" presStyleIdx="0" presStyleCnt="3"/>
      <dgm:spPr/>
      <dgm:t>
        <a:bodyPr/>
        <a:lstStyle/>
        <a:p>
          <a:endParaRPr lang="en-US"/>
        </a:p>
      </dgm:t>
    </dgm:pt>
    <dgm:pt modelId="{79250379-58F4-40E5-833F-61ECB48D6F08}" type="pres">
      <dgm:prSet presAssocID="{74A27848-2FD0-4AEE-AFBA-558AC0849A04}" presName="hierChild4" presStyleCnt="0"/>
      <dgm:spPr/>
    </dgm:pt>
    <dgm:pt modelId="{F5295A92-35DE-40D8-B3AA-4C941B3113A2}" type="pres">
      <dgm:prSet presAssocID="{04C1A91C-7461-452F-BEEA-5422C16247D7}" presName="Name35" presStyleLbl="parChTrans1D3" presStyleIdx="0" presStyleCnt="6"/>
      <dgm:spPr/>
    </dgm:pt>
    <dgm:pt modelId="{D1921ECD-E37B-4817-9843-AC1B0A2ABC98}" type="pres">
      <dgm:prSet presAssocID="{19A0BE59-E35D-4EC7-B314-F04A584DC8C2}" presName="hierRoot2" presStyleCnt="0">
        <dgm:presLayoutVars>
          <dgm:hierBranch val="r"/>
        </dgm:presLayoutVars>
      </dgm:prSet>
      <dgm:spPr/>
    </dgm:pt>
    <dgm:pt modelId="{0449F1DB-CF21-4BF2-ABC8-F4BC3BB134D4}" type="pres">
      <dgm:prSet presAssocID="{19A0BE59-E35D-4EC7-B314-F04A584DC8C2}" presName="rootComposite" presStyleCnt="0"/>
      <dgm:spPr/>
    </dgm:pt>
    <dgm:pt modelId="{89FEC6FB-A088-4E17-BD22-4196FA56BA5B}" type="pres">
      <dgm:prSet presAssocID="{19A0BE59-E35D-4EC7-B314-F04A584DC8C2}" presName="rootText" presStyleLbl="node3" presStyleIdx="0" presStyleCnt="4">
        <dgm:presLayoutVars>
          <dgm:chPref val="3"/>
        </dgm:presLayoutVars>
      </dgm:prSet>
      <dgm:spPr/>
      <dgm:t>
        <a:bodyPr/>
        <a:lstStyle/>
        <a:p>
          <a:endParaRPr lang="en-US"/>
        </a:p>
      </dgm:t>
    </dgm:pt>
    <dgm:pt modelId="{EED5BF2B-7B58-4F7C-A518-7F2F0265EB86}" type="pres">
      <dgm:prSet presAssocID="{19A0BE59-E35D-4EC7-B314-F04A584DC8C2}" presName="rootConnector" presStyleLbl="node3" presStyleIdx="0" presStyleCnt="4"/>
      <dgm:spPr/>
      <dgm:t>
        <a:bodyPr/>
        <a:lstStyle/>
        <a:p>
          <a:endParaRPr lang="en-US"/>
        </a:p>
      </dgm:t>
    </dgm:pt>
    <dgm:pt modelId="{38E452B8-8111-478B-BE63-99569796FEE5}" type="pres">
      <dgm:prSet presAssocID="{19A0BE59-E35D-4EC7-B314-F04A584DC8C2}" presName="hierChild4" presStyleCnt="0"/>
      <dgm:spPr/>
    </dgm:pt>
    <dgm:pt modelId="{E2CFFF70-E089-4A33-95D1-09CE184DFCDB}" type="pres">
      <dgm:prSet presAssocID="{19A0BE59-E35D-4EC7-B314-F04A584DC8C2}" presName="hierChild5" presStyleCnt="0"/>
      <dgm:spPr/>
    </dgm:pt>
    <dgm:pt modelId="{E172FD3E-6DFF-41B6-814F-885F76FCC470}" type="pres">
      <dgm:prSet presAssocID="{D9A48B63-E3D0-4C2B-B1E5-31987B55E280}" presName="Name35" presStyleLbl="parChTrans1D3" presStyleIdx="1" presStyleCnt="6"/>
      <dgm:spPr/>
    </dgm:pt>
    <dgm:pt modelId="{457FA8CC-E4C8-46EA-8D78-40A2EC90E8E2}" type="pres">
      <dgm:prSet presAssocID="{F24B25C4-DC5D-4126-BA27-FF4211FFC89B}" presName="hierRoot2" presStyleCnt="0">
        <dgm:presLayoutVars>
          <dgm:hierBranch val="r"/>
        </dgm:presLayoutVars>
      </dgm:prSet>
      <dgm:spPr/>
    </dgm:pt>
    <dgm:pt modelId="{82492B24-E47F-41DE-BB04-4500C5CFEE62}" type="pres">
      <dgm:prSet presAssocID="{F24B25C4-DC5D-4126-BA27-FF4211FFC89B}" presName="rootComposite" presStyleCnt="0"/>
      <dgm:spPr/>
    </dgm:pt>
    <dgm:pt modelId="{28E5ACB2-BB8F-4CB3-B870-5604AA61F46F}" type="pres">
      <dgm:prSet presAssocID="{F24B25C4-DC5D-4126-BA27-FF4211FFC89B}" presName="rootText" presStyleLbl="node3" presStyleIdx="1" presStyleCnt="4">
        <dgm:presLayoutVars>
          <dgm:chPref val="3"/>
        </dgm:presLayoutVars>
      </dgm:prSet>
      <dgm:spPr/>
      <dgm:t>
        <a:bodyPr/>
        <a:lstStyle/>
        <a:p>
          <a:endParaRPr lang="en-US"/>
        </a:p>
      </dgm:t>
    </dgm:pt>
    <dgm:pt modelId="{E4A222CD-DD58-43A6-B918-100D3847F537}" type="pres">
      <dgm:prSet presAssocID="{F24B25C4-DC5D-4126-BA27-FF4211FFC89B}" presName="rootConnector" presStyleLbl="node3" presStyleIdx="1" presStyleCnt="4"/>
      <dgm:spPr/>
      <dgm:t>
        <a:bodyPr/>
        <a:lstStyle/>
        <a:p>
          <a:endParaRPr lang="en-US"/>
        </a:p>
      </dgm:t>
    </dgm:pt>
    <dgm:pt modelId="{71268A82-AC48-440B-975A-3AB0CAED0CAA}" type="pres">
      <dgm:prSet presAssocID="{F24B25C4-DC5D-4126-BA27-FF4211FFC89B}" presName="hierChild4" presStyleCnt="0"/>
      <dgm:spPr/>
    </dgm:pt>
    <dgm:pt modelId="{63149485-6030-4DFE-95C9-F65C1B0F4409}" type="pres">
      <dgm:prSet presAssocID="{F24B25C4-DC5D-4126-BA27-FF4211FFC89B}" presName="hierChild5" presStyleCnt="0"/>
      <dgm:spPr/>
    </dgm:pt>
    <dgm:pt modelId="{C92DF57A-7FD0-430A-8731-2BD78A948AD1}" type="pres">
      <dgm:prSet presAssocID="{74A27848-2FD0-4AEE-AFBA-558AC0849A04}" presName="hierChild5" presStyleCnt="0"/>
      <dgm:spPr/>
    </dgm:pt>
    <dgm:pt modelId="{60251AFB-B367-42FD-8EF5-32B49E4D9B8B}" type="pres">
      <dgm:prSet presAssocID="{21CBED41-4500-4D0F-940B-52513C2D079A}" presName="Name35" presStyleLbl="parChTrans1D2" presStyleIdx="1" presStyleCnt="3"/>
      <dgm:spPr/>
    </dgm:pt>
    <dgm:pt modelId="{0C9D44BC-2AD9-4379-AE70-157DED70C061}" type="pres">
      <dgm:prSet presAssocID="{89E3E35D-C3DC-4DE5-A7DB-2AAD70DEE9FD}" presName="hierRoot2" presStyleCnt="0">
        <dgm:presLayoutVars>
          <dgm:hierBranch/>
        </dgm:presLayoutVars>
      </dgm:prSet>
      <dgm:spPr/>
    </dgm:pt>
    <dgm:pt modelId="{284C973A-63A6-458B-BCA0-945850B198C7}" type="pres">
      <dgm:prSet presAssocID="{89E3E35D-C3DC-4DE5-A7DB-2AAD70DEE9FD}" presName="rootComposite" presStyleCnt="0"/>
      <dgm:spPr/>
    </dgm:pt>
    <dgm:pt modelId="{E40F9EF8-AD54-48D1-83BD-3EED1BC2B23C}" type="pres">
      <dgm:prSet presAssocID="{89E3E35D-C3DC-4DE5-A7DB-2AAD70DEE9FD}" presName="rootText" presStyleLbl="node2" presStyleIdx="1" presStyleCnt="3">
        <dgm:presLayoutVars>
          <dgm:chPref val="3"/>
        </dgm:presLayoutVars>
      </dgm:prSet>
      <dgm:spPr/>
      <dgm:t>
        <a:bodyPr/>
        <a:lstStyle/>
        <a:p>
          <a:endParaRPr lang="en-US"/>
        </a:p>
      </dgm:t>
    </dgm:pt>
    <dgm:pt modelId="{AFD57640-44FB-4BCC-90CC-8103D8DE569C}" type="pres">
      <dgm:prSet presAssocID="{89E3E35D-C3DC-4DE5-A7DB-2AAD70DEE9FD}" presName="rootConnector" presStyleLbl="node2" presStyleIdx="1" presStyleCnt="3"/>
      <dgm:spPr/>
      <dgm:t>
        <a:bodyPr/>
        <a:lstStyle/>
        <a:p>
          <a:endParaRPr lang="en-US"/>
        </a:p>
      </dgm:t>
    </dgm:pt>
    <dgm:pt modelId="{7E521414-557A-4CF8-959A-CFB25124661A}" type="pres">
      <dgm:prSet presAssocID="{89E3E35D-C3DC-4DE5-A7DB-2AAD70DEE9FD}" presName="hierChild4" presStyleCnt="0"/>
      <dgm:spPr/>
    </dgm:pt>
    <dgm:pt modelId="{F87BCBBA-CFB2-4CE9-8E91-8B6D18375880}" type="pres">
      <dgm:prSet presAssocID="{61ED022E-8341-4078-814E-4022946812BF}" presName="Name35" presStyleLbl="parChTrans1D3" presStyleIdx="2" presStyleCnt="6"/>
      <dgm:spPr/>
    </dgm:pt>
    <dgm:pt modelId="{83FF70AB-86B2-47B9-BE55-2729705BB811}" type="pres">
      <dgm:prSet presAssocID="{D694871C-EC2A-4484-85DC-2ADAB45F3AFA}" presName="hierRoot2" presStyleCnt="0">
        <dgm:presLayoutVars>
          <dgm:hierBranch val="r"/>
        </dgm:presLayoutVars>
      </dgm:prSet>
      <dgm:spPr/>
    </dgm:pt>
    <dgm:pt modelId="{553AC75A-D6A0-453E-B92F-FFF7FBD04578}" type="pres">
      <dgm:prSet presAssocID="{D694871C-EC2A-4484-85DC-2ADAB45F3AFA}" presName="rootComposite" presStyleCnt="0"/>
      <dgm:spPr/>
    </dgm:pt>
    <dgm:pt modelId="{79822F4A-75A4-47B6-9BA1-E1CE5E8E0D15}" type="pres">
      <dgm:prSet presAssocID="{D694871C-EC2A-4484-85DC-2ADAB45F3AFA}" presName="rootText" presStyleLbl="node3" presStyleIdx="2" presStyleCnt="4">
        <dgm:presLayoutVars>
          <dgm:chPref val="3"/>
        </dgm:presLayoutVars>
      </dgm:prSet>
      <dgm:spPr/>
      <dgm:t>
        <a:bodyPr/>
        <a:lstStyle/>
        <a:p>
          <a:endParaRPr lang="en-US"/>
        </a:p>
      </dgm:t>
    </dgm:pt>
    <dgm:pt modelId="{E99DF2E1-5D31-4330-B67E-A44F75B11CCB}" type="pres">
      <dgm:prSet presAssocID="{D694871C-EC2A-4484-85DC-2ADAB45F3AFA}" presName="rootConnector" presStyleLbl="node3" presStyleIdx="2" presStyleCnt="4"/>
      <dgm:spPr/>
      <dgm:t>
        <a:bodyPr/>
        <a:lstStyle/>
        <a:p>
          <a:endParaRPr lang="en-US"/>
        </a:p>
      </dgm:t>
    </dgm:pt>
    <dgm:pt modelId="{8C7731A9-4FFF-4C88-A4FA-CD75D2307B7C}" type="pres">
      <dgm:prSet presAssocID="{D694871C-EC2A-4484-85DC-2ADAB45F3AFA}" presName="hierChild4" presStyleCnt="0"/>
      <dgm:spPr/>
    </dgm:pt>
    <dgm:pt modelId="{6374BFAB-FE9A-4221-B75C-F6BFC0FFC7BE}" type="pres">
      <dgm:prSet presAssocID="{D694871C-EC2A-4484-85DC-2ADAB45F3AFA}" presName="hierChild5" presStyleCnt="0"/>
      <dgm:spPr/>
    </dgm:pt>
    <dgm:pt modelId="{2ACDD0E2-D66F-4989-B2D5-D2D85C5641DC}" type="pres">
      <dgm:prSet presAssocID="{4A5C7DF8-9BD3-4693-BF81-762AA3F8AC22}" presName="Name35" presStyleLbl="parChTrans1D3" presStyleIdx="3" presStyleCnt="6"/>
      <dgm:spPr/>
    </dgm:pt>
    <dgm:pt modelId="{FC26F524-B27A-4939-BA8D-D525BB5EA8E0}" type="pres">
      <dgm:prSet presAssocID="{6300568C-527E-4361-980F-0EED7B22F271}" presName="hierRoot2" presStyleCnt="0">
        <dgm:presLayoutVars>
          <dgm:hierBranch val="r"/>
        </dgm:presLayoutVars>
      </dgm:prSet>
      <dgm:spPr/>
    </dgm:pt>
    <dgm:pt modelId="{DC4DA723-FD5D-4807-BC46-450CE5533CDC}" type="pres">
      <dgm:prSet presAssocID="{6300568C-527E-4361-980F-0EED7B22F271}" presName="rootComposite" presStyleCnt="0"/>
      <dgm:spPr/>
    </dgm:pt>
    <dgm:pt modelId="{48F96B98-75DF-44CD-915B-19ACCA9B6FD1}" type="pres">
      <dgm:prSet presAssocID="{6300568C-527E-4361-980F-0EED7B22F271}" presName="rootText" presStyleLbl="node3" presStyleIdx="3" presStyleCnt="4">
        <dgm:presLayoutVars>
          <dgm:chPref val="3"/>
        </dgm:presLayoutVars>
      </dgm:prSet>
      <dgm:spPr/>
      <dgm:t>
        <a:bodyPr/>
        <a:lstStyle/>
        <a:p>
          <a:endParaRPr lang="en-US"/>
        </a:p>
      </dgm:t>
    </dgm:pt>
    <dgm:pt modelId="{FC4AF7DF-5C2D-440D-9772-73597C01F679}" type="pres">
      <dgm:prSet presAssocID="{6300568C-527E-4361-980F-0EED7B22F271}" presName="rootConnector" presStyleLbl="node3" presStyleIdx="3" presStyleCnt="4"/>
      <dgm:spPr/>
      <dgm:t>
        <a:bodyPr/>
        <a:lstStyle/>
        <a:p>
          <a:endParaRPr lang="en-US"/>
        </a:p>
      </dgm:t>
    </dgm:pt>
    <dgm:pt modelId="{69BF0B88-AEAC-48D7-AEAE-D8E6FE314B25}" type="pres">
      <dgm:prSet presAssocID="{6300568C-527E-4361-980F-0EED7B22F271}" presName="hierChild4" presStyleCnt="0"/>
      <dgm:spPr/>
    </dgm:pt>
    <dgm:pt modelId="{0C4695DE-CB39-4FA7-810F-2EC1614C41D8}" type="pres">
      <dgm:prSet presAssocID="{6300568C-527E-4361-980F-0EED7B22F271}" presName="hierChild5" presStyleCnt="0"/>
      <dgm:spPr/>
    </dgm:pt>
    <dgm:pt modelId="{2A889AF3-FA7E-40A6-99D8-540FA94FFB46}" type="pres">
      <dgm:prSet presAssocID="{89E3E35D-C3DC-4DE5-A7DB-2AAD70DEE9FD}" presName="hierChild5" presStyleCnt="0"/>
      <dgm:spPr/>
    </dgm:pt>
    <dgm:pt modelId="{94172A53-7EE5-4CDD-BAFF-70985D56B9C9}" type="pres">
      <dgm:prSet presAssocID="{948F67B8-A211-4D83-AB81-FDBBEDE6FE87}" presName="Name35" presStyleLbl="parChTrans1D2" presStyleIdx="2" presStyleCnt="3"/>
      <dgm:spPr/>
    </dgm:pt>
    <dgm:pt modelId="{5A92FFF7-A90D-45C0-B208-182431737702}" type="pres">
      <dgm:prSet presAssocID="{9E93BF37-BBB8-4A70-8A34-C4590AE5A971}" presName="hierRoot2" presStyleCnt="0">
        <dgm:presLayoutVars>
          <dgm:hierBranch/>
        </dgm:presLayoutVars>
      </dgm:prSet>
      <dgm:spPr/>
    </dgm:pt>
    <dgm:pt modelId="{FAC05102-ED02-4589-8F52-DB429DB542A2}" type="pres">
      <dgm:prSet presAssocID="{9E93BF37-BBB8-4A70-8A34-C4590AE5A971}" presName="rootComposite" presStyleCnt="0"/>
      <dgm:spPr/>
    </dgm:pt>
    <dgm:pt modelId="{28BF7964-CBFE-4C72-953F-3A37964647C5}" type="pres">
      <dgm:prSet presAssocID="{9E93BF37-BBB8-4A70-8A34-C4590AE5A971}" presName="rootText" presStyleLbl="node2" presStyleIdx="2" presStyleCnt="3">
        <dgm:presLayoutVars>
          <dgm:chPref val="3"/>
        </dgm:presLayoutVars>
      </dgm:prSet>
      <dgm:spPr/>
      <dgm:t>
        <a:bodyPr/>
        <a:lstStyle/>
        <a:p>
          <a:endParaRPr lang="en-US"/>
        </a:p>
      </dgm:t>
    </dgm:pt>
    <dgm:pt modelId="{7AED78BB-8A94-48DE-957D-4F24DB7CCA56}" type="pres">
      <dgm:prSet presAssocID="{9E93BF37-BBB8-4A70-8A34-C4590AE5A971}" presName="rootConnector" presStyleLbl="node2" presStyleIdx="2" presStyleCnt="3"/>
      <dgm:spPr/>
      <dgm:t>
        <a:bodyPr/>
        <a:lstStyle/>
        <a:p>
          <a:endParaRPr lang="en-US"/>
        </a:p>
      </dgm:t>
    </dgm:pt>
    <dgm:pt modelId="{017A5AFE-C3AE-4F05-9DD1-A5758468984A}" type="pres">
      <dgm:prSet presAssocID="{9E93BF37-BBB8-4A70-8A34-C4590AE5A971}" presName="hierChild4" presStyleCnt="0"/>
      <dgm:spPr/>
    </dgm:pt>
    <dgm:pt modelId="{C2EA54C2-81D4-4815-88CE-309DAD5C1BF7}" type="pres">
      <dgm:prSet presAssocID="{9E93BF37-BBB8-4A70-8A34-C4590AE5A971}" presName="hierChild5" presStyleCnt="0"/>
      <dgm:spPr/>
    </dgm:pt>
    <dgm:pt modelId="{D9D13A49-C42C-475D-AD8B-F984809254DD}" type="pres">
      <dgm:prSet presAssocID="{C6D83B5F-10A3-48D0-AEC5-349D5F1F5027}" presName="Name111" presStyleLbl="parChTrans1D3" presStyleIdx="4" presStyleCnt="6"/>
      <dgm:spPr/>
    </dgm:pt>
    <dgm:pt modelId="{28974732-A740-48F4-B9C8-D993FB3CEE51}" type="pres">
      <dgm:prSet presAssocID="{36417E0F-5580-4871-AFC4-462008743ECE}" presName="hierRoot3" presStyleCnt="0">
        <dgm:presLayoutVars>
          <dgm:hierBranch/>
        </dgm:presLayoutVars>
      </dgm:prSet>
      <dgm:spPr/>
    </dgm:pt>
    <dgm:pt modelId="{227B3B4A-9E45-48EE-B8A2-B38EDD0C81B2}" type="pres">
      <dgm:prSet presAssocID="{36417E0F-5580-4871-AFC4-462008743ECE}" presName="rootComposite3" presStyleCnt="0"/>
      <dgm:spPr/>
    </dgm:pt>
    <dgm:pt modelId="{BD5CCE12-91EA-475C-920C-198A8265EC96}" type="pres">
      <dgm:prSet presAssocID="{36417E0F-5580-4871-AFC4-462008743ECE}" presName="rootText3" presStyleLbl="asst2" presStyleIdx="0" presStyleCnt="2">
        <dgm:presLayoutVars>
          <dgm:chPref val="3"/>
        </dgm:presLayoutVars>
      </dgm:prSet>
      <dgm:spPr/>
      <dgm:t>
        <a:bodyPr/>
        <a:lstStyle/>
        <a:p>
          <a:endParaRPr lang="en-US"/>
        </a:p>
      </dgm:t>
    </dgm:pt>
    <dgm:pt modelId="{825500A5-62A9-44EA-B4BC-79B464741709}" type="pres">
      <dgm:prSet presAssocID="{36417E0F-5580-4871-AFC4-462008743ECE}" presName="rootConnector3" presStyleLbl="asst2" presStyleIdx="0" presStyleCnt="2"/>
      <dgm:spPr/>
      <dgm:t>
        <a:bodyPr/>
        <a:lstStyle/>
        <a:p>
          <a:endParaRPr lang="en-US"/>
        </a:p>
      </dgm:t>
    </dgm:pt>
    <dgm:pt modelId="{9ED03681-3527-49B6-A48B-1B4ACC0CE55F}" type="pres">
      <dgm:prSet presAssocID="{36417E0F-5580-4871-AFC4-462008743ECE}" presName="hierChild6" presStyleCnt="0"/>
      <dgm:spPr/>
    </dgm:pt>
    <dgm:pt modelId="{97CB40A9-2B4F-4C14-BDFC-4F193B78CCAC}" type="pres">
      <dgm:prSet presAssocID="{36417E0F-5580-4871-AFC4-462008743ECE}" presName="hierChild7" presStyleCnt="0"/>
      <dgm:spPr/>
    </dgm:pt>
    <dgm:pt modelId="{16E8E5D4-151C-47F2-9295-BD2468F3E344}" type="pres">
      <dgm:prSet presAssocID="{6191983A-9088-48E4-B71D-B87DB887BD48}" presName="Name111" presStyleLbl="parChTrans1D3" presStyleIdx="5" presStyleCnt="6"/>
      <dgm:spPr/>
    </dgm:pt>
    <dgm:pt modelId="{BE3A8534-F6CD-4F5D-8F5D-FED696EC8DB0}" type="pres">
      <dgm:prSet presAssocID="{697D7EA7-1AFA-4BCF-A905-608A1C94DC76}" presName="hierRoot3" presStyleCnt="0">
        <dgm:presLayoutVars>
          <dgm:hierBranch/>
        </dgm:presLayoutVars>
      </dgm:prSet>
      <dgm:spPr/>
    </dgm:pt>
    <dgm:pt modelId="{33FB3FC4-6DB8-431D-BFF8-736781E514BB}" type="pres">
      <dgm:prSet presAssocID="{697D7EA7-1AFA-4BCF-A905-608A1C94DC76}" presName="rootComposite3" presStyleCnt="0"/>
      <dgm:spPr/>
    </dgm:pt>
    <dgm:pt modelId="{21700A5B-9F3A-48AA-AE01-86F2151AA70A}" type="pres">
      <dgm:prSet presAssocID="{697D7EA7-1AFA-4BCF-A905-608A1C94DC76}" presName="rootText3" presStyleLbl="asst2" presStyleIdx="1" presStyleCnt="2">
        <dgm:presLayoutVars>
          <dgm:chPref val="3"/>
        </dgm:presLayoutVars>
      </dgm:prSet>
      <dgm:spPr/>
      <dgm:t>
        <a:bodyPr/>
        <a:lstStyle/>
        <a:p>
          <a:endParaRPr lang="en-US"/>
        </a:p>
      </dgm:t>
    </dgm:pt>
    <dgm:pt modelId="{0F79D4CF-4246-4A9D-9ECE-B10A3653B0EE}" type="pres">
      <dgm:prSet presAssocID="{697D7EA7-1AFA-4BCF-A905-608A1C94DC76}" presName="rootConnector3" presStyleLbl="asst2" presStyleIdx="1" presStyleCnt="2"/>
      <dgm:spPr/>
      <dgm:t>
        <a:bodyPr/>
        <a:lstStyle/>
        <a:p>
          <a:endParaRPr lang="en-US"/>
        </a:p>
      </dgm:t>
    </dgm:pt>
    <dgm:pt modelId="{0DD10786-E3CA-46FB-B0DE-F75CC6A522F5}" type="pres">
      <dgm:prSet presAssocID="{697D7EA7-1AFA-4BCF-A905-608A1C94DC76}" presName="hierChild6" presStyleCnt="0"/>
      <dgm:spPr/>
    </dgm:pt>
    <dgm:pt modelId="{99E5B39C-0EA3-4A26-A3BA-938D62EBDF7A}" type="pres">
      <dgm:prSet presAssocID="{697D7EA7-1AFA-4BCF-A905-608A1C94DC76}" presName="hierChild7" presStyleCnt="0"/>
      <dgm:spPr/>
    </dgm:pt>
    <dgm:pt modelId="{60968781-896C-473F-A6B5-71E025AD477C}" type="pres">
      <dgm:prSet presAssocID="{ACEB7ECE-A0F6-4890-9880-C5FE142FB7EC}" presName="hierChild3" presStyleCnt="0"/>
      <dgm:spPr/>
    </dgm:pt>
  </dgm:ptLst>
  <dgm:cxnLst>
    <dgm:cxn modelId="{BAE0DC54-86CE-40C7-B9A2-C27D5AE7C686}" type="presOf" srcId="{697D7EA7-1AFA-4BCF-A905-608A1C94DC76}" destId="{21700A5B-9F3A-48AA-AE01-86F2151AA70A}" srcOrd="0" destOrd="0" presId="urn:microsoft.com/office/officeart/2005/8/layout/orgChart1"/>
    <dgm:cxn modelId="{ADDDF235-8F61-4607-80F3-4E330520CB30}" type="presOf" srcId="{4A5C7DF8-9BD3-4693-BF81-762AA3F8AC22}" destId="{2ACDD0E2-D66F-4989-B2D5-D2D85C5641DC}" srcOrd="0" destOrd="0" presId="urn:microsoft.com/office/officeart/2005/8/layout/orgChart1"/>
    <dgm:cxn modelId="{23EB4EE5-8F1C-49B5-A95C-9B13823D9DCC}" srcId="{74A27848-2FD0-4AEE-AFBA-558AC0849A04}" destId="{F24B25C4-DC5D-4126-BA27-FF4211FFC89B}" srcOrd="1" destOrd="0" parTransId="{D9A48B63-E3D0-4C2B-B1E5-31987B55E280}" sibTransId="{0EAC7666-2462-4270-961D-5AAD9E4E252A}"/>
    <dgm:cxn modelId="{14E003ED-ECCD-44C1-9393-BBCD9AE25100}" srcId="{9E93BF37-BBB8-4A70-8A34-C4590AE5A971}" destId="{697D7EA7-1AFA-4BCF-A905-608A1C94DC76}" srcOrd="1" destOrd="0" parTransId="{6191983A-9088-48E4-B71D-B87DB887BD48}" sibTransId="{E6B293BE-6D42-461F-ADF5-A2885729D187}"/>
    <dgm:cxn modelId="{E4767D63-18B2-4C3E-80B6-F7456BE0D0B1}" type="presOf" srcId="{21CBED41-4500-4D0F-940B-52513C2D079A}" destId="{60251AFB-B367-42FD-8EF5-32B49E4D9B8B}" srcOrd="0" destOrd="0" presId="urn:microsoft.com/office/officeart/2005/8/layout/orgChart1"/>
    <dgm:cxn modelId="{B9E5DAB4-E457-4D9F-BD0E-F26DB3F1CA99}" type="presOf" srcId="{ACEB7ECE-A0F6-4890-9880-C5FE142FB7EC}" destId="{CFB237FC-080E-4B3A-BE86-6FF810DD229B}" srcOrd="1" destOrd="0" presId="urn:microsoft.com/office/officeart/2005/8/layout/orgChart1"/>
    <dgm:cxn modelId="{889125B5-2177-4092-B1AD-82A51DC19C61}" type="presOf" srcId="{74A27848-2FD0-4AEE-AFBA-558AC0849A04}" destId="{35FB5CDB-B692-4424-9609-C9D61DE78B03}" srcOrd="1" destOrd="0" presId="urn:microsoft.com/office/officeart/2005/8/layout/orgChart1"/>
    <dgm:cxn modelId="{F30EE1E8-D3C7-4B09-AEC0-E025590BEE07}" type="presOf" srcId="{697D7EA7-1AFA-4BCF-A905-608A1C94DC76}" destId="{0F79D4CF-4246-4A9D-9ECE-B10A3653B0EE}" srcOrd="1" destOrd="0" presId="urn:microsoft.com/office/officeart/2005/8/layout/orgChart1"/>
    <dgm:cxn modelId="{7DA683AC-685F-486F-8A03-F7A71CC29664}" type="presOf" srcId="{61ED022E-8341-4078-814E-4022946812BF}" destId="{F87BCBBA-CFB2-4CE9-8E91-8B6D18375880}" srcOrd="0" destOrd="0" presId="urn:microsoft.com/office/officeart/2005/8/layout/orgChart1"/>
    <dgm:cxn modelId="{5E4C6563-E512-4813-8D1D-AE9BB2549949}" type="presOf" srcId="{D694871C-EC2A-4484-85DC-2ADAB45F3AFA}" destId="{E99DF2E1-5D31-4330-B67E-A44F75B11CCB}" srcOrd="1" destOrd="0" presId="urn:microsoft.com/office/officeart/2005/8/layout/orgChart1"/>
    <dgm:cxn modelId="{FDC7C8E4-E01B-42C0-8352-C2CBDEA2B162}" type="presOf" srcId="{6300568C-527E-4361-980F-0EED7B22F271}" destId="{48F96B98-75DF-44CD-915B-19ACCA9B6FD1}" srcOrd="0" destOrd="0" presId="urn:microsoft.com/office/officeart/2005/8/layout/orgChart1"/>
    <dgm:cxn modelId="{61ECF2CB-32D9-48E2-9411-0D104AD713B2}" type="presOf" srcId="{9E93BF37-BBB8-4A70-8A34-C4590AE5A971}" destId="{7AED78BB-8A94-48DE-957D-4F24DB7CCA56}" srcOrd="1" destOrd="0" presId="urn:microsoft.com/office/officeart/2005/8/layout/orgChart1"/>
    <dgm:cxn modelId="{893AEAFB-70FC-4907-80E3-C3EC264D7EB9}" srcId="{89E3E35D-C3DC-4DE5-A7DB-2AAD70DEE9FD}" destId="{D694871C-EC2A-4484-85DC-2ADAB45F3AFA}" srcOrd="0" destOrd="0" parTransId="{61ED022E-8341-4078-814E-4022946812BF}" sibTransId="{81762718-FEF3-474C-A3FC-E730A597AC9A}"/>
    <dgm:cxn modelId="{2E5345DC-D3D1-4449-B29B-9E9E106983B7}" srcId="{ACEB7ECE-A0F6-4890-9880-C5FE142FB7EC}" destId="{89E3E35D-C3DC-4DE5-A7DB-2AAD70DEE9FD}" srcOrd="1" destOrd="0" parTransId="{21CBED41-4500-4D0F-940B-52513C2D079A}" sibTransId="{C3E95ED7-EC03-4029-85A5-D271A6E636B3}"/>
    <dgm:cxn modelId="{6EDE4A8B-7864-436B-A76B-E90804C5E879}" type="presOf" srcId="{ACEB7ECE-A0F6-4890-9880-C5FE142FB7EC}" destId="{DD11F6B1-4B07-4B9C-9DB3-B20E4D3EFEC9}" srcOrd="0" destOrd="0" presId="urn:microsoft.com/office/officeart/2005/8/layout/orgChart1"/>
    <dgm:cxn modelId="{4FA582D4-C01D-4B86-BBC3-D4A4372DEFF8}" type="presOf" srcId="{D694871C-EC2A-4484-85DC-2ADAB45F3AFA}" destId="{79822F4A-75A4-47B6-9BA1-E1CE5E8E0D15}" srcOrd="0" destOrd="0" presId="urn:microsoft.com/office/officeart/2005/8/layout/orgChart1"/>
    <dgm:cxn modelId="{947CA994-4043-435B-9467-C65802D32A25}" type="presOf" srcId="{1CC98713-E456-412B-84FB-2E1794B6013E}" destId="{A3E52CDC-0CFE-416C-84C5-20B696ECAFB5}" srcOrd="0" destOrd="0" presId="urn:microsoft.com/office/officeart/2005/8/layout/orgChart1"/>
    <dgm:cxn modelId="{6183F79F-E130-4DCF-8772-07676AF61EB6}" type="presOf" srcId="{73209AE2-6FE3-4B44-93BD-65581B91E077}" destId="{9E784536-CAA6-41BA-886B-FAA302CA78DC}" srcOrd="0" destOrd="0" presId="urn:microsoft.com/office/officeart/2005/8/layout/orgChart1"/>
    <dgm:cxn modelId="{0360D073-535F-4CEF-AFF1-DA7E8F63F2A1}" srcId="{ACEB7ECE-A0F6-4890-9880-C5FE142FB7EC}" destId="{74A27848-2FD0-4AEE-AFBA-558AC0849A04}" srcOrd="0" destOrd="0" parTransId="{73209AE2-6FE3-4B44-93BD-65581B91E077}" sibTransId="{8B1A35BB-E0EB-490E-BB19-4EA9A494EDD1}"/>
    <dgm:cxn modelId="{AC8AF80F-4869-4873-A2A2-E54C51C5AB88}" type="presOf" srcId="{74A27848-2FD0-4AEE-AFBA-558AC0849A04}" destId="{BBD945B5-CC25-4BF4-AEDC-6C35EB6086FE}" srcOrd="0" destOrd="0" presId="urn:microsoft.com/office/officeart/2005/8/layout/orgChart1"/>
    <dgm:cxn modelId="{E6261BE5-DFE0-46BB-9C3E-7F401C02ED7E}" type="presOf" srcId="{19A0BE59-E35D-4EC7-B314-F04A584DC8C2}" destId="{89FEC6FB-A088-4E17-BD22-4196FA56BA5B}" srcOrd="0" destOrd="0" presId="urn:microsoft.com/office/officeart/2005/8/layout/orgChart1"/>
    <dgm:cxn modelId="{30460915-698C-4811-845E-4BD4DB24406F}" type="presOf" srcId="{F24B25C4-DC5D-4126-BA27-FF4211FFC89B}" destId="{28E5ACB2-BB8F-4CB3-B870-5604AA61F46F}" srcOrd="0" destOrd="0" presId="urn:microsoft.com/office/officeart/2005/8/layout/orgChart1"/>
    <dgm:cxn modelId="{E9F7D5E2-57ED-4BE7-B496-22075ADBA17E}" type="presOf" srcId="{04C1A91C-7461-452F-BEEA-5422C16247D7}" destId="{F5295A92-35DE-40D8-B3AA-4C941B3113A2}" srcOrd="0" destOrd="0" presId="urn:microsoft.com/office/officeart/2005/8/layout/orgChart1"/>
    <dgm:cxn modelId="{C03D07CE-EFE4-40FA-B20A-4B9445D38F2F}" type="presOf" srcId="{36417E0F-5580-4871-AFC4-462008743ECE}" destId="{825500A5-62A9-44EA-B4BC-79B464741709}" srcOrd="1" destOrd="0" presId="urn:microsoft.com/office/officeart/2005/8/layout/orgChart1"/>
    <dgm:cxn modelId="{1F4E6A3F-8BFE-4D2F-898F-CCBE929FBCC8}" srcId="{ACEB7ECE-A0F6-4890-9880-C5FE142FB7EC}" destId="{9E93BF37-BBB8-4A70-8A34-C4590AE5A971}" srcOrd="2" destOrd="0" parTransId="{948F67B8-A211-4D83-AB81-FDBBEDE6FE87}" sibTransId="{8A631037-4637-4F51-BDD6-2CE595B6A54D}"/>
    <dgm:cxn modelId="{B3CBABC6-9597-44F0-93D7-0804E45AF3A0}" type="presOf" srcId="{89E3E35D-C3DC-4DE5-A7DB-2AAD70DEE9FD}" destId="{E40F9EF8-AD54-48D1-83BD-3EED1BC2B23C}" srcOrd="0" destOrd="0" presId="urn:microsoft.com/office/officeart/2005/8/layout/orgChart1"/>
    <dgm:cxn modelId="{BDEB1AA9-93AE-475B-AB57-EC432B4B73F8}" type="presOf" srcId="{6300568C-527E-4361-980F-0EED7B22F271}" destId="{FC4AF7DF-5C2D-440D-9772-73597C01F679}" srcOrd="1" destOrd="0" presId="urn:microsoft.com/office/officeart/2005/8/layout/orgChart1"/>
    <dgm:cxn modelId="{BFB95092-A274-4EDC-B7B8-4641CC13B377}" srcId="{9E93BF37-BBB8-4A70-8A34-C4590AE5A971}" destId="{36417E0F-5580-4871-AFC4-462008743ECE}" srcOrd="0" destOrd="0" parTransId="{C6D83B5F-10A3-48D0-AEC5-349D5F1F5027}" sibTransId="{D545DE72-8B1D-40C4-A695-B0500E3501F1}"/>
    <dgm:cxn modelId="{2DEDBCB2-3142-40EF-A537-5900687176EF}" type="presOf" srcId="{948F67B8-A211-4D83-AB81-FDBBEDE6FE87}" destId="{94172A53-7EE5-4CDD-BAFF-70985D56B9C9}" srcOrd="0" destOrd="0" presId="urn:microsoft.com/office/officeart/2005/8/layout/orgChart1"/>
    <dgm:cxn modelId="{B0B3527C-ED32-4135-99BA-49ED0E67B1D7}" type="presOf" srcId="{D9A48B63-E3D0-4C2B-B1E5-31987B55E280}" destId="{E172FD3E-6DFF-41B6-814F-885F76FCC470}" srcOrd="0" destOrd="0" presId="urn:microsoft.com/office/officeart/2005/8/layout/orgChart1"/>
    <dgm:cxn modelId="{DA21F65B-F29A-4EEE-AD96-404C161257E6}" type="presOf" srcId="{9E93BF37-BBB8-4A70-8A34-C4590AE5A971}" destId="{28BF7964-CBFE-4C72-953F-3A37964647C5}" srcOrd="0" destOrd="0" presId="urn:microsoft.com/office/officeart/2005/8/layout/orgChart1"/>
    <dgm:cxn modelId="{01BC3AEB-43FA-4896-AC0D-C2D043317E10}" type="presOf" srcId="{89E3E35D-C3DC-4DE5-A7DB-2AAD70DEE9FD}" destId="{AFD57640-44FB-4BCC-90CC-8103D8DE569C}" srcOrd="1" destOrd="0" presId="urn:microsoft.com/office/officeart/2005/8/layout/orgChart1"/>
    <dgm:cxn modelId="{CD173D9E-FF1E-4ADB-A55D-5CBEFDD6A282}" type="presOf" srcId="{19A0BE59-E35D-4EC7-B314-F04A584DC8C2}" destId="{EED5BF2B-7B58-4F7C-A518-7F2F0265EB86}" srcOrd="1" destOrd="0" presId="urn:microsoft.com/office/officeart/2005/8/layout/orgChart1"/>
    <dgm:cxn modelId="{9796A1C9-1664-4B8C-9A53-619232245859}" type="presOf" srcId="{36417E0F-5580-4871-AFC4-462008743ECE}" destId="{BD5CCE12-91EA-475C-920C-198A8265EC96}" srcOrd="0" destOrd="0" presId="urn:microsoft.com/office/officeart/2005/8/layout/orgChart1"/>
    <dgm:cxn modelId="{899A7971-C7B2-4F21-B686-043CD97DD166}" type="presOf" srcId="{6191983A-9088-48E4-B71D-B87DB887BD48}" destId="{16E8E5D4-151C-47F2-9295-BD2468F3E344}" srcOrd="0" destOrd="0" presId="urn:microsoft.com/office/officeart/2005/8/layout/orgChart1"/>
    <dgm:cxn modelId="{00D9E07B-0AE8-4F07-8DE3-3ABFE29953CF}" type="presOf" srcId="{C6D83B5F-10A3-48D0-AEC5-349D5F1F5027}" destId="{D9D13A49-C42C-475D-AD8B-F984809254DD}" srcOrd="0" destOrd="0" presId="urn:microsoft.com/office/officeart/2005/8/layout/orgChart1"/>
    <dgm:cxn modelId="{EBF8882D-6A51-4A5E-9248-2A8FE4307B79}" srcId="{89E3E35D-C3DC-4DE5-A7DB-2AAD70DEE9FD}" destId="{6300568C-527E-4361-980F-0EED7B22F271}" srcOrd="1" destOrd="0" parTransId="{4A5C7DF8-9BD3-4693-BF81-762AA3F8AC22}" sibTransId="{E9C53E47-0C82-4F2E-B440-8EFFF68B8733}"/>
    <dgm:cxn modelId="{669EBE86-50D9-482D-82FA-D974ED37D6C8}" srcId="{1CC98713-E456-412B-84FB-2E1794B6013E}" destId="{ACEB7ECE-A0F6-4890-9880-C5FE142FB7EC}" srcOrd="0" destOrd="0" parTransId="{B07F2079-B3FC-4AC6-8B75-D7FE3C386974}" sibTransId="{98168E36-49DC-4CEE-BBAA-68412C0C8D99}"/>
    <dgm:cxn modelId="{0DCFCEF8-161C-4A1C-85A1-706700792901}" srcId="{74A27848-2FD0-4AEE-AFBA-558AC0849A04}" destId="{19A0BE59-E35D-4EC7-B314-F04A584DC8C2}" srcOrd="0" destOrd="0" parTransId="{04C1A91C-7461-452F-BEEA-5422C16247D7}" sibTransId="{6F89AF0E-D2A3-46BA-A3EE-D9B5D3328DDE}"/>
    <dgm:cxn modelId="{28E375A9-076D-4A2A-8659-851E64266BDC}" type="presOf" srcId="{F24B25C4-DC5D-4126-BA27-FF4211FFC89B}" destId="{E4A222CD-DD58-43A6-B918-100D3847F537}" srcOrd="1" destOrd="0" presId="urn:microsoft.com/office/officeart/2005/8/layout/orgChart1"/>
    <dgm:cxn modelId="{B1D0886A-BE5B-4200-BA0C-B4378EEE9156}" type="presParOf" srcId="{A3E52CDC-0CFE-416C-84C5-20B696ECAFB5}" destId="{78038D6F-EF50-48DE-AADE-6ECABFB7025E}" srcOrd="0" destOrd="0" presId="urn:microsoft.com/office/officeart/2005/8/layout/orgChart1"/>
    <dgm:cxn modelId="{94F511EE-17DA-4C1C-8337-A2B08FC4BBE4}" type="presParOf" srcId="{78038D6F-EF50-48DE-AADE-6ECABFB7025E}" destId="{CE0E0807-1BEE-4DB6-B3C2-32BD074A9DDB}" srcOrd="0" destOrd="0" presId="urn:microsoft.com/office/officeart/2005/8/layout/orgChart1"/>
    <dgm:cxn modelId="{163AD9B0-9508-4E6E-9BFA-6B1F43132F37}" type="presParOf" srcId="{CE0E0807-1BEE-4DB6-B3C2-32BD074A9DDB}" destId="{DD11F6B1-4B07-4B9C-9DB3-B20E4D3EFEC9}" srcOrd="0" destOrd="0" presId="urn:microsoft.com/office/officeart/2005/8/layout/orgChart1"/>
    <dgm:cxn modelId="{F9C3E5DB-B701-4259-A114-63D536502B7D}" type="presParOf" srcId="{CE0E0807-1BEE-4DB6-B3C2-32BD074A9DDB}" destId="{CFB237FC-080E-4B3A-BE86-6FF810DD229B}" srcOrd="1" destOrd="0" presId="urn:microsoft.com/office/officeart/2005/8/layout/orgChart1"/>
    <dgm:cxn modelId="{16694887-59C3-4913-9045-058C2933519C}" type="presParOf" srcId="{78038D6F-EF50-48DE-AADE-6ECABFB7025E}" destId="{FEC1A9AC-F491-4DA2-BC8A-981F63A244EB}" srcOrd="1" destOrd="0" presId="urn:microsoft.com/office/officeart/2005/8/layout/orgChart1"/>
    <dgm:cxn modelId="{103052B3-57F7-46AF-8E79-C195B1524E13}" type="presParOf" srcId="{FEC1A9AC-F491-4DA2-BC8A-981F63A244EB}" destId="{9E784536-CAA6-41BA-886B-FAA302CA78DC}" srcOrd="0" destOrd="0" presId="urn:microsoft.com/office/officeart/2005/8/layout/orgChart1"/>
    <dgm:cxn modelId="{56FC56D0-C126-465F-8A97-45A48D09E57B}" type="presParOf" srcId="{FEC1A9AC-F491-4DA2-BC8A-981F63A244EB}" destId="{B6E15A26-E9B7-4D40-B70C-81CF9FDB3870}" srcOrd="1" destOrd="0" presId="urn:microsoft.com/office/officeart/2005/8/layout/orgChart1"/>
    <dgm:cxn modelId="{10E127FB-0CC4-42B6-89DD-998A1B3655F1}" type="presParOf" srcId="{B6E15A26-E9B7-4D40-B70C-81CF9FDB3870}" destId="{625A9A54-3F3C-4DA9-97EC-CDF68933C2F7}" srcOrd="0" destOrd="0" presId="urn:microsoft.com/office/officeart/2005/8/layout/orgChart1"/>
    <dgm:cxn modelId="{689A22EC-C05F-4575-A694-9045709CE54A}" type="presParOf" srcId="{625A9A54-3F3C-4DA9-97EC-CDF68933C2F7}" destId="{BBD945B5-CC25-4BF4-AEDC-6C35EB6086FE}" srcOrd="0" destOrd="0" presId="urn:microsoft.com/office/officeart/2005/8/layout/orgChart1"/>
    <dgm:cxn modelId="{7AE18675-7B9D-45C7-A51F-E41ECF486A4E}" type="presParOf" srcId="{625A9A54-3F3C-4DA9-97EC-CDF68933C2F7}" destId="{35FB5CDB-B692-4424-9609-C9D61DE78B03}" srcOrd="1" destOrd="0" presId="urn:microsoft.com/office/officeart/2005/8/layout/orgChart1"/>
    <dgm:cxn modelId="{8B1E71F1-D96E-472A-8723-1178B1A46600}" type="presParOf" srcId="{B6E15A26-E9B7-4D40-B70C-81CF9FDB3870}" destId="{79250379-58F4-40E5-833F-61ECB48D6F08}" srcOrd="1" destOrd="0" presId="urn:microsoft.com/office/officeart/2005/8/layout/orgChart1"/>
    <dgm:cxn modelId="{BE4929D9-8762-444A-A498-F6AB37226D32}" type="presParOf" srcId="{79250379-58F4-40E5-833F-61ECB48D6F08}" destId="{F5295A92-35DE-40D8-B3AA-4C941B3113A2}" srcOrd="0" destOrd="0" presId="urn:microsoft.com/office/officeart/2005/8/layout/orgChart1"/>
    <dgm:cxn modelId="{434B32C4-CB25-440B-B89A-7EF6CC8648D7}" type="presParOf" srcId="{79250379-58F4-40E5-833F-61ECB48D6F08}" destId="{D1921ECD-E37B-4817-9843-AC1B0A2ABC98}" srcOrd="1" destOrd="0" presId="urn:microsoft.com/office/officeart/2005/8/layout/orgChart1"/>
    <dgm:cxn modelId="{DDCE40E6-107B-47D6-A6B6-B6432A549742}" type="presParOf" srcId="{D1921ECD-E37B-4817-9843-AC1B0A2ABC98}" destId="{0449F1DB-CF21-4BF2-ABC8-F4BC3BB134D4}" srcOrd="0" destOrd="0" presId="urn:microsoft.com/office/officeart/2005/8/layout/orgChart1"/>
    <dgm:cxn modelId="{8B273432-9D6F-46F2-ADCC-2CDB25372847}" type="presParOf" srcId="{0449F1DB-CF21-4BF2-ABC8-F4BC3BB134D4}" destId="{89FEC6FB-A088-4E17-BD22-4196FA56BA5B}" srcOrd="0" destOrd="0" presId="urn:microsoft.com/office/officeart/2005/8/layout/orgChart1"/>
    <dgm:cxn modelId="{C66B8FDE-EE4A-444E-A710-4DE693B32667}" type="presParOf" srcId="{0449F1DB-CF21-4BF2-ABC8-F4BC3BB134D4}" destId="{EED5BF2B-7B58-4F7C-A518-7F2F0265EB86}" srcOrd="1" destOrd="0" presId="urn:microsoft.com/office/officeart/2005/8/layout/orgChart1"/>
    <dgm:cxn modelId="{7EE09F01-A724-4E17-A63A-A2CFA3A32091}" type="presParOf" srcId="{D1921ECD-E37B-4817-9843-AC1B0A2ABC98}" destId="{38E452B8-8111-478B-BE63-99569796FEE5}" srcOrd="1" destOrd="0" presId="urn:microsoft.com/office/officeart/2005/8/layout/orgChart1"/>
    <dgm:cxn modelId="{B6F217B3-467A-4515-95AE-8D3E3A74F909}" type="presParOf" srcId="{D1921ECD-E37B-4817-9843-AC1B0A2ABC98}" destId="{E2CFFF70-E089-4A33-95D1-09CE184DFCDB}" srcOrd="2" destOrd="0" presId="urn:microsoft.com/office/officeart/2005/8/layout/orgChart1"/>
    <dgm:cxn modelId="{2A7ECA47-2976-4D31-929C-39C5F272D364}" type="presParOf" srcId="{79250379-58F4-40E5-833F-61ECB48D6F08}" destId="{E172FD3E-6DFF-41B6-814F-885F76FCC470}" srcOrd="2" destOrd="0" presId="urn:microsoft.com/office/officeart/2005/8/layout/orgChart1"/>
    <dgm:cxn modelId="{5EBC2665-B47D-4D80-8043-5D88E63ECAD6}" type="presParOf" srcId="{79250379-58F4-40E5-833F-61ECB48D6F08}" destId="{457FA8CC-E4C8-46EA-8D78-40A2EC90E8E2}" srcOrd="3" destOrd="0" presId="urn:microsoft.com/office/officeart/2005/8/layout/orgChart1"/>
    <dgm:cxn modelId="{2051095F-CECB-4BEE-85A8-1ACFD9998F1C}" type="presParOf" srcId="{457FA8CC-E4C8-46EA-8D78-40A2EC90E8E2}" destId="{82492B24-E47F-41DE-BB04-4500C5CFEE62}" srcOrd="0" destOrd="0" presId="urn:microsoft.com/office/officeart/2005/8/layout/orgChart1"/>
    <dgm:cxn modelId="{9D16CFE5-9AD0-44C0-B8C3-9AD7223F1E1E}" type="presParOf" srcId="{82492B24-E47F-41DE-BB04-4500C5CFEE62}" destId="{28E5ACB2-BB8F-4CB3-B870-5604AA61F46F}" srcOrd="0" destOrd="0" presId="urn:microsoft.com/office/officeart/2005/8/layout/orgChart1"/>
    <dgm:cxn modelId="{C28B5B18-337D-41B6-9E14-506A10A61ED7}" type="presParOf" srcId="{82492B24-E47F-41DE-BB04-4500C5CFEE62}" destId="{E4A222CD-DD58-43A6-B918-100D3847F537}" srcOrd="1" destOrd="0" presId="urn:microsoft.com/office/officeart/2005/8/layout/orgChart1"/>
    <dgm:cxn modelId="{BA901DCF-EDC2-488B-9140-AFABC58C1298}" type="presParOf" srcId="{457FA8CC-E4C8-46EA-8D78-40A2EC90E8E2}" destId="{71268A82-AC48-440B-975A-3AB0CAED0CAA}" srcOrd="1" destOrd="0" presId="urn:microsoft.com/office/officeart/2005/8/layout/orgChart1"/>
    <dgm:cxn modelId="{B758E3C3-C76D-41BE-BE7F-9CF9E5BB7B76}" type="presParOf" srcId="{457FA8CC-E4C8-46EA-8D78-40A2EC90E8E2}" destId="{63149485-6030-4DFE-95C9-F65C1B0F4409}" srcOrd="2" destOrd="0" presId="urn:microsoft.com/office/officeart/2005/8/layout/orgChart1"/>
    <dgm:cxn modelId="{4CD320E3-4222-41D7-8433-BA84875236C6}" type="presParOf" srcId="{B6E15A26-E9B7-4D40-B70C-81CF9FDB3870}" destId="{C92DF57A-7FD0-430A-8731-2BD78A948AD1}" srcOrd="2" destOrd="0" presId="urn:microsoft.com/office/officeart/2005/8/layout/orgChart1"/>
    <dgm:cxn modelId="{E175439B-6F35-4BEB-A16E-1BE94FFFCCDC}" type="presParOf" srcId="{FEC1A9AC-F491-4DA2-BC8A-981F63A244EB}" destId="{60251AFB-B367-42FD-8EF5-32B49E4D9B8B}" srcOrd="2" destOrd="0" presId="urn:microsoft.com/office/officeart/2005/8/layout/orgChart1"/>
    <dgm:cxn modelId="{A5C085F8-D9FA-4E05-9307-2C329D92D88C}" type="presParOf" srcId="{FEC1A9AC-F491-4DA2-BC8A-981F63A244EB}" destId="{0C9D44BC-2AD9-4379-AE70-157DED70C061}" srcOrd="3" destOrd="0" presId="urn:microsoft.com/office/officeart/2005/8/layout/orgChart1"/>
    <dgm:cxn modelId="{35991E4C-7447-4498-814A-6F15DA012DC7}" type="presParOf" srcId="{0C9D44BC-2AD9-4379-AE70-157DED70C061}" destId="{284C973A-63A6-458B-BCA0-945850B198C7}" srcOrd="0" destOrd="0" presId="urn:microsoft.com/office/officeart/2005/8/layout/orgChart1"/>
    <dgm:cxn modelId="{BA8F9C1D-6D92-4486-AA71-118080753501}" type="presParOf" srcId="{284C973A-63A6-458B-BCA0-945850B198C7}" destId="{E40F9EF8-AD54-48D1-83BD-3EED1BC2B23C}" srcOrd="0" destOrd="0" presId="urn:microsoft.com/office/officeart/2005/8/layout/orgChart1"/>
    <dgm:cxn modelId="{C6831DD8-C361-4DD3-9B72-496B501D6C30}" type="presParOf" srcId="{284C973A-63A6-458B-BCA0-945850B198C7}" destId="{AFD57640-44FB-4BCC-90CC-8103D8DE569C}" srcOrd="1" destOrd="0" presId="urn:microsoft.com/office/officeart/2005/8/layout/orgChart1"/>
    <dgm:cxn modelId="{18022E2E-FB4D-41F7-BC04-D27028B84FEB}" type="presParOf" srcId="{0C9D44BC-2AD9-4379-AE70-157DED70C061}" destId="{7E521414-557A-4CF8-959A-CFB25124661A}" srcOrd="1" destOrd="0" presId="urn:microsoft.com/office/officeart/2005/8/layout/orgChart1"/>
    <dgm:cxn modelId="{80F00FDD-9673-432A-8125-648449064F02}" type="presParOf" srcId="{7E521414-557A-4CF8-959A-CFB25124661A}" destId="{F87BCBBA-CFB2-4CE9-8E91-8B6D18375880}" srcOrd="0" destOrd="0" presId="urn:microsoft.com/office/officeart/2005/8/layout/orgChart1"/>
    <dgm:cxn modelId="{8DAA1407-6152-4A1D-8BF2-4D477C794E6A}" type="presParOf" srcId="{7E521414-557A-4CF8-959A-CFB25124661A}" destId="{83FF70AB-86B2-47B9-BE55-2729705BB811}" srcOrd="1" destOrd="0" presId="urn:microsoft.com/office/officeart/2005/8/layout/orgChart1"/>
    <dgm:cxn modelId="{B33A0AA9-0A6B-44B6-8956-0DE20A0FBA48}" type="presParOf" srcId="{83FF70AB-86B2-47B9-BE55-2729705BB811}" destId="{553AC75A-D6A0-453E-B92F-FFF7FBD04578}" srcOrd="0" destOrd="0" presId="urn:microsoft.com/office/officeart/2005/8/layout/orgChart1"/>
    <dgm:cxn modelId="{40AAAC53-E898-4AB3-BB64-71E4686D0CCF}" type="presParOf" srcId="{553AC75A-D6A0-453E-B92F-FFF7FBD04578}" destId="{79822F4A-75A4-47B6-9BA1-E1CE5E8E0D15}" srcOrd="0" destOrd="0" presId="urn:microsoft.com/office/officeart/2005/8/layout/orgChart1"/>
    <dgm:cxn modelId="{45EA56AA-BC44-4974-8D64-13D8FAB224D8}" type="presParOf" srcId="{553AC75A-D6A0-453E-B92F-FFF7FBD04578}" destId="{E99DF2E1-5D31-4330-B67E-A44F75B11CCB}" srcOrd="1" destOrd="0" presId="urn:microsoft.com/office/officeart/2005/8/layout/orgChart1"/>
    <dgm:cxn modelId="{195A9FC3-72A3-4337-8D6C-AE855D3959A9}" type="presParOf" srcId="{83FF70AB-86B2-47B9-BE55-2729705BB811}" destId="{8C7731A9-4FFF-4C88-A4FA-CD75D2307B7C}" srcOrd="1" destOrd="0" presId="urn:microsoft.com/office/officeart/2005/8/layout/orgChart1"/>
    <dgm:cxn modelId="{970E3EDB-23BC-4D35-9C81-18229B3F0360}" type="presParOf" srcId="{83FF70AB-86B2-47B9-BE55-2729705BB811}" destId="{6374BFAB-FE9A-4221-B75C-F6BFC0FFC7BE}" srcOrd="2" destOrd="0" presId="urn:microsoft.com/office/officeart/2005/8/layout/orgChart1"/>
    <dgm:cxn modelId="{3FB0EE8D-8885-460F-A992-EA23805E03CA}" type="presParOf" srcId="{7E521414-557A-4CF8-959A-CFB25124661A}" destId="{2ACDD0E2-D66F-4989-B2D5-D2D85C5641DC}" srcOrd="2" destOrd="0" presId="urn:microsoft.com/office/officeart/2005/8/layout/orgChart1"/>
    <dgm:cxn modelId="{C3E32F0B-6389-42FE-814A-B824698BBCAF}" type="presParOf" srcId="{7E521414-557A-4CF8-959A-CFB25124661A}" destId="{FC26F524-B27A-4939-BA8D-D525BB5EA8E0}" srcOrd="3" destOrd="0" presId="urn:microsoft.com/office/officeart/2005/8/layout/orgChart1"/>
    <dgm:cxn modelId="{C3F2C140-F54D-4F62-8914-B2713C8B15FE}" type="presParOf" srcId="{FC26F524-B27A-4939-BA8D-D525BB5EA8E0}" destId="{DC4DA723-FD5D-4807-BC46-450CE5533CDC}" srcOrd="0" destOrd="0" presId="urn:microsoft.com/office/officeart/2005/8/layout/orgChart1"/>
    <dgm:cxn modelId="{146C48FF-F791-40CB-BBB8-555EF798DB3B}" type="presParOf" srcId="{DC4DA723-FD5D-4807-BC46-450CE5533CDC}" destId="{48F96B98-75DF-44CD-915B-19ACCA9B6FD1}" srcOrd="0" destOrd="0" presId="urn:microsoft.com/office/officeart/2005/8/layout/orgChart1"/>
    <dgm:cxn modelId="{310BC0AB-679B-4970-9490-D487D40D69A4}" type="presParOf" srcId="{DC4DA723-FD5D-4807-BC46-450CE5533CDC}" destId="{FC4AF7DF-5C2D-440D-9772-73597C01F679}" srcOrd="1" destOrd="0" presId="urn:microsoft.com/office/officeart/2005/8/layout/orgChart1"/>
    <dgm:cxn modelId="{70257103-59E8-4AC7-877F-6560D0C6CF30}" type="presParOf" srcId="{FC26F524-B27A-4939-BA8D-D525BB5EA8E0}" destId="{69BF0B88-AEAC-48D7-AEAE-D8E6FE314B25}" srcOrd="1" destOrd="0" presId="urn:microsoft.com/office/officeart/2005/8/layout/orgChart1"/>
    <dgm:cxn modelId="{2B9C862D-D9A9-4E93-8710-611BB8443572}" type="presParOf" srcId="{FC26F524-B27A-4939-BA8D-D525BB5EA8E0}" destId="{0C4695DE-CB39-4FA7-810F-2EC1614C41D8}" srcOrd="2" destOrd="0" presId="urn:microsoft.com/office/officeart/2005/8/layout/orgChart1"/>
    <dgm:cxn modelId="{A8579565-AF63-4C33-ADB9-7F70437E307B}" type="presParOf" srcId="{0C9D44BC-2AD9-4379-AE70-157DED70C061}" destId="{2A889AF3-FA7E-40A6-99D8-540FA94FFB46}" srcOrd="2" destOrd="0" presId="urn:microsoft.com/office/officeart/2005/8/layout/orgChart1"/>
    <dgm:cxn modelId="{A010245A-4A8B-428C-B249-6CD9490BD44F}" type="presParOf" srcId="{FEC1A9AC-F491-4DA2-BC8A-981F63A244EB}" destId="{94172A53-7EE5-4CDD-BAFF-70985D56B9C9}" srcOrd="4" destOrd="0" presId="urn:microsoft.com/office/officeart/2005/8/layout/orgChart1"/>
    <dgm:cxn modelId="{F88E8161-7244-4C78-A988-DA0AE3EB1521}" type="presParOf" srcId="{FEC1A9AC-F491-4DA2-BC8A-981F63A244EB}" destId="{5A92FFF7-A90D-45C0-B208-182431737702}" srcOrd="5" destOrd="0" presId="urn:microsoft.com/office/officeart/2005/8/layout/orgChart1"/>
    <dgm:cxn modelId="{6C892A90-B350-4116-9F98-750FC1AB51A1}" type="presParOf" srcId="{5A92FFF7-A90D-45C0-B208-182431737702}" destId="{FAC05102-ED02-4589-8F52-DB429DB542A2}" srcOrd="0" destOrd="0" presId="urn:microsoft.com/office/officeart/2005/8/layout/orgChart1"/>
    <dgm:cxn modelId="{C04028AE-12E4-47A4-9BC0-AF3CB20FCFD0}" type="presParOf" srcId="{FAC05102-ED02-4589-8F52-DB429DB542A2}" destId="{28BF7964-CBFE-4C72-953F-3A37964647C5}" srcOrd="0" destOrd="0" presId="urn:microsoft.com/office/officeart/2005/8/layout/orgChart1"/>
    <dgm:cxn modelId="{F434D8FA-2C11-4EA5-B5E6-4D02E7BA739D}" type="presParOf" srcId="{FAC05102-ED02-4589-8F52-DB429DB542A2}" destId="{7AED78BB-8A94-48DE-957D-4F24DB7CCA56}" srcOrd="1" destOrd="0" presId="urn:microsoft.com/office/officeart/2005/8/layout/orgChart1"/>
    <dgm:cxn modelId="{67ED941C-37A7-4C65-907E-BFBE46E8C40B}" type="presParOf" srcId="{5A92FFF7-A90D-45C0-B208-182431737702}" destId="{017A5AFE-C3AE-4F05-9DD1-A5758468984A}" srcOrd="1" destOrd="0" presId="urn:microsoft.com/office/officeart/2005/8/layout/orgChart1"/>
    <dgm:cxn modelId="{F72C2DAD-2A3B-4213-8F3A-F43F3F57F03B}" type="presParOf" srcId="{5A92FFF7-A90D-45C0-B208-182431737702}" destId="{C2EA54C2-81D4-4815-88CE-309DAD5C1BF7}" srcOrd="2" destOrd="0" presId="urn:microsoft.com/office/officeart/2005/8/layout/orgChart1"/>
    <dgm:cxn modelId="{D694EE3B-3C17-411A-9C02-00D79AEDE273}" type="presParOf" srcId="{C2EA54C2-81D4-4815-88CE-309DAD5C1BF7}" destId="{D9D13A49-C42C-475D-AD8B-F984809254DD}" srcOrd="0" destOrd="0" presId="urn:microsoft.com/office/officeart/2005/8/layout/orgChart1"/>
    <dgm:cxn modelId="{6B7919F6-53DA-4B42-AA11-2AF2E8346C0D}" type="presParOf" srcId="{C2EA54C2-81D4-4815-88CE-309DAD5C1BF7}" destId="{28974732-A740-48F4-B9C8-D993FB3CEE51}" srcOrd="1" destOrd="0" presId="urn:microsoft.com/office/officeart/2005/8/layout/orgChart1"/>
    <dgm:cxn modelId="{7F863D85-F77A-4265-8F70-9D452823F912}" type="presParOf" srcId="{28974732-A740-48F4-B9C8-D993FB3CEE51}" destId="{227B3B4A-9E45-48EE-B8A2-B38EDD0C81B2}" srcOrd="0" destOrd="0" presId="urn:microsoft.com/office/officeart/2005/8/layout/orgChart1"/>
    <dgm:cxn modelId="{396E057A-9534-4948-902B-EFCB1BC6E32B}" type="presParOf" srcId="{227B3B4A-9E45-48EE-B8A2-B38EDD0C81B2}" destId="{BD5CCE12-91EA-475C-920C-198A8265EC96}" srcOrd="0" destOrd="0" presId="urn:microsoft.com/office/officeart/2005/8/layout/orgChart1"/>
    <dgm:cxn modelId="{9C5543F7-C4AE-4DF7-B358-D910E9397E95}" type="presParOf" srcId="{227B3B4A-9E45-48EE-B8A2-B38EDD0C81B2}" destId="{825500A5-62A9-44EA-B4BC-79B464741709}" srcOrd="1" destOrd="0" presId="urn:microsoft.com/office/officeart/2005/8/layout/orgChart1"/>
    <dgm:cxn modelId="{17206651-A5A2-4A24-80BD-5BE330B4271C}" type="presParOf" srcId="{28974732-A740-48F4-B9C8-D993FB3CEE51}" destId="{9ED03681-3527-49B6-A48B-1B4ACC0CE55F}" srcOrd="1" destOrd="0" presId="urn:microsoft.com/office/officeart/2005/8/layout/orgChart1"/>
    <dgm:cxn modelId="{7B42FC58-166B-4322-A1E8-09E75010DF42}" type="presParOf" srcId="{28974732-A740-48F4-B9C8-D993FB3CEE51}" destId="{97CB40A9-2B4F-4C14-BDFC-4F193B78CCAC}" srcOrd="2" destOrd="0" presId="urn:microsoft.com/office/officeart/2005/8/layout/orgChart1"/>
    <dgm:cxn modelId="{DEC2FC7B-3837-4598-937F-0A9B3C20714E}" type="presParOf" srcId="{C2EA54C2-81D4-4815-88CE-309DAD5C1BF7}" destId="{16E8E5D4-151C-47F2-9295-BD2468F3E344}" srcOrd="2" destOrd="0" presId="urn:microsoft.com/office/officeart/2005/8/layout/orgChart1"/>
    <dgm:cxn modelId="{B8B09541-5A44-4CF2-A247-709800235397}" type="presParOf" srcId="{C2EA54C2-81D4-4815-88CE-309DAD5C1BF7}" destId="{BE3A8534-F6CD-4F5D-8F5D-FED696EC8DB0}" srcOrd="3" destOrd="0" presId="urn:microsoft.com/office/officeart/2005/8/layout/orgChart1"/>
    <dgm:cxn modelId="{1532E05F-5CC6-4CB1-9EA2-8A9CC97AFAA8}" type="presParOf" srcId="{BE3A8534-F6CD-4F5D-8F5D-FED696EC8DB0}" destId="{33FB3FC4-6DB8-431D-BFF8-736781E514BB}" srcOrd="0" destOrd="0" presId="urn:microsoft.com/office/officeart/2005/8/layout/orgChart1"/>
    <dgm:cxn modelId="{23D7A2C4-A167-47B2-BC6D-6CB467117B18}" type="presParOf" srcId="{33FB3FC4-6DB8-431D-BFF8-736781E514BB}" destId="{21700A5B-9F3A-48AA-AE01-86F2151AA70A}" srcOrd="0" destOrd="0" presId="urn:microsoft.com/office/officeart/2005/8/layout/orgChart1"/>
    <dgm:cxn modelId="{DE8D0BA6-F315-4AB1-ACDE-7A6689AFB43D}" type="presParOf" srcId="{33FB3FC4-6DB8-431D-BFF8-736781E514BB}" destId="{0F79D4CF-4246-4A9D-9ECE-B10A3653B0EE}" srcOrd="1" destOrd="0" presId="urn:microsoft.com/office/officeart/2005/8/layout/orgChart1"/>
    <dgm:cxn modelId="{9716A36E-8454-4305-B381-F2212AC88940}" type="presParOf" srcId="{BE3A8534-F6CD-4F5D-8F5D-FED696EC8DB0}" destId="{0DD10786-E3CA-46FB-B0DE-F75CC6A522F5}" srcOrd="1" destOrd="0" presId="urn:microsoft.com/office/officeart/2005/8/layout/orgChart1"/>
    <dgm:cxn modelId="{505E618A-E585-40BC-9C35-CDE625C0E4FF}" type="presParOf" srcId="{BE3A8534-F6CD-4F5D-8F5D-FED696EC8DB0}" destId="{99E5B39C-0EA3-4A26-A3BA-938D62EBDF7A}" srcOrd="2" destOrd="0" presId="urn:microsoft.com/office/officeart/2005/8/layout/orgChart1"/>
    <dgm:cxn modelId="{086BB1E7-404B-491D-8294-D643445FD40F}" type="presParOf" srcId="{78038D6F-EF50-48DE-AADE-6ECABFB7025E}" destId="{60968781-896C-473F-A6B5-71E025AD477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83C3F-FC2C-45C7-9041-D055DBC82218}">
      <dsp:nvSpPr>
        <dsp:cNvPr id="0" name=""/>
        <dsp:cNvSpPr/>
      </dsp:nvSpPr>
      <dsp:spPr>
        <a:xfrm>
          <a:off x="3962400" y="1900932"/>
          <a:ext cx="2168412" cy="752672"/>
        </a:xfrm>
        <a:custGeom>
          <a:avLst/>
          <a:gdLst/>
          <a:ahLst/>
          <a:cxnLst/>
          <a:rect l="0" t="0" r="0" b="0"/>
          <a:pathLst>
            <a:path>
              <a:moveTo>
                <a:pt x="0" y="0"/>
              </a:moveTo>
              <a:lnTo>
                <a:pt x="0" y="376336"/>
              </a:lnTo>
              <a:lnTo>
                <a:pt x="2168412" y="376336"/>
              </a:lnTo>
              <a:lnTo>
                <a:pt x="2168412" y="75267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72E572-BBD6-417C-B2BE-6999EF36ACAB}">
      <dsp:nvSpPr>
        <dsp:cNvPr id="0" name=""/>
        <dsp:cNvSpPr/>
      </dsp:nvSpPr>
      <dsp:spPr>
        <a:xfrm>
          <a:off x="1793987" y="1900932"/>
          <a:ext cx="2168412" cy="752672"/>
        </a:xfrm>
        <a:custGeom>
          <a:avLst/>
          <a:gdLst/>
          <a:ahLst/>
          <a:cxnLst/>
          <a:rect l="0" t="0" r="0" b="0"/>
          <a:pathLst>
            <a:path>
              <a:moveTo>
                <a:pt x="2168412" y="0"/>
              </a:moveTo>
              <a:lnTo>
                <a:pt x="2168412" y="376336"/>
              </a:lnTo>
              <a:lnTo>
                <a:pt x="0" y="376336"/>
              </a:lnTo>
              <a:lnTo>
                <a:pt x="0" y="75267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3DD3BD-8E12-487C-99A6-F712AD3A6B5A}">
      <dsp:nvSpPr>
        <dsp:cNvPr id="0" name=""/>
        <dsp:cNvSpPr/>
      </dsp:nvSpPr>
      <dsp:spPr>
        <a:xfrm>
          <a:off x="2170323" y="108856"/>
          <a:ext cx="3584153" cy="179207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5800" b="0" i="0" u="none" strike="noStrike" kern="1200" cap="none" normalizeH="0" baseline="0" smtClean="0">
              <a:ln>
                <a:noFill/>
              </a:ln>
              <a:solidFill>
                <a:schemeClr val="tx1"/>
              </a:solidFill>
              <a:effectLst/>
              <a:latin typeface="Arial" charset="0"/>
              <a:cs typeface="Arial" charset="0"/>
            </a:rPr>
            <a:t>انواع نامه</a:t>
          </a:r>
          <a:endParaRPr kumimoji="0" lang="en-US" sz="5800" b="0" i="0" u="none" strike="noStrike" kern="1200" cap="none" normalizeH="0" baseline="0" smtClean="0">
            <a:ln>
              <a:noFill/>
            </a:ln>
            <a:solidFill>
              <a:schemeClr val="tx1"/>
            </a:solidFill>
            <a:effectLst/>
            <a:latin typeface="Arial" charset="0"/>
            <a:cs typeface="Arial" charset="0"/>
          </a:endParaRPr>
        </a:p>
      </dsp:txBody>
      <dsp:txXfrm>
        <a:off x="2170323" y="108856"/>
        <a:ext cx="3584153" cy="1792076"/>
      </dsp:txXfrm>
    </dsp:sp>
    <dsp:sp modelId="{AD026756-7C00-4C93-910F-108F2C8E3077}">
      <dsp:nvSpPr>
        <dsp:cNvPr id="0" name=""/>
        <dsp:cNvSpPr/>
      </dsp:nvSpPr>
      <dsp:spPr>
        <a:xfrm>
          <a:off x="1910" y="2653605"/>
          <a:ext cx="3584153" cy="179207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5800" b="0" i="0" u="none" strike="noStrike" kern="1200" cap="none" normalizeH="0" baseline="0" smtClean="0">
              <a:ln>
                <a:noFill/>
              </a:ln>
              <a:solidFill>
                <a:schemeClr val="tx1"/>
              </a:solidFill>
              <a:effectLst/>
              <a:latin typeface="Arial" charset="0"/>
              <a:cs typeface="Arial" charset="0"/>
            </a:rPr>
            <a:t>نامه هاي رسمي</a:t>
          </a:r>
          <a:endParaRPr kumimoji="0" lang="en-US" sz="5800" b="0" i="0" u="none" strike="noStrike" kern="1200" cap="none" normalizeH="0" baseline="0" smtClean="0">
            <a:ln>
              <a:noFill/>
            </a:ln>
            <a:solidFill>
              <a:schemeClr val="tx1"/>
            </a:solidFill>
            <a:effectLst/>
            <a:latin typeface="Arial" charset="0"/>
            <a:cs typeface="Arial" charset="0"/>
          </a:endParaRPr>
        </a:p>
      </dsp:txBody>
      <dsp:txXfrm>
        <a:off x="1910" y="2653605"/>
        <a:ext cx="3584153" cy="1792076"/>
      </dsp:txXfrm>
    </dsp:sp>
    <dsp:sp modelId="{5283F9FF-4477-48C4-94BF-2EA781C03ECB}">
      <dsp:nvSpPr>
        <dsp:cNvPr id="0" name=""/>
        <dsp:cNvSpPr/>
      </dsp:nvSpPr>
      <dsp:spPr>
        <a:xfrm>
          <a:off x="4338736" y="2653605"/>
          <a:ext cx="3584153" cy="179207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5800" b="0" i="0" u="none" strike="noStrike" kern="1200" cap="none" normalizeH="0" baseline="0" smtClean="0">
              <a:ln>
                <a:noFill/>
              </a:ln>
              <a:solidFill>
                <a:schemeClr val="tx1"/>
              </a:solidFill>
              <a:effectLst/>
              <a:latin typeface="Arial" charset="0"/>
              <a:cs typeface="Arial" charset="0"/>
            </a:rPr>
            <a:t>نامه هاي غير رسمي</a:t>
          </a:r>
          <a:endParaRPr kumimoji="0" lang="en-US" sz="5800" b="0" i="0" u="none" strike="noStrike" kern="1200" cap="none" normalizeH="0" baseline="0" smtClean="0">
            <a:ln>
              <a:noFill/>
            </a:ln>
            <a:solidFill>
              <a:schemeClr val="tx1"/>
            </a:solidFill>
            <a:effectLst/>
            <a:latin typeface="Arial" charset="0"/>
            <a:cs typeface="Arial" charset="0"/>
          </a:endParaRPr>
        </a:p>
      </dsp:txBody>
      <dsp:txXfrm>
        <a:off x="4338736" y="2653605"/>
        <a:ext cx="3584153" cy="1792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8E5D4-151C-47F2-9295-BD2468F3E344}">
      <dsp:nvSpPr>
        <dsp:cNvPr id="0" name=""/>
        <dsp:cNvSpPr/>
      </dsp:nvSpPr>
      <dsp:spPr>
        <a:xfrm>
          <a:off x="6680963" y="2474768"/>
          <a:ext cx="117954" cy="516751"/>
        </a:xfrm>
        <a:custGeom>
          <a:avLst/>
          <a:gdLst/>
          <a:ahLst/>
          <a:cxnLst/>
          <a:rect l="0" t="0" r="0" b="0"/>
          <a:pathLst>
            <a:path>
              <a:moveTo>
                <a:pt x="0" y="0"/>
              </a:moveTo>
              <a:lnTo>
                <a:pt x="0" y="516751"/>
              </a:lnTo>
              <a:lnTo>
                <a:pt x="117954" y="516751"/>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D13A49-C42C-475D-AD8B-F984809254DD}">
      <dsp:nvSpPr>
        <dsp:cNvPr id="0" name=""/>
        <dsp:cNvSpPr/>
      </dsp:nvSpPr>
      <dsp:spPr>
        <a:xfrm>
          <a:off x="6563009" y="2474768"/>
          <a:ext cx="117954" cy="516751"/>
        </a:xfrm>
        <a:custGeom>
          <a:avLst/>
          <a:gdLst/>
          <a:ahLst/>
          <a:cxnLst/>
          <a:rect l="0" t="0" r="0" b="0"/>
          <a:pathLst>
            <a:path>
              <a:moveTo>
                <a:pt x="117954" y="0"/>
              </a:moveTo>
              <a:lnTo>
                <a:pt x="117954" y="516751"/>
              </a:lnTo>
              <a:lnTo>
                <a:pt x="0" y="516751"/>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172A53-7EE5-4CDD-BAFF-70985D56B9C9}">
      <dsp:nvSpPr>
        <dsp:cNvPr id="0" name=""/>
        <dsp:cNvSpPr/>
      </dsp:nvSpPr>
      <dsp:spPr>
        <a:xfrm>
          <a:off x="3962399" y="1677173"/>
          <a:ext cx="2718563" cy="235908"/>
        </a:xfrm>
        <a:custGeom>
          <a:avLst/>
          <a:gdLst/>
          <a:ahLst/>
          <a:cxnLst/>
          <a:rect l="0" t="0" r="0" b="0"/>
          <a:pathLst>
            <a:path>
              <a:moveTo>
                <a:pt x="0" y="0"/>
              </a:moveTo>
              <a:lnTo>
                <a:pt x="0" y="117954"/>
              </a:lnTo>
              <a:lnTo>
                <a:pt x="2718563" y="117954"/>
              </a:lnTo>
              <a:lnTo>
                <a:pt x="2718563" y="23590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CDD0E2-D66F-4989-B2D5-D2D85C5641DC}">
      <dsp:nvSpPr>
        <dsp:cNvPr id="0" name=""/>
        <dsp:cNvSpPr/>
      </dsp:nvSpPr>
      <dsp:spPr>
        <a:xfrm>
          <a:off x="3962399" y="2474768"/>
          <a:ext cx="679640" cy="235908"/>
        </a:xfrm>
        <a:custGeom>
          <a:avLst/>
          <a:gdLst/>
          <a:ahLst/>
          <a:cxnLst/>
          <a:rect l="0" t="0" r="0" b="0"/>
          <a:pathLst>
            <a:path>
              <a:moveTo>
                <a:pt x="0" y="0"/>
              </a:moveTo>
              <a:lnTo>
                <a:pt x="0" y="117954"/>
              </a:lnTo>
              <a:lnTo>
                <a:pt x="679640" y="117954"/>
              </a:lnTo>
              <a:lnTo>
                <a:pt x="679640" y="23590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7BCBBA-CFB2-4CE9-8E91-8B6D18375880}">
      <dsp:nvSpPr>
        <dsp:cNvPr id="0" name=""/>
        <dsp:cNvSpPr/>
      </dsp:nvSpPr>
      <dsp:spPr>
        <a:xfrm>
          <a:off x="3282759" y="2474768"/>
          <a:ext cx="679640" cy="235908"/>
        </a:xfrm>
        <a:custGeom>
          <a:avLst/>
          <a:gdLst/>
          <a:ahLst/>
          <a:cxnLst/>
          <a:rect l="0" t="0" r="0" b="0"/>
          <a:pathLst>
            <a:path>
              <a:moveTo>
                <a:pt x="679640" y="0"/>
              </a:moveTo>
              <a:lnTo>
                <a:pt x="679640" y="117954"/>
              </a:lnTo>
              <a:lnTo>
                <a:pt x="0" y="117954"/>
              </a:lnTo>
              <a:lnTo>
                <a:pt x="0" y="23590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251AFB-B367-42FD-8EF5-32B49E4D9B8B}">
      <dsp:nvSpPr>
        <dsp:cNvPr id="0" name=""/>
        <dsp:cNvSpPr/>
      </dsp:nvSpPr>
      <dsp:spPr>
        <a:xfrm>
          <a:off x="3916679" y="1677173"/>
          <a:ext cx="91440" cy="235908"/>
        </a:xfrm>
        <a:custGeom>
          <a:avLst/>
          <a:gdLst/>
          <a:ahLst/>
          <a:cxnLst/>
          <a:rect l="0" t="0" r="0" b="0"/>
          <a:pathLst>
            <a:path>
              <a:moveTo>
                <a:pt x="45720" y="0"/>
              </a:moveTo>
              <a:lnTo>
                <a:pt x="45720" y="23590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72FD3E-6DFF-41B6-814F-885F76FCC470}">
      <dsp:nvSpPr>
        <dsp:cNvPr id="0" name=""/>
        <dsp:cNvSpPr/>
      </dsp:nvSpPr>
      <dsp:spPr>
        <a:xfrm>
          <a:off x="1243836" y="2474768"/>
          <a:ext cx="679640" cy="235908"/>
        </a:xfrm>
        <a:custGeom>
          <a:avLst/>
          <a:gdLst/>
          <a:ahLst/>
          <a:cxnLst/>
          <a:rect l="0" t="0" r="0" b="0"/>
          <a:pathLst>
            <a:path>
              <a:moveTo>
                <a:pt x="0" y="0"/>
              </a:moveTo>
              <a:lnTo>
                <a:pt x="0" y="117954"/>
              </a:lnTo>
              <a:lnTo>
                <a:pt x="679640" y="117954"/>
              </a:lnTo>
              <a:lnTo>
                <a:pt x="679640" y="23590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295A92-35DE-40D8-B3AA-4C941B3113A2}">
      <dsp:nvSpPr>
        <dsp:cNvPr id="0" name=""/>
        <dsp:cNvSpPr/>
      </dsp:nvSpPr>
      <dsp:spPr>
        <a:xfrm>
          <a:off x="564195" y="2474768"/>
          <a:ext cx="679640" cy="235908"/>
        </a:xfrm>
        <a:custGeom>
          <a:avLst/>
          <a:gdLst/>
          <a:ahLst/>
          <a:cxnLst/>
          <a:rect l="0" t="0" r="0" b="0"/>
          <a:pathLst>
            <a:path>
              <a:moveTo>
                <a:pt x="679640" y="0"/>
              </a:moveTo>
              <a:lnTo>
                <a:pt x="679640" y="117954"/>
              </a:lnTo>
              <a:lnTo>
                <a:pt x="0" y="117954"/>
              </a:lnTo>
              <a:lnTo>
                <a:pt x="0" y="23590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784536-CAA6-41BA-886B-FAA302CA78DC}">
      <dsp:nvSpPr>
        <dsp:cNvPr id="0" name=""/>
        <dsp:cNvSpPr/>
      </dsp:nvSpPr>
      <dsp:spPr>
        <a:xfrm>
          <a:off x="1243836" y="1677173"/>
          <a:ext cx="2718563" cy="235908"/>
        </a:xfrm>
        <a:custGeom>
          <a:avLst/>
          <a:gdLst/>
          <a:ahLst/>
          <a:cxnLst/>
          <a:rect l="0" t="0" r="0" b="0"/>
          <a:pathLst>
            <a:path>
              <a:moveTo>
                <a:pt x="2718563" y="0"/>
              </a:moveTo>
              <a:lnTo>
                <a:pt x="2718563" y="117954"/>
              </a:lnTo>
              <a:lnTo>
                <a:pt x="0" y="117954"/>
              </a:lnTo>
              <a:lnTo>
                <a:pt x="0" y="23590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11F6B1-4B07-4B9C-9DB3-B20E4D3EFEC9}">
      <dsp:nvSpPr>
        <dsp:cNvPr id="0" name=""/>
        <dsp:cNvSpPr/>
      </dsp:nvSpPr>
      <dsp:spPr>
        <a:xfrm>
          <a:off x="3400713" y="1115486"/>
          <a:ext cx="1123373" cy="56168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kern="1200" cap="none" normalizeH="0" baseline="0" smtClean="0">
              <a:ln>
                <a:noFill/>
              </a:ln>
              <a:solidFill>
                <a:schemeClr val="tx1"/>
              </a:solidFill>
              <a:effectLst/>
              <a:latin typeface="Arial" charset="0"/>
              <a:cs typeface="Arial" charset="0"/>
            </a:rPr>
            <a:t>اقسام نامه هاي اداري</a:t>
          </a:r>
          <a:endParaRPr kumimoji="0" lang="en-US" sz="1800" b="0" i="0" u="none" strike="noStrike" kern="1200" cap="none" normalizeH="0" baseline="0" smtClean="0">
            <a:ln>
              <a:noFill/>
            </a:ln>
            <a:solidFill>
              <a:schemeClr val="tx1"/>
            </a:solidFill>
            <a:effectLst/>
            <a:latin typeface="Arial" charset="0"/>
            <a:cs typeface="Arial" charset="0"/>
          </a:endParaRPr>
        </a:p>
      </dsp:txBody>
      <dsp:txXfrm>
        <a:off x="3400713" y="1115486"/>
        <a:ext cx="1123373" cy="561686"/>
      </dsp:txXfrm>
    </dsp:sp>
    <dsp:sp modelId="{BBD945B5-CC25-4BF4-AEDC-6C35EB6086FE}">
      <dsp:nvSpPr>
        <dsp:cNvPr id="0" name=""/>
        <dsp:cNvSpPr/>
      </dsp:nvSpPr>
      <dsp:spPr>
        <a:xfrm>
          <a:off x="682149" y="1913081"/>
          <a:ext cx="1123373" cy="56168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kern="1200" cap="none" normalizeH="0" baseline="0" smtClean="0">
              <a:ln>
                <a:noFill/>
              </a:ln>
              <a:solidFill>
                <a:schemeClr val="tx1"/>
              </a:solidFill>
              <a:effectLst/>
              <a:latin typeface="Arial" charset="0"/>
              <a:cs typeface="Arial" charset="0"/>
            </a:rPr>
            <a:t>ازنظر سطح امنيتي</a:t>
          </a:r>
          <a:endParaRPr kumimoji="0" lang="en-US" sz="1800" b="0" i="0" u="none" strike="noStrike" kern="1200" cap="none" normalizeH="0" baseline="0" smtClean="0">
            <a:ln>
              <a:noFill/>
            </a:ln>
            <a:solidFill>
              <a:schemeClr val="tx1"/>
            </a:solidFill>
            <a:effectLst/>
            <a:latin typeface="Arial" charset="0"/>
            <a:cs typeface="Arial" charset="0"/>
          </a:endParaRPr>
        </a:p>
      </dsp:txBody>
      <dsp:txXfrm>
        <a:off x="682149" y="1913081"/>
        <a:ext cx="1123373" cy="561686"/>
      </dsp:txXfrm>
    </dsp:sp>
    <dsp:sp modelId="{89FEC6FB-A088-4E17-BD22-4196FA56BA5B}">
      <dsp:nvSpPr>
        <dsp:cNvPr id="0" name=""/>
        <dsp:cNvSpPr/>
      </dsp:nvSpPr>
      <dsp:spPr>
        <a:xfrm>
          <a:off x="2509" y="2710676"/>
          <a:ext cx="1123373" cy="56168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kern="1200" cap="none" normalizeH="0" baseline="0" smtClean="0">
              <a:ln>
                <a:noFill/>
              </a:ln>
              <a:solidFill>
                <a:schemeClr val="tx1"/>
              </a:solidFill>
              <a:effectLst/>
              <a:latin typeface="Arial" charset="0"/>
              <a:cs typeface="Arial" charset="0"/>
            </a:rPr>
            <a:t>عادي</a:t>
          </a:r>
          <a:endParaRPr kumimoji="0" lang="en-US" sz="1800" b="0" i="0" u="none" strike="noStrike" kern="1200" cap="none" normalizeH="0" baseline="0" smtClean="0">
            <a:ln>
              <a:noFill/>
            </a:ln>
            <a:solidFill>
              <a:schemeClr val="tx1"/>
            </a:solidFill>
            <a:effectLst/>
            <a:latin typeface="Arial" charset="0"/>
            <a:cs typeface="Arial" charset="0"/>
          </a:endParaRPr>
        </a:p>
      </dsp:txBody>
      <dsp:txXfrm>
        <a:off x="2509" y="2710676"/>
        <a:ext cx="1123373" cy="561686"/>
      </dsp:txXfrm>
    </dsp:sp>
    <dsp:sp modelId="{28E5ACB2-BB8F-4CB3-B870-5604AA61F46F}">
      <dsp:nvSpPr>
        <dsp:cNvPr id="0" name=""/>
        <dsp:cNvSpPr/>
      </dsp:nvSpPr>
      <dsp:spPr>
        <a:xfrm>
          <a:off x="1361790" y="2710676"/>
          <a:ext cx="1123373" cy="56168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kern="1200" cap="none" normalizeH="0" baseline="0" smtClean="0">
              <a:ln>
                <a:noFill/>
              </a:ln>
              <a:solidFill>
                <a:schemeClr val="tx1"/>
              </a:solidFill>
              <a:effectLst/>
              <a:latin typeface="Arial" charset="0"/>
              <a:cs typeface="Arial" charset="0"/>
            </a:rPr>
            <a:t>محرمانه</a:t>
          </a:r>
          <a:endParaRPr kumimoji="0" lang="en-US" sz="1800" b="0" i="0" u="none" strike="noStrike" kern="1200" cap="none" normalizeH="0" baseline="0" smtClean="0">
            <a:ln>
              <a:noFill/>
            </a:ln>
            <a:solidFill>
              <a:schemeClr val="tx1"/>
            </a:solidFill>
            <a:effectLst/>
            <a:latin typeface="Arial" charset="0"/>
            <a:cs typeface="Arial" charset="0"/>
          </a:endParaRPr>
        </a:p>
      </dsp:txBody>
      <dsp:txXfrm>
        <a:off x="1361790" y="2710676"/>
        <a:ext cx="1123373" cy="561686"/>
      </dsp:txXfrm>
    </dsp:sp>
    <dsp:sp modelId="{E40F9EF8-AD54-48D1-83BD-3EED1BC2B23C}">
      <dsp:nvSpPr>
        <dsp:cNvPr id="0" name=""/>
        <dsp:cNvSpPr/>
      </dsp:nvSpPr>
      <dsp:spPr>
        <a:xfrm>
          <a:off x="3400713" y="1913081"/>
          <a:ext cx="1123373" cy="56168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kern="1200" cap="none" normalizeH="0" baseline="0" smtClean="0">
              <a:ln>
                <a:noFill/>
              </a:ln>
              <a:solidFill>
                <a:schemeClr val="tx1"/>
              </a:solidFill>
              <a:effectLst/>
              <a:latin typeface="Arial" charset="0"/>
              <a:cs typeface="Arial" charset="0"/>
            </a:rPr>
            <a:t>از نظر محتوا</a:t>
          </a:r>
          <a:endParaRPr kumimoji="0" lang="en-US" sz="1800" b="0" i="0" u="none" strike="noStrike" kern="1200" cap="none" normalizeH="0" baseline="0" smtClean="0">
            <a:ln>
              <a:noFill/>
            </a:ln>
            <a:solidFill>
              <a:schemeClr val="tx1"/>
            </a:solidFill>
            <a:effectLst/>
            <a:latin typeface="Arial" charset="0"/>
            <a:cs typeface="Arial" charset="0"/>
          </a:endParaRPr>
        </a:p>
      </dsp:txBody>
      <dsp:txXfrm>
        <a:off x="3400713" y="1913081"/>
        <a:ext cx="1123373" cy="561686"/>
      </dsp:txXfrm>
    </dsp:sp>
    <dsp:sp modelId="{79822F4A-75A4-47B6-9BA1-E1CE5E8E0D15}">
      <dsp:nvSpPr>
        <dsp:cNvPr id="0" name=""/>
        <dsp:cNvSpPr/>
      </dsp:nvSpPr>
      <dsp:spPr>
        <a:xfrm>
          <a:off x="2721072" y="2710676"/>
          <a:ext cx="1123373" cy="56168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kern="1200" cap="none" normalizeH="0" baseline="0" smtClean="0">
              <a:ln>
                <a:noFill/>
              </a:ln>
              <a:solidFill>
                <a:schemeClr val="tx1"/>
              </a:solidFill>
              <a:effectLst/>
              <a:latin typeface="Arial" charset="0"/>
              <a:cs typeface="Arial" charset="0"/>
            </a:rPr>
            <a:t>خبري</a:t>
          </a:r>
          <a:endParaRPr kumimoji="0" lang="en-US" sz="1800" b="0" i="0" u="none" strike="noStrike" kern="1200" cap="none" normalizeH="0" baseline="0" smtClean="0">
            <a:ln>
              <a:noFill/>
            </a:ln>
            <a:solidFill>
              <a:schemeClr val="tx1"/>
            </a:solidFill>
            <a:effectLst/>
            <a:latin typeface="Arial" charset="0"/>
            <a:cs typeface="Arial" charset="0"/>
          </a:endParaRPr>
        </a:p>
      </dsp:txBody>
      <dsp:txXfrm>
        <a:off x="2721072" y="2710676"/>
        <a:ext cx="1123373" cy="561686"/>
      </dsp:txXfrm>
    </dsp:sp>
    <dsp:sp modelId="{48F96B98-75DF-44CD-915B-19ACCA9B6FD1}">
      <dsp:nvSpPr>
        <dsp:cNvPr id="0" name=""/>
        <dsp:cNvSpPr/>
      </dsp:nvSpPr>
      <dsp:spPr>
        <a:xfrm>
          <a:off x="4080354" y="2710676"/>
          <a:ext cx="1123373" cy="56168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kern="1200" cap="none" normalizeH="0" baseline="0" smtClean="0">
              <a:ln>
                <a:noFill/>
              </a:ln>
              <a:solidFill>
                <a:schemeClr val="tx1"/>
              </a:solidFill>
              <a:effectLst/>
              <a:latin typeface="Arial" charset="0"/>
              <a:cs typeface="Arial" charset="0"/>
            </a:rPr>
            <a:t>درخواست</a:t>
          </a:r>
          <a:endParaRPr kumimoji="0" lang="en-US" sz="1800" b="0" i="0" u="none" strike="noStrike" kern="1200" cap="none" normalizeH="0" baseline="0" smtClean="0">
            <a:ln>
              <a:noFill/>
            </a:ln>
            <a:solidFill>
              <a:schemeClr val="tx1"/>
            </a:solidFill>
            <a:effectLst/>
            <a:latin typeface="Arial" charset="0"/>
            <a:cs typeface="Arial" charset="0"/>
          </a:endParaRPr>
        </a:p>
      </dsp:txBody>
      <dsp:txXfrm>
        <a:off x="4080354" y="2710676"/>
        <a:ext cx="1123373" cy="561686"/>
      </dsp:txXfrm>
    </dsp:sp>
    <dsp:sp modelId="{28BF7964-CBFE-4C72-953F-3A37964647C5}">
      <dsp:nvSpPr>
        <dsp:cNvPr id="0" name=""/>
        <dsp:cNvSpPr/>
      </dsp:nvSpPr>
      <dsp:spPr>
        <a:xfrm>
          <a:off x="6119276" y="1913081"/>
          <a:ext cx="1123373" cy="56168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kern="1200" cap="none" normalizeH="0" baseline="0" smtClean="0">
              <a:ln>
                <a:noFill/>
              </a:ln>
              <a:solidFill>
                <a:schemeClr val="tx1"/>
              </a:solidFill>
              <a:effectLst/>
              <a:latin typeface="Arial" charset="0"/>
              <a:cs typeface="Arial" charset="0"/>
            </a:rPr>
            <a:t>از نظر سطح</a:t>
          </a:r>
          <a:endParaRPr kumimoji="0" lang="en-US" sz="1800" b="0" i="0" u="none" strike="noStrike" kern="1200" cap="none" normalizeH="0" baseline="0" smtClean="0">
            <a:ln>
              <a:noFill/>
            </a:ln>
            <a:solidFill>
              <a:schemeClr val="tx1"/>
            </a:solidFill>
            <a:effectLst/>
            <a:latin typeface="Arial" charset="0"/>
            <a:cs typeface="Arial" charset="0"/>
          </a:endParaRPr>
        </a:p>
      </dsp:txBody>
      <dsp:txXfrm>
        <a:off x="6119276" y="1913081"/>
        <a:ext cx="1123373" cy="561686"/>
      </dsp:txXfrm>
    </dsp:sp>
    <dsp:sp modelId="{BD5CCE12-91EA-475C-920C-198A8265EC96}">
      <dsp:nvSpPr>
        <dsp:cNvPr id="0" name=""/>
        <dsp:cNvSpPr/>
      </dsp:nvSpPr>
      <dsp:spPr>
        <a:xfrm>
          <a:off x="5439635" y="2710676"/>
          <a:ext cx="1123373" cy="56168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kern="1200" cap="none" normalizeH="0" baseline="0" smtClean="0">
              <a:ln>
                <a:noFill/>
              </a:ln>
              <a:solidFill>
                <a:schemeClr val="tx1"/>
              </a:solidFill>
              <a:effectLst/>
              <a:latin typeface="Arial" charset="0"/>
              <a:cs typeface="Arial" charset="0"/>
            </a:rPr>
            <a:t>درون سازماني</a:t>
          </a:r>
          <a:endParaRPr kumimoji="0" lang="en-US" sz="1800" b="0" i="0" u="none" strike="noStrike" kern="1200" cap="none" normalizeH="0" baseline="0" smtClean="0">
            <a:ln>
              <a:noFill/>
            </a:ln>
            <a:solidFill>
              <a:schemeClr val="tx1"/>
            </a:solidFill>
            <a:effectLst/>
            <a:latin typeface="Arial" charset="0"/>
            <a:cs typeface="Arial" charset="0"/>
          </a:endParaRPr>
        </a:p>
      </dsp:txBody>
      <dsp:txXfrm>
        <a:off x="5439635" y="2710676"/>
        <a:ext cx="1123373" cy="561686"/>
      </dsp:txXfrm>
    </dsp:sp>
    <dsp:sp modelId="{21700A5B-9F3A-48AA-AE01-86F2151AA70A}">
      <dsp:nvSpPr>
        <dsp:cNvPr id="0" name=""/>
        <dsp:cNvSpPr/>
      </dsp:nvSpPr>
      <dsp:spPr>
        <a:xfrm>
          <a:off x="6798917" y="2710676"/>
          <a:ext cx="1123373" cy="56168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kern="1200" cap="none" normalizeH="0" baseline="0" smtClean="0">
              <a:ln>
                <a:noFill/>
              </a:ln>
              <a:solidFill>
                <a:schemeClr val="tx1"/>
              </a:solidFill>
              <a:effectLst/>
              <a:latin typeface="Arial" charset="0"/>
              <a:cs typeface="Arial" charset="0"/>
            </a:rPr>
            <a:t>برون سازماني</a:t>
          </a:r>
          <a:endParaRPr kumimoji="0" lang="en-US" sz="1800" b="0" i="0" u="none" strike="noStrike" kern="1200" cap="none" normalizeH="0" baseline="0" smtClean="0">
            <a:ln>
              <a:noFill/>
            </a:ln>
            <a:solidFill>
              <a:schemeClr val="tx1"/>
            </a:solidFill>
            <a:effectLst/>
            <a:latin typeface="Arial" charset="0"/>
            <a:cs typeface="Arial" charset="0"/>
          </a:endParaRPr>
        </a:p>
      </dsp:txBody>
      <dsp:txXfrm>
        <a:off x="6798917" y="2710676"/>
        <a:ext cx="1123373" cy="5616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67B41EE-313E-4B1D-9C0D-2A595023F2B8}" type="datetimeFigureOut">
              <a:rPr lang="fa-IR" smtClean="0"/>
              <a:pPr/>
              <a:t>02/21/1446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B7A7673-844A-4CD7-BCD1-A14574D67B92}" type="slidenum">
              <a:rPr lang="fa-IR" smtClean="0"/>
              <a:pPr/>
              <a:t>‹#›</a:t>
            </a:fld>
            <a:endParaRPr lang="fa-IR"/>
          </a:p>
        </p:txBody>
      </p:sp>
    </p:spTree>
    <p:extLst>
      <p:ext uri="{BB962C8B-B14F-4D97-AF65-F5344CB8AC3E}">
        <p14:creationId xmlns:p14="http://schemas.microsoft.com/office/powerpoint/2010/main" val="29745329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4EB4C4-BBD6-4EFC-9C7D-E02D3DC9B9D5}" type="slidenum">
              <a:rPr lang="es-ES" smtClean="0">
                <a:solidFill>
                  <a:prstClr val="black"/>
                </a:solidFill>
              </a:rPr>
              <a:pPr fontAlgn="base">
                <a:spcBef>
                  <a:spcPct val="0"/>
                </a:spcBef>
                <a:spcAft>
                  <a:spcPct val="0"/>
                </a:spcAft>
                <a:defRPr/>
              </a:pPr>
              <a:t>43</a:t>
            </a:fld>
            <a:endParaRPr lang="es-ES" smtClean="0">
              <a:solidFill>
                <a:prstClr val="black"/>
              </a:solidFill>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a:lstStyle/>
          <a:p>
            <a:pPr eaLnBrk="1" hangingPunct="1">
              <a:spcBef>
                <a:spcPct val="0"/>
              </a:spcBef>
            </a:pPr>
            <a:endParaRPr lang="fa-I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3549D1-1A19-4822-A7C9-ECE496C0DF75}" type="slidenum">
              <a:rPr lang="fa-IR" smtClean="0">
                <a:solidFill>
                  <a:prstClr val="black"/>
                </a:solidFill>
                <a:ea typeface="Majalla UI"/>
              </a:rPr>
              <a:pPr fontAlgn="base">
                <a:spcBef>
                  <a:spcPct val="0"/>
                </a:spcBef>
                <a:spcAft>
                  <a:spcPct val="0"/>
                </a:spcAft>
                <a:defRPr/>
              </a:pPr>
              <a:t>63</a:t>
            </a:fld>
            <a:endParaRPr lang="fa-IR" smtClean="0">
              <a:solidFill>
                <a:prstClr val="black"/>
              </a:solidFill>
              <a:ea typeface="Majalla U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500C2A-3403-47B3-8B68-CE1046F98BE5}" type="slidenum">
              <a:rPr lang="fa-IR" smtClean="0">
                <a:solidFill>
                  <a:prstClr val="black"/>
                </a:solidFill>
                <a:ea typeface="Majalla UI"/>
              </a:rPr>
              <a:pPr fontAlgn="base">
                <a:spcBef>
                  <a:spcPct val="0"/>
                </a:spcBef>
                <a:spcAft>
                  <a:spcPct val="0"/>
                </a:spcAft>
                <a:defRPr/>
              </a:pPr>
              <a:t>64</a:t>
            </a:fld>
            <a:endParaRPr lang="fa-IR" smtClean="0">
              <a:solidFill>
                <a:prstClr val="black"/>
              </a:solidFill>
              <a:ea typeface="Majalla U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0E6310-781D-4745-A5A6-E7AE7CAB75A0}" type="slidenum">
              <a:rPr lang="fa-IR" smtClean="0">
                <a:solidFill>
                  <a:prstClr val="black"/>
                </a:solidFill>
                <a:ea typeface="Majalla UI"/>
              </a:rPr>
              <a:pPr fontAlgn="base">
                <a:spcBef>
                  <a:spcPct val="0"/>
                </a:spcBef>
                <a:spcAft>
                  <a:spcPct val="0"/>
                </a:spcAft>
                <a:defRPr/>
              </a:pPr>
              <a:t>65</a:t>
            </a:fld>
            <a:endParaRPr lang="fa-IR" smtClean="0">
              <a:solidFill>
                <a:prstClr val="black"/>
              </a:solidFill>
              <a:ea typeface="Majalla U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08329164-CAD0-4763-AD4C-0E5366D7FC97}" type="slidenum">
              <a:rPr lang="fa-IR" smtClean="0">
                <a:solidFill>
                  <a:prstClr val="black"/>
                </a:solidFill>
              </a:rPr>
              <a:pPr>
                <a:defRPr/>
              </a:pPr>
              <a:t>66</a:t>
            </a:fld>
            <a:endParaRPr lang="fa-I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69C1EF-C595-4DC4-A121-002680995E56}" type="slidenum">
              <a:rPr lang="fa-IR" smtClean="0">
                <a:solidFill>
                  <a:prstClr val="black"/>
                </a:solidFill>
                <a:ea typeface="Majalla UI"/>
              </a:rPr>
              <a:pPr fontAlgn="base">
                <a:spcBef>
                  <a:spcPct val="0"/>
                </a:spcBef>
                <a:spcAft>
                  <a:spcPct val="0"/>
                </a:spcAft>
                <a:defRPr/>
              </a:pPr>
              <a:t>71</a:t>
            </a:fld>
            <a:endParaRPr lang="fa-IR" smtClean="0">
              <a:solidFill>
                <a:prstClr val="black"/>
              </a:solidFill>
              <a:ea typeface="Majalla U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6C91B032-129A-4ED4-8567-6D9E7A06E774}" type="slidenum">
              <a:rPr lang="fa-IR" smtClean="0">
                <a:solidFill>
                  <a:prstClr val="black"/>
                </a:solidFill>
              </a:rPr>
              <a:pPr>
                <a:defRPr/>
              </a:pPr>
              <a:t>74</a:t>
            </a:fld>
            <a:endParaRPr lang="fa-IR">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F693F187-E1E3-4DC3-B144-7950F23E62A1}" type="slidenum">
              <a:rPr lang="fa-IR" smtClean="0">
                <a:solidFill>
                  <a:prstClr val="black"/>
                </a:solidFill>
              </a:rPr>
              <a:pPr>
                <a:defRPr/>
              </a:pPr>
              <a:t>75</a:t>
            </a:fld>
            <a:endParaRPr lang="fa-IR">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371FAD60-3C3A-4B69-AF76-A2980009F589}" type="slidenum">
              <a:rPr lang="fa-IR" smtClean="0">
                <a:solidFill>
                  <a:prstClr val="black"/>
                </a:solidFill>
              </a:rPr>
              <a:pPr>
                <a:defRPr/>
              </a:pPr>
              <a:t>79</a:t>
            </a:fld>
            <a:endParaRPr lang="fa-IR">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54B0B9C7-C87C-408F-8B6F-D4EED276557C}" type="slidenum">
              <a:rPr lang="fa-IR" smtClean="0">
                <a:solidFill>
                  <a:prstClr val="black"/>
                </a:solidFill>
              </a:rPr>
              <a:pPr>
                <a:defRPr/>
              </a:pPr>
              <a:t>81</a:t>
            </a:fld>
            <a:endParaRPr lang="fa-IR">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F1BDDC-3C07-4B5F-9FFF-462F7F91D030}" type="slidenum">
              <a:rPr lang="fa-IR" smtClean="0">
                <a:solidFill>
                  <a:prstClr val="black"/>
                </a:solidFill>
                <a:ea typeface="Majalla UI"/>
              </a:rPr>
              <a:pPr fontAlgn="base">
                <a:spcBef>
                  <a:spcPct val="0"/>
                </a:spcBef>
                <a:spcAft>
                  <a:spcPct val="0"/>
                </a:spcAft>
                <a:defRPr/>
              </a:pPr>
              <a:t>82</a:t>
            </a:fld>
            <a:endParaRPr lang="fa-IR" smtClean="0">
              <a:solidFill>
                <a:prstClr val="black"/>
              </a:solidFill>
              <a:ea typeface="Majalla U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A7A382-5CAD-450C-8C23-1836EFA86D99}" type="slidenum">
              <a:rPr lang="fa-IR" smtClean="0">
                <a:solidFill>
                  <a:prstClr val="black"/>
                </a:solidFill>
                <a:ea typeface="Majalla UI"/>
              </a:rPr>
              <a:pPr fontAlgn="base">
                <a:spcBef>
                  <a:spcPct val="0"/>
                </a:spcBef>
                <a:spcAft>
                  <a:spcPct val="0"/>
                </a:spcAft>
                <a:defRPr/>
              </a:pPr>
              <a:t>48</a:t>
            </a:fld>
            <a:endParaRPr lang="fa-IR" smtClean="0">
              <a:solidFill>
                <a:prstClr val="black"/>
              </a:solidFill>
              <a:ea typeface="Majalla U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67BCE8-089C-4210-9D39-57CD91B0DF52}" type="slidenum">
              <a:rPr lang="fa-IR" smtClean="0">
                <a:solidFill>
                  <a:prstClr val="black"/>
                </a:solidFill>
                <a:ea typeface="Majalla UI"/>
              </a:rPr>
              <a:pPr fontAlgn="base">
                <a:spcBef>
                  <a:spcPct val="0"/>
                </a:spcBef>
                <a:spcAft>
                  <a:spcPct val="0"/>
                </a:spcAft>
                <a:defRPr/>
              </a:pPr>
              <a:t>83</a:t>
            </a:fld>
            <a:endParaRPr lang="fa-IR" smtClean="0">
              <a:solidFill>
                <a:prstClr val="black"/>
              </a:solidFill>
              <a:ea typeface="Majalla U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6ABCD9-5840-4398-B8D8-90A325200F39}" type="slidenum">
              <a:rPr lang="fa-IR" smtClean="0">
                <a:solidFill>
                  <a:prstClr val="black"/>
                </a:solidFill>
                <a:ea typeface="Majalla UI"/>
              </a:rPr>
              <a:pPr fontAlgn="base">
                <a:spcBef>
                  <a:spcPct val="0"/>
                </a:spcBef>
                <a:spcAft>
                  <a:spcPct val="0"/>
                </a:spcAft>
                <a:defRPr/>
              </a:pPr>
              <a:t>84</a:t>
            </a:fld>
            <a:endParaRPr lang="fa-IR" smtClean="0">
              <a:solidFill>
                <a:prstClr val="black"/>
              </a:solidFill>
              <a:ea typeface="Majalla U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BDE2F5-76C6-4B30-9396-0CFEDA8458FE}" type="slidenum">
              <a:rPr lang="fa-IR" smtClean="0">
                <a:solidFill>
                  <a:prstClr val="black"/>
                </a:solidFill>
                <a:ea typeface="Majalla UI"/>
              </a:rPr>
              <a:pPr fontAlgn="base">
                <a:spcBef>
                  <a:spcPct val="0"/>
                </a:spcBef>
                <a:spcAft>
                  <a:spcPct val="0"/>
                </a:spcAft>
                <a:defRPr/>
              </a:pPr>
              <a:t>85</a:t>
            </a:fld>
            <a:endParaRPr lang="fa-IR" smtClean="0">
              <a:solidFill>
                <a:prstClr val="black"/>
              </a:solidFill>
              <a:ea typeface="Majalla U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A29462-1445-4951-A500-C7026E53218A}" type="slidenum">
              <a:rPr lang="fa-IR" smtClean="0">
                <a:solidFill>
                  <a:prstClr val="black"/>
                </a:solidFill>
                <a:ea typeface="Majalla UI"/>
              </a:rPr>
              <a:pPr fontAlgn="base">
                <a:spcBef>
                  <a:spcPct val="0"/>
                </a:spcBef>
                <a:spcAft>
                  <a:spcPct val="0"/>
                </a:spcAft>
                <a:defRPr/>
              </a:pPr>
              <a:t>86</a:t>
            </a:fld>
            <a:endParaRPr lang="fa-IR" smtClean="0">
              <a:solidFill>
                <a:prstClr val="black"/>
              </a:solidFill>
              <a:ea typeface="Majalla U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a:lstStyle/>
          <a:p>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5C5AA3EE-6C54-415C-9B70-6BAB5FCEEAE0}" type="slidenum">
              <a:rPr lang="fa-IR" smtClean="0">
                <a:solidFill>
                  <a:prstClr val="black"/>
                </a:solidFill>
              </a:rPr>
              <a:pPr>
                <a:defRPr/>
              </a:pPr>
              <a:t>100</a:t>
            </a:fld>
            <a:endParaRPr lang="fa-IR">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CC7FA79D-1C12-4181-8F85-C613722F4AB9}" type="slidenum">
              <a:rPr lang="fa-IR" smtClean="0">
                <a:solidFill>
                  <a:prstClr val="black"/>
                </a:solidFill>
              </a:rPr>
              <a:pPr>
                <a:defRPr/>
              </a:pPr>
              <a:t>109</a:t>
            </a:fld>
            <a:endParaRPr lang="fa-IR">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7A0CAC65-00FA-4321-A6C1-0E53ECEC08EE}" type="slidenum">
              <a:rPr lang="fa-IR" smtClean="0">
                <a:solidFill>
                  <a:prstClr val="black"/>
                </a:solidFill>
              </a:rPr>
              <a:pPr>
                <a:defRPr/>
              </a:pPr>
              <a:t>110</a:t>
            </a:fld>
            <a:endParaRPr lang="fa-IR">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9C20EBEA-4394-404A-BCC0-6A250E0FD466}" type="slidenum">
              <a:rPr lang="fa-IR" smtClean="0">
                <a:solidFill>
                  <a:prstClr val="black"/>
                </a:solidFill>
              </a:rPr>
              <a:pPr>
                <a:defRPr/>
              </a:pPr>
              <a:t>111</a:t>
            </a:fld>
            <a:endParaRPr lang="fa-IR">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E648B0E7-AA92-485B-8680-A133A34BCE7D}" type="slidenum">
              <a:rPr lang="fa-IR" smtClean="0">
                <a:solidFill>
                  <a:prstClr val="black"/>
                </a:solidFill>
              </a:rPr>
              <a:pPr>
                <a:defRPr/>
              </a:pPr>
              <a:t>112</a:t>
            </a:fld>
            <a:endParaRPr lang="fa-IR">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FCFD137C-2D69-42AB-A0B4-210A6996E420}" type="slidenum">
              <a:rPr lang="fa-IR" smtClean="0">
                <a:solidFill>
                  <a:prstClr val="black"/>
                </a:solidFill>
              </a:rPr>
              <a:pPr>
                <a:defRPr/>
              </a:pPr>
              <a:t>113</a:t>
            </a:fld>
            <a:endParaRPr lang="fa-I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3FB15C-4315-4D81-836C-ABB6A58E71A5}" type="slidenum">
              <a:rPr lang="fa-IR" smtClean="0">
                <a:solidFill>
                  <a:prstClr val="black"/>
                </a:solidFill>
                <a:ea typeface="Majalla UI"/>
              </a:rPr>
              <a:pPr fontAlgn="base">
                <a:spcBef>
                  <a:spcPct val="0"/>
                </a:spcBef>
                <a:spcAft>
                  <a:spcPct val="0"/>
                </a:spcAft>
                <a:defRPr/>
              </a:pPr>
              <a:t>49</a:t>
            </a:fld>
            <a:endParaRPr lang="fa-IR" smtClean="0">
              <a:solidFill>
                <a:prstClr val="black"/>
              </a:solidFill>
              <a:ea typeface="Majalla U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CD922906-8E46-461B-BD0D-BF5D49ACAF63}" type="slidenum">
              <a:rPr lang="fa-IR" smtClean="0">
                <a:solidFill>
                  <a:prstClr val="black"/>
                </a:solidFill>
              </a:rPr>
              <a:pPr>
                <a:defRPr/>
              </a:pPr>
              <a:t>114</a:t>
            </a:fld>
            <a:endParaRPr lang="fa-IR">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10ED6101-BB21-41DE-B5AE-923017237540}" type="slidenum">
              <a:rPr lang="fa-IR" smtClean="0">
                <a:solidFill>
                  <a:prstClr val="black"/>
                </a:solidFill>
              </a:rPr>
              <a:pPr>
                <a:defRPr/>
              </a:pPr>
              <a:t>115</a:t>
            </a:fld>
            <a:endParaRPr lang="fa-IR">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02AB7C97-0EDA-4529-9539-DB057546BA9C}" type="slidenum">
              <a:rPr lang="fa-IR" smtClean="0">
                <a:solidFill>
                  <a:prstClr val="black"/>
                </a:solidFill>
              </a:rPr>
              <a:pPr>
                <a:defRPr/>
              </a:pPr>
              <a:t>116</a:t>
            </a:fld>
            <a:endParaRPr lang="fa-IR">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EF309DBF-970E-41D2-9B79-B6C4BF34F533}" type="slidenum">
              <a:rPr lang="fa-IR" smtClean="0">
                <a:solidFill>
                  <a:prstClr val="black"/>
                </a:solidFill>
              </a:rPr>
              <a:pPr>
                <a:defRPr/>
              </a:pPr>
              <a:t>117</a:t>
            </a:fld>
            <a:endParaRPr lang="fa-IR">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FF3F89-1E02-41A4-8539-66CACAB03476}" type="slidenum">
              <a:rPr lang="fa-IR" smtClean="0">
                <a:solidFill>
                  <a:prstClr val="black"/>
                </a:solidFill>
                <a:ea typeface="Majalla UI"/>
              </a:rPr>
              <a:pPr fontAlgn="base">
                <a:spcBef>
                  <a:spcPct val="0"/>
                </a:spcBef>
                <a:spcAft>
                  <a:spcPct val="0"/>
                </a:spcAft>
                <a:defRPr/>
              </a:pPr>
              <a:t>118</a:t>
            </a:fld>
            <a:endParaRPr lang="fa-IR" smtClean="0">
              <a:solidFill>
                <a:prstClr val="black"/>
              </a:solidFill>
              <a:ea typeface="Majalla U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EC9432-2F07-4C59-94F3-D0E20DAFA307}" type="slidenum">
              <a:rPr lang="fa-IR" smtClean="0">
                <a:solidFill>
                  <a:prstClr val="black"/>
                </a:solidFill>
                <a:ea typeface="Majalla UI"/>
              </a:rPr>
              <a:pPr fontAlgn="base">
                <a:spcBef>
                  <a:spcPct val="0"/>
                </a:spcBef>
                <a:spcAft>
                  <a:spcPct val="0"/>
                </a:spcAft>
                <a:defRPr/>
              </a:pPr>
              <a:t>119</a:t>
            </a:fld>
            <a:endParaRPr lang="fa-IR" smtClean="0">
              <a:solidFill>
                <a:prstClr val="black"/>
              </a:solidFill>
              <a:ea typeface="Majalla U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F79C19-B886-4B44-AB91-03CF505619F7}" type="slidenum">
              <a:rPr lang="fa-IR" smtClean="0">
                <a:solidFill>
                  <a:prstClr val="black"/>
                </a:solidFill>
                <a:ea typeface="Majalla UI"/>
              </a:rPr>
              <a:pPr fontAlgn="base">
                <a:spcBef>
                  <a:spcPct val="0"/>
                </a:spcBef>
                <a:spcAft>
                  <a:spcPct val="0"/>
                </a:spcAft>
                <a:defRPr/>
              </a:pPr>
              <a:t>120</a:t>
            </a:fld>
            <a:endParaRPr lang="fa-IR" smtClean="0">
              <a:solidFill>
                <a:prstClr val="black"/>
              </a:solidFill>
              <a:ea typeface="Majalla U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E59A96-513F-4816-8B71-B28509EB782E}" type="slidenum">
              <a:rPr lang="fa-IR" smtClean="0">
                <a:solidFill>
                  <a:prstClr val="black"/>
                </a:solidFill>
                <a:ea typeface="Majalla UI"/>
              </a:rPr>
              <a:pPr fontAlgn="base">
                <a:spcBef>
                  <a:spcPct val="0"/>
                </a:spcBef>
                <a:spcAft>
                  <a:spcPct val="0"/>
                </a:spcAft>
                <a:defRPr/>
              </a:pPr>
              <a:t>121</a:t>
            </a:fld>
            <a:endParaRPr lang="fa-IR" smtClean="0">
              <a:solidFill>
                <a:prstClr val="black"/>
              </a:solidFill>
              <a:ea typeface="Majalla U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6C4C40-76A6-493F-8D5D-FA4B0A8B1B5D}" type="slidenum">
              <a:rPr lang="fa-IR" smtClean="0">
                <a:solidFill>
                  <a:prstClr val="black"/>
                </a:solidFill>
                <a:ea typeface="Majalla UI"/>
              </a:rPr>
              <a:pPr fontAlgn="base">
                <a:spcBef>
                  <a:spcPct val="0"/>
                </a:spcBef>
                <a:spcAft>
                  <a:spcPct val="0"/>
                </a:spcAft>
                <a:defRPr/>
              </a:pPr>
              <a:t>122</a:t>
            </a:fld>
            <a:endParaRPr lang="fa-IR" smtClean="0">
              <a:solidFill>
                <a:prstClr val="black"/>
              </a:solidFill>
              <a:ea typeface="Majalla U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a:lstStyle/>
          <a:p>
            <a:pPr eaLnBrk="1" hangingPunct="1"/>
            <a:endParaRPr lang="fa-IR" smtClean="0"/>
          </a:p>
        </p:txBody>
      </p:sp>
      <p:sp>
        <p:nvSpPr>
          <p:cNvPr id="4" name="Slide Number Placeholder 3"/>
          <p:cNvSpPr>
            <a:spLocks noGrp="1"/>
          </p:cNvSpPr>
          <p:nvPr>
            <p:ph type="sldNum" sz="quarter" idx="5"/>
          </p:nvPr>
        </p:nvSpPr>
        <p:spPr/>
        <p:txBody>
          <a:bodyPr/>
          <a:lstStyle/>
          <a:p>
            <a:pPr>
              <a:defRPr/>
            </a:pPr>
            <a:fld id="{128C7AFE-A644-406C-8D01-3D5C8463CFD4}" type="slidenum">
              <a:rPr lang="fa-IR" smtClean="0">
                <a:solidFill>
                  <a:prstClr val="black"/>
                </a:solidFill>
              </a:rPr>
              <a:pPr>
                <a:defRPr/>
              </a:pPr>
              <a:t>123</a:t>
            </a:fld>
            <a:endParaRPr lang="fa-I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ABF7EA-62E6-4720-A9E5-4881D18D6102}" type="slidenum">
              <a:rPr lang="fa-IR" smtClean="0">
                <a:solidFill>
                  <a:prstClr val="black"/>
                </a:solidFill>
                <a:ea typeface="Majalla UI"/>
              </a:rPr>
              <a:pPr fontAlgn="base">
                <a:spcBef>
                  <a:spcPct val="0"/>
                </a:spcBef>
                <a:spcAft>
                  <a:spcPct val="0"/>
                </a:spcAft>
                <a:defRPr/>
              </a:pPr>
              <a:t>50</a:t>
            </a:fld>
            <a:endParaRPr lang="fa-IR" smtClean="0">
              <a:solidFill>
                <a:prstClr val="black"/>
              </a:solidFill>
              <a:ea typeface="Majalla U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a:lstStyle/>
          <a:p>
            <a:pPr eaLnBrk="1" hangingPunct="1"/>
            <a:endParaRPr lang="fa-IR" smtClean="0"/>
          </a:p>
        </p:txBody>
      </p:sp>
      <p:sp>
        <p:nvSpPr>
          <p:cNvPr id="4" name="Slide Number Placeholder 3"/>
          <p:cNvSpPr>
            <a:spLocks noGrp="1"/>
          </p:cNvSpPr>
          <p:nvPr>
            <p:ph type="sldNum" sz="quarter" idx="5"/>
          </p:nvPr>
        </p:nvSpPr>
        <p:spPr/>
        <p:txBody>
          <a:bodyPr/>
          <a:lstStyle/>
          <a:p>
            <a:pPr>
              <a:defRPr/>
            </a:pPr>
            <a:fld id="{EEECDB8F-8FBA-4CC8-972F-57ED83F71EE1}" type="slidenum">
              <a:rPr lang="fa-IR" smtClean="0">
                <a:solidFill>
                  <a:prstClr val="black"/>
                </a:solidFill>
              </a:rPr>
              <a:pPr>
                <a:defRPr/>
              </a:pPr>
              <a:t>124</a:t>
            </a:fld>
            <a:endParaRPr lang="fa-IR">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51495B-539A-471E-83EF-8EA9445A523A}" type="slidenum">
              <a:rPr lang="fa-IR" smtClean="0">
                <a:solidFill>
                  <a:prstClr val="black"/>
                </a:solidFill>
                <a:ea typeface="Majalla UI"/>
              </a:rPr>
              <a:pPr fontAlgn="base">
                <a:spcBef>
                  <a:spcPct val="0"/>
                </a:spcBef>
                <a:spcAft>
                  <a:spcPct val="0"/>
                </a:spcAft>
                <a:defRPr/>
              </a:pPr>
              <a:t>125</a:t>
            </a:fld>
            <a:endParaRPr lang="fa-IR" smtClean="0">
              <a:solidFill>
                <a:prstClr val="black"/>
              </a:solidFill>
              <a:ea typeface="Majalla U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3D77F2-3F3E-45F9-BE5E-A858A3575BA9}" type="slidenum">
              <a:rPr lang="fa-IR" smtClean="0">
                <a:solidFill>
                  <a:prstClr val="black"/>
                </a:solidFill>
                <a:ea typeface="Majalla UI"/>
              </a:rPr>
              <a:pPr fontAlgn="base">
                <a:spcBef>
                  <a:spcPct val="0"/>
                </a:spcBef>
                <a:spcAft>
                  <a:spcPct val="0"/>
                </a:spcAft>
                <a:defRPr/>
              </a:pPr>
              <a:t>126</a:t>
            </a:fld>
            <a:endParaRPr lang="fa-IR" smtClean="0">
              <a:solidFill>
                <a:prstClr val="black"/>
              </a:solidFill>
              <a:ea typeface="Majalla U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9F521207-DDCC-4B51-BA12-AB92AB204C6A}" type="slidenum">
              <a:rPr lang="fa-IR" smtClean="0">
                <a:solidFill>
                  <a:prstClr val="black"/>
                </a:solidFill>
              </a:rPr>
              <a:pPr>
                <a:defRPr/>
              </a:pPr>
              <a:t>127</a:t>
            </a:fld>
            <a:endParaRPr lang="fa-IR">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B03D188F-F588-482A-926B-A4AB97562403}" type="slidenum">
              <a:rPr lang="fa-IR" smtClean="0">
                <a:solidFill>
                  <a:prstClr val="black"/>
                </a:solidFill>
              </a:rPr>
              <a:pPr>
                <a:defRPr/>
              </a:pPr>
              <a:t>128</a:t>
            </a:fld>
            <a:endParaRPr lang="fa-IR">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8B519A53-1D73-4A88-A64D-43F37F3E54FF}" type="slidenum">
              <a:rPr lang="fa-IR" smtClean="0">
                <a:solidFill>
                  <a:prstClr val="black"/>
                </a:solidFill>
              </a:rPr>
              <a:pPr>
                <a:defRPr/>
              </a:pPr>
              <a:t>129</a:t>
            </a:fld>
            <a:endParaRPr lang="fa-IR">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7BDF5B-5077-4190-A018-534248DDE33A}" type="slidenum">
              <a:rPr lang="fa-IR" smtClean="0">
                <a:solidFill>
                  <a:prstClr val="black"/>
                </a:solidFill>
                <a:ea typeface="Majalla UI"/>
              </a:rPr>
              <a:pPr fontAlgn="base">
                <a:spcBef>
                  <a:spcPct val="0"/>
                </a:spcBef>
                <a:spcAft>
                  <a:spcPct val="0"/>
                </a:spcAft>
                <a:defRPr/>
              </a:pPr>
              <a:t>130</a:t>
            </a:fld>
            <a:endParaRPr lang="fa-IR" smtClean="0">
              <a:solidFill>
                <a:prstClr val="black"/>
              </a:solidFill>
              <a:ea typeface="Majalla U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86A5E7-DACA-4977-B1DB-F51716C7B60E}" type="slidenum">
              <a:rPr lang="fa-IR" smtClean="0">
                <a:solidFill>
                  <a:prstClr val="black"/>
                </a:solidFill>
                <a:ea typeface="Majalla UI"/>
              </a:rPr>
              <a:pPr fontAlgn="base">
                <a:spcBef>
                  <a:spcPct val="0"/>
                </a:spcBef>
                <a:spcAft>
                  <a:spcPct val="0"/>
                </a:spcAft>
                <a:defRPr/>
              </a:pPr>
              <a:t>131</a:t>
            </a:fld>
            <a:endParaRPr lang="fa-IR" smtClean="0">
              <a:solidFill>
                <a:prstClr val="black"/>
              </a:solidFill>
              <a:ea typeface="Majalla U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BF1D63-DC66-4B6B-9AAF-2A0D3DABEF16}" type="slidenum">
              <a:rPr lang="fa-IR" smtClean="0">
                <a:solidFill>
                  <a:prstClr val="black"/>
                </a:solidFill>
                <a:ea typeface="Majalla UI"/>
              </a:rPr>
              <a:pPr fontAlgn="base">
                <a:spcBef>
                  <a:spcPct val="0"/>
                </a:spcBef>
                <a:spcAft>
                  <a:spcPct val="0"/>
                </a:spcAft>
                <a:defRPr/>
              </a:pPr>
              <a:t>132</a:t>
            </a:fld>
            <a:endParaRPr lang="fa-IR" smtClean="0">
              <a:solidFill>
                <a:prstClr val="black"/>
              </a:solidFill>
              <a:ea typeface="Majalla U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2D631C61-F6D3-4F09-A314-A4CD64D59FB6}" type="slidenum">
              <a:rPr lang="fa-IR" smtClean="0">
                <a:solidFill>
                  <a:prstClr val="black"/>
                </a:solidFill>
              </a:rPr>
              <a:pPr>
                <a:defRPr/>
              </a:pPr>
              <a:t>133</a:t>
            </a:fld>
            <a:endParaRPr lang="fa-I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96EB137C-3F63-486C-80E0-0330970B1148}" type="slidenum">
              <a:rPr lang="fa-IR" smtClean="0">
                <a:solidFill>
                  <a:prstClr val="black"/>
                </a:solidFill>
              </a:rPr>
              <a:pPr>
                <a:defRPr/>
              </a:pPr>
              <a:t>56</a:t>
            </a:fld>
            <a:endParaRPr lang="fa-IR">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88DA6701-A264-4ABC-8C4E-3FDF2A2E4AC6}" type="slidenum">
              <a:rPr lang="fa-IR" smtClean="0">
                <a:solidFill>
                  <a:prstClr val="black"/>
                </a:solidFill>
              </a:rPr>
              <a:pPr>
                <a:defRPr/>
              </a:pPr>
              <a:t>134</a:t>
            </a:fld>
            <a:endParaRPr lang="fa-IR">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F7345CED-E699-46B5-9416-A758FD4EB654}" type="slidenum">
              <a:rPr lang="fa-IR" smtClean="0">
                <a:solidFill>
                  <a:prstClr val="black"/>
                </a:solidFill>
              </a:rPr>
              <a:pPr>
                <a:defRPr/>
              </a:pPr>
              <a:t>135</a:t>
            </a:fld>
            <a:endParaRPr lang="fa-IR">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DCF8CE52-27C1-4B9F-921D-86FA8814FD6F}" type="slidenum">
              <a:rPr lang="fa-IR" smtClean="0">
                <a:solidFill>
                  <a:prstClr val="black"/>
                </a:solidFill>
              </a:rPr>
              <a:pPr>
                <a:defRPr/>
              </a:pPr>
              <a:t>136</a:t>
            </a:fld>
            <a:endParaRPr lang="fa-IR">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6165A60D-A1DA-4CA8-BE3C-6D31673040F9}" type="slidenum">
              <a:rPr lang="fa-IR" smtClean="0">
                <a:solidFill>
                  <a:prstClr val="black"/>
                </a:solidFill>
              </a:rPr>
              <a:pPr>
                <a:defRPr/>
              </a:pPr>
              <a:t>137</a:t>
            </a:fld>
            <a:endParaRPr lang="fa-IR">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28FD4AC4-8C6C-4BD0-9A68-2E84220EA597}" type="slidenum">
              <a:rPr lang="fa-IR" smtClean="0">
                <a:solidFill>
                  <a:prstClr val="black"/>
                </a:solidFill>
              </a:rPr>
              <a:pPr>
                <a:defRPr/>
              </a:pPr>
              <a:t>138</a:t>
            </a:fld>
            <a:endParaRPr lang="fa-IR">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DB6B25D8-2503-4BD4-A6BF-06827494867B}" type="slidenum">
              <a:rPr lang="fa-IR" smtClean="0">
                <a:solidFill>
                  <a:prstClr val="black"/>
                </a:solidFill>
              </a:rPr>
              <a:pPr>
                <a:defRPr/>
              </a:pPr>
              <a:t>139</a:t>
            </a:fld>
            <a:endParaRPr lang="fa-IR">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327C1786-4019-4384-A930-43CEE8E43E4C}" type="slidenum">
              <a:rPr lang="fa-IR" smtClean="0">
                <a:solidFill>
                  <a:prstClr val="black"/>
                </a:solidFill>
              </a:rPr>
              <a:pPr>
                <a:defRPr/>
              </a:pPr>
              <a:t>140</a:t>
            </a:fld>
            <a:endParaRPr lang="fa-IR">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D184E33D-7C38-4E1F-8718-8112299CA09B}" type="slidenum">
              <a:rPr lang="fa-IR" smtClean="0">
                <a:solidFill>
                  <a:prstClr val="black"/>
                </a:solidFill>
              </a:rPr>
              <a:pPr>
                <a:defRPr/>
              </a:pPr>
              <a:t>141</a:t>
            </a:fld>
            <a:endParaRPr lang="fa-IR">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31A7FEF2-2AC5-4B1A-AB14-2EC4C480EF64}" type="slidenum">
              <a:rPr lang="fa-IR" smtClean="0">
                <a:solidFill>
                  <a:prstClr val="black"/>
                </a:solidFill>
              </a:rPr>
              <a:pPr>
                <a:defRPr/>
              </a:pPr>
              <a:t>142</a:t>
            </a:fld>
            <a:endParaRPr lang="fa-IR">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050F1592-A37D-48AE-9361-3C900F488C21}" type="slidenum">
              <a:rPr lang="fa-IR" smtClean="0">
                <a:solidFill>
                  <a:prstClr val="black"/>
                </a:solidFill>
              </a:rPr>
              <a:pPr>
                <a:defRPr/>
              </a:pPr>
              <a:t>143</a:t>
            </a:fld>
            <a:endParaRPr lang="fa-I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D1709F65-0D66-461B-8E97-060119FA637B}" type="slidenum">
              <a:rPr lang="fa-IR" smtClean="0">
                <a:solidFill>
                  <a:prstClr val="black"/>
                </a:solidFill>
              </a:rPr>
              <a:pPr>
                <a:defRPr/>
              </a:pPr>
              <a:t>58</a:t>
            </a:fld>
            <a:endParaRPr lang="fa-IR">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1FAA218F-B112-45F3-B948-433DF5F0B721}" type="slidenum">
              <a:rPr lang="fa-IR" smtClean="0">
                <a:solidFill>
                  <a:prstClr val="black"/>
                </a:solidFill>
              </a:rPr>
              <a:pPr>
                <a:defRPr/>
              </a:pPr>
              <a:t>144</a:t>
            </a:fld>
            <a:endParaRPr lang="fa-IR">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9CF5ED64-950A-4ABD-B710-CED9C1AE7536}" type="slidenum">
              <a:rPr lang="fa-IR" smtClean="0">
                <a:solidFill>
                  <a:prstClr val="black"/>
                </a:solidFill>
              </a:rPr>
              <a:pPr>
                <a:defRPr/>
              </a:pPr>
              <a:t>145</a:t>
            </a:fld>
            <a:endParaRPr lang="fa-IR">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240EACC8-06CC-40D4-A032-A3D9225E074A}" type="slidenum">
              <a:rPr lang="fa-IR" smtClean="0">
                <a:solidFill>
                  <a:prstClr val="black"/>
                </a:solidFill>
              </a:rPr>
              <a:pPr>
                <a:defRPr/>
              </a:pPr>
              <a:t>146</a:t>
            </a:fld>
            <a:endParaRPr lang="fa-IR">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3F6F43F8-2C9F-4B87-81CC-2FE9E8EBA323}" type="slidenum">
              <a:rPr lang="fa-IR" smtClean="0">
                <a:solidFill>
                  <a:prstClr val="black"/>
                </a:solidFill>
              </a:rPr>
              <a:pPr>
                <a:defRPr/>
              </a:pPr>
              <a:t>147</a:t>
            </a:fld>
            <a:endParaRPr lang="fa-IR">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F6967794-4BC9-4E1F-A316-33D6AFAED8D4}" type="slidenum">
              <a:rPr lang="fa-IR" smtClean="0">
                <a:solidFill>
                  <a:prstClr val="black"/>
                </a:solidFill>
              </a:rPr>
              <a:pPr>
                <a:defRPr/>
              </a:pPr>
              <a:t>148</a:t>
            </a:fld>
            <a:endParaRPr lang="fa-IR">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B04D4768-A16E-48EC-87E7-0AF0F1ECBFD3}" type="slidenum">
              <a:rPr lang="fa-IR" smtClean="0">
                <a:solidFill>
                  <a:prstClr val="black"/>
                </a:solidFill>
              </a:rPr>
              <a:pPr>
                <a:defRPr/>
              </a:pPr>
              <a:t>149</a:t>
            </a:fld>
            <a:endParaRPr lang="fa-IR">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9859E313-CDA2-46D2-A798-BBD500F1CB23}" type="slidenum">
              <a:rPr lang="fa-IR" smtClean="0">
                <a:solidFill>
                  <a:prstClr val="black"/>
                </a:solidFill>
              </a:rPr>
              <a:pPr>
                <a:defRPr/>
              </a:pPr>
              <a:t>150</a:t>
            </a:fld>
            <a:endParaRPr lang="fa-IR">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CEDA1D-533D-4E06-A0C7-274B681E9236}" type="slidenum">
              <a:rPr lang="fa-IR" smtClean="0">
                <a:solidFill>
                  <a:prstClr val="black"/>
                </a:solidFill>
                <a:ea typeface="Majalla UI"/>
              </a:rPr>
              <a:pPr fontAlgn="base">
                <a:spcBef>
                  <a:spcPct val="0"/>
                </a:spcBef>
                <a:spcAft>
                  <a:spcPct val="0"/>
                </a:spcAft>
                <a:defRPr/>
              </a:pPr>
              <a:t>151</a:t>
            </a:fld>
            <a:endParaRPr lang="fa-IR" smtClean="0">
              <a:solidFill>
                <a:prstClr val="black"/>
              </a:solidFill>
              <a:ea typeface="Majalla U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B94D0F-37DE-4773-87DE-A2A40A9198BF}" type="slidenum">
              <a:rPr lang="fa-IR" smtClean="0">
                <a:solidFill>
                  <a:prstClr val="black"/>
                </a:solidFill>
                <a:ea typeface="Majalla UI"/>
              </a:rPr>
              <a:pPr fontAlgn="base">
                <a:spcBef>
                  <a:spcPct val="0"/>
                </a:spcBef>
                <a:spcAft>
                  <a:spcPct val="0"/>
                </a:spcAft>
                <a:defRPr/>
              </a:pPr>
              <a:t>152</a:t>
            </a:fld>
            <a:endParaRPr lang="fa-IR" smtClean="0">
              <a:solidFill>
                <a:prstClr val="black"/>
              </a:solidFill>
              <a:ea typeface="Majalla U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CA8648-BDF0-4388-8254-32DCFB0044A0}" type="slidenum">
              <a:rPr lang="fa-IR" smtClean="0">
                <a:solidFill>
                  <a:prstClr val="black"/>
                </a:solidFill>
                <a:ea typeface="Majalla UI"/>
              </a:rPr>
              <a:pPr fontAlgn="base">
                <a:spcBef>
                  <a:spcPct val="0"/>
                </a:spcBef>
                <a:spcAft>
                  <a:spcPct val="0"/>
                </a:spcAft>
                <a:defRPr/>
              </a:pPr>
              <a:t>153</a:t>
            </a:fld>
            <a:endParaRPr lang="fa-IR" smtClean="0">
              <a:solidFill>
                <a:prstClr val="black"/>
              </a:solidFill>
              <a:ea typeface="Majalla U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4BC21C-2A50-48FF-BD85-F19F3AF67745}" type="slidenum">
              <a:rPr lang="fa-IR" smtClean="0">
                <a:solidFill>
                  <a:prstClr val="black"/>
                </a:solidFill>
                <a:ea typeface="Majalla UI"/>
              </a:rPr>
              <a:pPr fontAlgn="base">
                <a:spcBef>
                  <a:spcPct val="0"/>
                </a:spcBef>
                <a:spcAft>
                  <a:spcPct val="0"/>
                </a:spcAft>
                <a:defRPr/>
              </a:pPr>
              <a:t>60</a:t>
            </a:fld>
            <a:endParaRPr lang="fa-IR" smtClean="0">
              <a:solidFill>
                <a:prstClr val="black"/>
              </a:solidFill>
              <a:ea typeface="Majalla U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401212-0674-451B-B4DF-6946E5CEAE9F}" type="slidenum">
              <a:rPr lang="fa-IR" smtClean="0">
                <a:solidFill>
                  <a:prstClr val="black"/>
                </a:solidFill>
                <a:ea typeface="Majalla UI"/>
              </a:rPr>
              <a:pPr fontAlgn="base">
                <a:spcBef>
                  <a:spcPct val="0"/>
                </a:spcBef>
                <a:spcAft>
                  <a:spcPct val="0"/>
                </a:spcAft>
                <a:defRPr/>
              </a:pPr>
              <a:t>154</a:t>
            </a:fld>
            <a:endParaRPr lang="fa-IR" smtClean="0">
              <a:solidFill>
                <a:prstClr val="black"/>
              </a:solidFill>
              <a:ea typeface="Majalla U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6DEF69-F777-4F28-BAF9-3335FFC7C20D}" type="slidenum">
              <a:rPr lang="fa-IR" smtClean="0">
                <a:solidFill>
                  <a:prstClr val="black"/>
                </a:solidFill>
                <a:ea typeface="Majalla UI"/>
              </a:rPr>
              <a:pPr fontAlgn="base">
                <a:spcBef>
                  <a:spcPct val="0"/>
                </a:spcBef>
                <a:spcAft>
                  <a:spcPct val="0"/>
                </a:spcAft>
                <a:defRPr/>
              </a:pPr>
              <a:t>155</a:t>
            </a:fld>
            <a:endParaRPr lang="fa-IR" smtClean="0">
              <a:solidFill>
                <a:prstClr val="black"/>
              </a:solidFill>
              <a:ea typeface="Majalla U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3BEEF9-C83C-40CF-8427-915CF30656B4}" type="slidenum">
              <a:rPr lang="fa-IR" smtClean="0">
                <a:solidFill>
                  <a:prstClr val="black"/>
                </a:solidFill>
              </a:rPr>
              <a:pPr fontAlgn="base">
                <a:spcBef>
                  <a:spcPct val="0"/>
                </a:spcBef>
                <a:spcAft>
                  <a:spcPct val="0"/>
                </a:spcAft>
                <a:defRPr/>
              </a:pPr>
              <a:t>156</a:t>
            </a:fld>
            <a:endParaRPr lang="fa-IR"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CD93D6-407E-41D5-B06E-6EB3747437C8}" type="slidenum">
              <a:rPr lang="fa-IR" smtClean="0">
                <a:solidFill>
                  <a:prstClr val="black"/>
                </a:solidFill>
                <a:ea typeface="Majalla UI"/>
              </a:rPr>
              <a:pPr fontAlgn="base">
                <a:spcBef>
                  <a:spcPct val="0"/>
                </a:spcBef>
                <a:spcAft>
                  <a:spcPct val="0"/>
                </a:spcAft>
                <a:defRPr/>
              </a:pPr>
              <a:t>61</a:t>
            </a:fld>
            <a:endParaRPr lang="fa-IR" smtClean="0">
              <a:solidFill>
                <a:prstClr val="black"/>
              </a:solidFill>
              <a:ea typeface="Majalla U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a:lstStyle/>
          <a:p>
            <a:endParaRPr lang="fa-IR" smtClean="0"/>
          </a:p>
        </p:txBody>
      </p:sp>
      <p:sp>
        <p:nvSpPr>
          <p:cNvPr id="4" name="Slide Number Placeholder 3"/>
          <p:cNvSpPr>
            <a:spLocks noGrp="1"/>
          </p:cNvSpPr>
          <p:nvPr>
            <p:ph type="sldNum" sz="quarter" idx="5"/>
          </p:nvPr>
        </p:nvSpPr>
        <p:spPr/>
        <p:txBody>
          <a:bodyPr/>
          <a:lstStyle/>
          <a:p>
            <a:pPr>
              <a:defRPr/>
            </a:pPr>
            <a:fld id="{FC21AF57-7853-4207-A11A-C8339C134DDC}" type="slidenum">
              <a:rPr lang="fa-IR" smtClean="0">
                <a:solidFill>
                  <a:prstClr val="black"/>
                </a:solidFill>
              </a:rPr>
              <a:pPr>
                <a:defRPr/>
              </a:pPr>
              <a:t>62</a:t>
            </a:fld>
            <a:endParaRPr lang="fa-I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8/26/2024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94897" y="228600"/>
            <a:ext cx="8015654" cy="914400"/>
          </a:xfrm>
        </p:spPr>
        <p:txBody>
          <a:bodyPr/>
          <a:lstStyle/>
          <a:p>
            <a:r>
              <a:rPr lang="en-US" smtClean="0"/>
              <a:t>Click to edit Master title style</a:t>
            </a:r>
            <a:endParaRPr lang="fa-IR"/>
          </a:p>
        </p:txBody>
      </p:sp>
      <p:sp>
        <p:nvSpPr>
          <p:cNvPr id="3" name="SmartArt Placeholder 2"/>
          <p:cNvSpPr>
            <a:spLocks noGrp="1"/>
          </p:cNvSpPr>
          <p:nvPr>
            <p:ph type="dgm" idx="1"/>
          </p:nvPr>
        </p:nvSpPr>
        <p:spPr>
          <a:xfrm>
            <a:off x="609600" y="1600200"/>
            <a:ext cx="7924800" cy="4419600"/>
          </a:xfrm>
        </p:spPr>
        <p:txBody>
          <a:bodyPr/>
          <a:lstStyle/>
          <a:p>
            <a:endParaRPr lang="fa-IR"/>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1A9CA6DD-CEA9-475F-9E0C-8BEADA2D293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039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573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74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686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436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172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36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188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701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168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42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8/26/2024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8/26/2024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8/26/2024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8/26/2024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51932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fa-IR"/>
          </a:p>
        </p:txBody>
      </p:sp>
      <p:sp>
        <p:nvSpPr>
          <p:cNvPr id="5" name="Subtitle 4"/>
          <p:cNvSpPr>
            <a:spLocks noGrp="1"/>
          </p:cNvSpPr>
          <p:nvPr>
            <p:ph type="subTitle" idx="1"/>
          </p:nvPr>
        </p:nvSpPr>
        <p:spPr/>
        <p:txBody>
          <a:bodyPr/>
          <a:lstStyle/>
          <a:p>
            <a:endParaRPr lang="fa-IR"/>
          </a:p>
        </p:txBody>
      </p:sp>
      <p:pic>
        <p:nvPicPr>
          <p:cNvPr id="6" name="Picture 5" descr="in the name of god_(5)(800x600)_www.farapicture.blogfa.jpg"/>
          <p:cNvPicPr>
            <a:picLocks noChangeAspect="1"/>
          </p:cNvPicPr>
          <p:nvPr/>
        </p:nvPicPr>
        <p:blipFill>
          <a:blip r:embed="rId2" cstate="print"/>
          <a:srcRect b="1458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pPr algn="r" rtl="1"/>
            <a:r>
              <a:rPr lang="fa-IR">
                <a:cs typeface="B Homa" pitchFamily="2" charset="-78"/>
              </a:rPr>
              <a:t>مقدمه = بازگشت به نامه / پيرو دستور ...</a:t>
            </a:r>
          </a:p>
          <a:p>
            <a:pPr algn="r" rtl="1"/>
            <a:r>
              <a:rPr lang="fa-IR">
                <a:cs typeface="B Homa" pitchFamily="2" charset="-78"/>
              </a:rPr>
              <a:t>پيام اصلي</a:t>
            </a:r>
          </a:p>
          <a:p>
            <a:pPr algn="r" rtl="1"/>
            <a:r>
              <a:rPr lang="fa-IR">
                <a:cs typeface="B Homa" pitchFamily="2" charset="-78"/>
              </a:rPr>
              <a:t>پايان و نتيجه گيري</a:t>
            </a:r>
            <a:endParaRPr lang="en-US">
              <a:cs typeface="B Homa" pitchFamily="2" charset="-78"/>
            </a:endParaRPr>
          </a:p>
        </p:txBody>
      </p:sp>
      <p:sp>
        <p:nvSpPr>
          <p:cNvPr id="19458" name="Rectangle 2"/>
          <p:cNvSpPr>
            <a:spLocks noGrp="1" noChangeArrowheads="1"/>
          </p:cNvSpPr>
          <p:nvPr>
            <p:ph type="title"/>
          </p:nvPr>
        </p:nvSpPr>
        <p:spPr/>
        <p:txBody>
          <a:bodyPr/>
          <a:lstStyle/>
          <a:p>
            <a:pPr algn="r"/>
            <a:r>
              <a:rPr lang="fa-IR">
                <a:cs typeface="B Farnaz" pitchFamily="2" charset="-78"/>
              </a:rPr>
              <a:t>اجزاي متن نامه :</a:t>
            </a:r>
            <a:endParaRPr lang="en-US">
              <a:cs typeface="B Farnaz" pitchFamily="2" charset="-78"/>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533400"/>
            <a:ext cx="8229600" cy="1143000"/>
          </a:xfrm>
          <a:prstGeom prst="rect">
            <a:avLst/>
          </a:prstGeom>
          <a:noFill/>
          <a:ln w="9525">
            <a:noFill/>
            <a:miter lim="800000"/>
            <a:headEnd/>
            <a:tailEnd/>
          </a:ln>
        </p:spPr>
        <p:txBody>
          <a:bodyPr lIns="0" rIns="0" bIns="0" anchor="b"/>
          <a:lstStyle/>
          <a:p>
            <a:pPr algn="ctr" eaLnBrk="0" hangingPunct="0">
              <a:defRPr/>
            </a:pPr>
            <a:r>
              <a:rPr lang="fa-IR" sz="2800" b="1" dirty="0">
                <a:solidFill>
                  <a:srgbClr val="7030A0"/>
                </a:solidFill>
                <a:cs typeface="B Nazanin" pitchFamily="2" charset="-78"/>
              </a:rPr>
              <a:t>واژه های کلیدی تسلیت نامه ها : </a:t>
            </a:r>
            <a:r>
              <a:rPr lang="fa-IR" sz="2800" dirty="0">
                <a:solidFill>
                  <a:srgbClr val="1F497D"/>
                </a:solidFill>
                <a:cs typeface="B Nazanin" pitchFamily="2" charset="-78"/>
              </a:rPr>
              <a:t/>
            </a:r>
            <a:br>
              <a:rPr lang="fa-IR" sz="2800" dirty="0">
                <a:solidFill>
                  <a:srgbClr val="1F497D"/>
                </a:solidFill>
                <a:cs typeface="B Nazanin" pitchFamily="2" charset="-78"/>
              </a:rPr>
            </a:br>
            <a:r>
              <a:rPr lang="fa-IR" sz="2800" dirty="0">
                <a:solidFill>
                  <a:srgbClr val="1F497D"/>
                </a:solidFill>
                <a:cs typeface="B Nazanin" pitchFamily="2" charset="-78"/>
              </a:rPr>
              <a:t>مهمترین واژه هایی که در تهیه تسلیت نامه ها کاربرد دارند ، عبارتند از :</a:t>
            </a:r>
            <a:br>
              <a:rPr lang="fa-IR" sz="2800" dirty="0">
                <a:solidFill>
                  <a:srgbClr val="1F497D"/>
                </a:solidFill>
                <a:cs typeface="B Nazanin" pitchFamily="2" charset="-78"/>
              </a:rPr>
            </a:br>
            <a:endParaRPr lang="en-US" sz="2800" dirty="0">
              <a:solidFill>
                <a:srgbClr val="1F497D"/>
              </a:solidFill>
              <a:cs typeface="B Nazanin" pitchFamily="2" charset="-78"/>
            </a:endParaRPr>
          </a:p>
        </p:txBody>
      </p:sp>
      <p:sp>
        <p:nvSpPr>
          <p:cNvPr id="5" name="Content Placeholder 2"/>
          <p:cNvSpPr txBox="1">
            <a:spLocks/>
          </p:cNvSpPr>
          <p:nvPr/>
        </p:nvSpPr>
        <p:spPr bwMode="auto">
          <a:xfrm>
            <a:off x="7467600" y="1676400"/>
            <a:ext cx="1219200" cy="48768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ضایعه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سانحه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رویداد</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واقعه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حادثه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فاجعه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خسران</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مصیبت</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سوگ</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غم</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سوگ مرگ</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سالروز</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سال مرگ</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سال یاد</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سالگشت</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سالگرد</a:t>
            </a:r>
          </a:p>
          <a:p>
            <a:pPr marL="273050" indent="-273050" eaLnBrk="0" hangingPunct="0">
              <a:spcBef>
                <a:spcPct val="20000"/>
              </a:spcBef>
              <a:buClr>
                <a:srgbClr val="0BD0D9"/>
              </a:buClr>
              <a:buSzPct val="95000"/>
              <a:buFont typeface="Wingdings 2" pitchFamily="18" charset="2"/>
              <a:buChar char=""/>
              <a:defRPr/>
            </a:pPr>
            <a:endParaRPr lang="en-US" sz="1600" dirty="0">
              <a:solidFill>
                <a:prstClr val="black"/>
              </a:solidFill>
            </a:endParaRPr>
          </a:p>
        </p:txBody>
      </p:sp>
      <p:sp>
        <p:nvSpPr>
          <p:cNvPr id="6" name="Content Placeholder 2"/>
          <p:cNvSpPr txBox="1">
            <a:spLocks/>
          </p:cNvSpPr>
          <p:nvPr/>
        </p:nvSpPr>
        <p:spPr bwMode="auto">
          <a:xfrm>
            <a:off x="5943600" y="1752600"/>
            <a:ext cx="1295400" cy="4800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شکیبایی</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بردباری </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صبوری</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سلامتی</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طول عمر</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التیام</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اجر</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تسلیت</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تعزیت</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مسالت</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تهنیت</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بقای عمر</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محشور</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آمرزش</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مغفرت</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رحمت</a:t>
            </a:r>
          </a:p>
          <a:p>
            <a:pPr marL="273050" indent="-273050" eaLnBrk="0" hangingPunct="0">
              <a:spcBef>
                <a:spcPct val="20000"/>
              </a:spcBef>
              <a:buClr>
                <a:srgbClr val="0BD0D9"/>
              </a:buClr>
              <a:buSzPct val="95000"/>
              <a:buFont typeface="Wingdings 2" pitchFamily="18" charset="2"/>
              <a:buChar char=""/>
              <a:defRPr/>
            </a:pPr>
            <a:endParaRPr lang="fa-IR" sz="1600" b="1" dirty="0">
              <a:solidFill>
                <a:prstClr val="black"/>
              </a:solidFill>
              <a:cs typeface="B Nazanin" pitchFamily="2" charset="-78"/>
            </a:endParaRPr>
          </a:p>
        </p:txBody>
      </p:sp>
      <p:sp>
        <p:nvSpPr>
          <p:cNvPr id="7" name="Content Placeholder 2"/>
          <p:cNvSpPr txBox="1">
            <a:spLocks/>
          </p:cNvSpPr>
          <p:nvPr/>
        </p:nvSpPr>
        <p:spPr bwMode="auto">
          <a:xfrm>
            <a:off x="4648200" y="1676400"/>
            <a:ext cx="1371600" cy="49530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مرحم</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تسلا</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تسکین</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دل سوخته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ماتم زده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مصیبت دیده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داغ دیده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بازمانده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اندوه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تاسف</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تالم</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آرام</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دردمند</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تاثر</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زنده یاد</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زنده نام</a:t>
            </a:r>
          </a:p>
          <a:p>
            <a:pPr marL="273050" indent="-273050" eaLnBrk="0" hangingPunct="0">
              <a:spcBef>
                <a:spcPct val="20000"/>
              </a:spcBef>
              <a:buClr>
                <a:srgbClr val="0BD0D9"/>
              </a:buClr>
              <a:buSzPct val="95000"/>
              <a:buFont typeface="Wingdings 2" pitchFamily="18" charset="2"/>
              <a:buChar char=""/>
              <a:defRPr/>
            </a:pPr>
            <a:endParaRPr lang="en-US" sz="1600" dirty="0">
              <a:solidFill>
                <a:prstClr val="black"/>
              </a:solidFill>
              <a:cs typeface="B Nazanin" pitchFamily="2" charset="-78"/>
            </a:endParaRPr>
          </a:p>
        </p:txBody>
      </p:sp>
      <p:sp>
        <p:nvSpPr>
          <p:cNvPr id="9" name="Content Placeholder 2"/>
          <p:cNvSpPr txBox="1">
            <a:spLocks/>
          </p:cNvSpPr>
          <p:nvPr/>
        </p:nvSpPr>
        <p:spPr bwMode="auto">
          <a:xfrm>
            <a:off x="3429000" y="1752600"/>
            <a:ext cx="1371600" cy="49530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فقید</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مرحوم</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راحل</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شادروان</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روان شاد</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ناکام</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ملکوتی</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عاشقانه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عارفانه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عزیز</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از دست رفته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درگذشته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 جبران ناپذیر</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خانمان سوز</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جان گداز</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جان سوز</a:t>
            </a:r>
          </a:p>
          <a:p>
            <a:pPr marL="273050" indent="-273050" eaLnBrk="0" hangingPunct="0">
              <a:spcBef>
                <a:spcPct val="20000"/>
              </a:spcBef>
              <a:buClr>
                <a:srgbClr val="0BD0D9"/>
              </a:buClr>
              <a:buSzPct val="95000"/>
              <a:buFont typeface="Wingdings 2" pitchFamily="18" charset="2"/>
              <a:buChar char=""/>
              <a:defRPr/>
            </a:pPr>
            <a:endParaRPr lang="en-US" sz="1600" dirty="0">
              <a:solidFill>
                <a:prstClr val="black"/>
              </a:solidFill>
              <a:cs typeface="B Nazanin" pitchFamily="2" charset="-78"/>
            </a:endParaRPr>
          </a:p>
        </p:txBody>
      </p:sp>
      <p:sp>
        <p:nvSpPr>
          <p:cNvPr id="11" name="Content Placeholder 2"/>
          <p:cNvSpPr txBox="1">
            <a:spLocks/>
          </p:cNvSpPr>
          <p:nvPr/>
        </p:nvSpPr>
        <p:spPr bwMode="auto">
          <a:xfrm>
            <a:off x="609600" y="1676400"/>
            <a:ext cx="1371600" cy="49530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ناگهانی</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نابهنگام</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تلخ</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تلخکامی</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باورنکردنی</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غیرقابل باور</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غیرقابل جبران</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ارتحال</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درگذشت</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مرگ</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فوت</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وفات</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دیده بر  جهان بستن</a:t>
            </a:r>
          </a:p>
          <a:p>
            <a:pPr marL="273050" indent="-273050" eaLnBrk="0" hangingPunct="0">
              <a:spcBef>
                <a:spcPct val="20000"/>
              </a:spcBef>
              <a:buClr>
                <a:srgbClr val="0BD0D9"/>
              </a:buClr>
              <a:buSzPct val="95000"/>
              <a:buFont typeface="Wingdings 2" pitchFamily="18" charset="2"/>
              <a:buChar char=""/>
              <a:defRPr/>
            </a:pPr>
            <a:endParaRPr lang="en-US" sz="1600" dirty="0">
              <a:solidFill>
                <a:prstClr val="black"/>
              </a:solidFill>
              <a:cs typeface="B Nazanin" pitchFamily="2" charset="-78"/>
            </a:endParaRPr>
          </a:p>
        </p:txBody>
      </p:sp>
      <p:sp>
        <p:nvSpPr>
          <p:cNvPr id="12" name="Content Placeholder 2"/>
          <p:cNvSpPr txBox="1">
            <a:spLocks/>
          </p:cNvSpPr>
          <p:nvPr/>
        </p:nvSpPr>
        <p:spPr bwMode="auto">
          <a:xfrm>
            <a:off x="2209800" y="1752600"/>
            <a:ext cx="1371600" cy="49530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جگر سوز</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جانکاه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روانکاه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سوزناگ</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اسفناک</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اسف انگیز</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غم انگیز</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تاثر انگیز</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جان فرسا</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ناگوار</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دلخراش</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خونین</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اندوهبار</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تاسف بار</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هولناک</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مهیب</a:t>
            </a:r>
            <a:endParaRPr lang="en-US" sz="1600" dirty="0">
              <a:solidFill>
                <a:prstClr val="black"/>
              </a:solidFill>
              <a:cs typeface="B Nazanin" pitchFamily="2" charset="-78"/>
            </a:endParaRPr>
          </a:p>
        </p:txBody>
      </p:sp>
    </p:spTree>
    <p:extLst>
      <p:ext uri="{BB962C8B-B14F-4D97-AF65-F5344CB8AC3E}">
        <p14:creationId xmlns:p14="http://schemas.microsoft.com/office/powerpoint/2010/main" val="24508849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381000" y="1066800"/>
            <a:ext cx="8229600" cy="4389438"/>
          </a:xfrm>
        </p:spPr>
        <p:txBody>
          <a:bodyPr>
            <a:normAutofit fontScale="77500" lnSpcReduction="20000"/>
          </a:bodyPr>
          <a:lstStyle/>
          <a:p>
            <a:r>
              <a:rPr lang="fa-IR" b="1" dirty="0" smtClean="0">
                <a:cs typeface="B Nazanin" pitchFamily="2" charset="-78"/>
              </a:rPr>
              <a:t>دیده بر  جهان بستن</a:t>
            </a:r>
            <a:endParaRPr lang="en-US" dirty="0" smtClean="0">
              <a:cs typeface="B Nazanin" pitchFamily="2" charset="-78"/>
            </a:endParaRPr>
          </a:p>
          <a:p>
            <a:r>
              <a:rPr lang="fa-IR" b="1" dirty="0" smtClean="0">
                <a:cs typeface="B Nazanin" pitchFamily="2" charset="-78"/>
              </a:rPr>
              <a:t>روی در نقاب خاک کشیدن</a:t>
            </a:r>
            <a:endParaRPr lang="en-US" dirty="0" smtClean="0">
              <a:cs typeface="B Nazanin" pitchFamily="2" charset="-78"/>
            </a:endParaRPr>
          </a:p>
          <a:p>
            <a:r>
              <a:rPr lang="fa-IR" b="1" dirty="0" smtClean="0">
                <a:cs typeface="B Nazanin" pitchFamily="2" charset="-78"/>
              </a:rPr>
              <a:t>جان به جان تسلیم کردن</a:t>
            </a:r>
            <a:endParaRPr lang="en-US" dirty="0" smtClean="0">
              <a:cs typeface="B Nazanin" pitchFamily="2" charset="-78"/>
            </a:endParaRPr>
          </a:p>
          <a:p>
            <a:r>
              <a:rPr lang="fa-IR" b="1" dirty="0" smtClean="0">
                <a:cs typeface="B Nazanin" pitchFamily="2" charset="-78"/>
              </a:rPr>
              <a:t>رجعت</a:t>
            </a:r>
            <a:endParaRPr lang="en-US" dirty="0" smtClean="0">
              <a:cs typeface="B Nazanin" pitchFamily="2" charset="-78"/>
            </a:endParaRPr>
          </a:p>
          <a:p>
            <a:r>
              <a:rPr lang="fa-IR" b="1" dirty="0" smtClean="0">
                <a:cs typeface="B Nazanin" pitchFamily="2" charset="-78"/>
              </a:rPr>
              <a:t>رحلت</a:t>
            </a:r>
            <a:endParaRPr lang="en-US" dirty="0" smtClean="0">
              <a:cs typeface="B Nazanin" pitchFamily="2" charset="-78"/>
            </a:endParaRPr>
          </a:p>
          <a:p>
            <a:r>
              <a:rPr lang="fa-IR" b="1" dirty="0" smtClean="0">
                <a:cs typeface="B Nazanin" pitchFamily="2" charset="-78"/>
              </a:rPr>
              <a:t>رحیل</a:t>
            </a:r>
            <a:endParaRPr lang="en-US" dirty="0" smtClean="0">
              <a:cs typeface="B Nazanin" pitchFamily="2" charset="-78"/>
            </a:endParaRPr>
          </a:p>
          <a:p>
            <a:r>
              <a:rPr lang="fa-IR" b="1" dirty="0" smtClean="0">
                <a:cs typeface="B Nazanin" pitchFamily="2" charset="-78"/>
              </a:rPr>
              <a:t>شهادت</a:t>
            </a:r>
            <a:endParaRPr lang="en-US" dirty="0" smtClean="0">
              <a:cs typeface="B Nazanin" pitchFamily="2" charset="-78"/>
            </a:endParaRPr>
          </a:p>
          <a:p>
            <a:r>
              <a:rPr lang="fa-IR" b="1" dirty="0" smtClean="0">
                <a:cs typeface="B Nazanin" pitchFamily="2" charset="-78"/>
              </a:rPr>
              <a:t>عروج</a:t>
            </a:r>
            <a:endParaRPr lang="en-US" dirty="0" smtClean="0">
              <a:cs typeface="B Nazanin" pitchFamily="2" charset="-78"/>
            </a:endParaRPr>
          </a:p>
          <a:p>
            <a:r>
              <a:rPr lang="fa-IR" b="1" dirty="0" smtClean="0">
                <a:cs typeface="B Nazanin" pitchFamily="2" charset="-78"/>
              </a:rPr>
              <a:t>فقدان</a:t>
            </a:r>
            <a:endParaRPr lang="en-US" dirty="0" smtClean="0">
              <a:cs typeface="B Nazanin" pitchFamily="2" charset="-78"/>
            </a:endParaRPr>
          </a:p>
          <a:p>
            <a:r>
              <a:rPr lang="fa-IR" b="1" dirty="0" smtClean="0">
                <a:cs typeface="B Nazanin" pitchFamily="2" charset="-78"/>
              </a:rPr>
              <a:t>وفات</a:t>
            </a:r>
            <a:endParaRPr lang="en-US" dirty="0" smtClean="0">
              <a:cs typeface="B Nazanin" pitchFamily="2" charset="-78"/>
            </a:endParaRPr>
          </a:p>
          <a:p>
            <a:r>
              <a:rPr lang="fa-IR" b="1" dirty="0" smtClean="0"/>
              <a:t> </a:t>
            </a:r>
            <a:endParaRPr lang="en-US" dirty="0" smtClean="0">
              <a:cs typeface="Majalla UI"/>
            </a:endParaRPr>
          </a:p>
          <a:p>
            <a:endParaRPr lang="en-US" dirty="0" smtClean="0">
              <a:cs typeface="Majalla UI"/>
            </a:endParaRPr>
          </a:p>
        </p:txBody>
      </p:sp>
    </p:spTree>
    <p:extLst>
      <p:ext uri="{BB962C8B-B14F-4D97-AF65-F5344CB8AC3E}">
        <p14:creationId xmlns:p14="http://schemas.microsoft.com/office/powerpoint/2010/main" val="28185918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457200" y="838200"/>
            <a:ext cx="8229600" cy="5486400"/>
          </a:xfrm>
        </p:spPr>
        <p:txBody>
          <a:bodyPr>
            <a:normAutofit fontScale="85000" lnSpcReduction="10000"/>
          </a:bodyPr>
          <a:lstStyle/>
          <a:p>
            <a:pPr algn="ctr">
              <a:buFont typeface="Wingdings 2" pitchFamily="18" charset="2"/>
              <a:buNone/>
            </a:pPr>
            <a:r>
              <a:rPr lang="fa-IR" b="1" smtClean="0">
                <a:cs typeface="B Nazanin" pitchFamily="2" charset="-78"/>
              </a:rPr>
              <a:t>السلام علیک یا روح ا....</a:t>
            </a:r>
            <a:endParaRPr lang="en-US" smtClean="0">
              <a:cs typeface="B Nazanin" pitchFamily="2" charset="-78"/>
            </a:endParaRPr>
          </a:p>
          <a:p>
            <a:pPr algn="ctr">
              <a:buFont typeface="Wingdings 2" pitchFamily="18" charset="2"/>
              <a:buNone/>
            </a:pPr>
            <a:r>
              <a:rPr lang="fa-IR" b="1" smtClean="0">
                <a:cs typeface="B Nazanin" pitchFamily="2" charset="-78"/>
              </a:rPr>
              <a:t>بیست و ششمین سالگرد ارتحال ملکوتی بنیانگذار جمهوری اسلامی ، حضرت امام خمینی(ره) را به همه رهروان و پیروان آن رهبر فرزانه تسلیت می گوییم و از درگاه خداوند تبارک و تعالی می خواهیم همه ما را در جمع ادامه دهندگان راه آن فقید سعید قرار دهد.</a:t>
            </a:r>
            <a:endParaRPr lang="en-US" smtClean="0">
              <a:cs typeface="B Nazanin" pitchFamily="2" charset="-78"/>
            </a:endParaRPr>
          </a:p>
          <a:p>
            <a:pPr algn="ctr">
              <a:buFont typeface="Wingdings 2" pitchFamily="18" charset="2"/>
              <a:buNone/>
            </a:pPr>
            <a:r>
              <a:rPr lang="fa-IR" b="1" smtClean="0">
                <a:cs typeface="B Nazanin" pitchFamily="2" charset="-78"/>
              </a:rPr>
              <a:t>ضمن گرامی داشت یاد و خاطره آن رهبر فقید ، از مردم شریف دعوت</a:t>
            </a:r>
          </a:p>
          <a:p>
            <a:pPr algn="ctr">
              <a:buFont typeface="Wingdings 2" pitchFamily="18" charset="2"/>
              <a:buNone/>
            </a:pPr>
            <a:r>
              <a:rPr lang="fa-IR" b="1" smtClean="0">
                <a:cs typeface="B Nazanin" pitchFamily="2" charset="-78"/>
              </a:rPr>
              <a:t> می کنیم در مراسم بزرگداشت شانزدهمین سال ارتحال ملکوتی امام راحلشان شرکت فرمایند.</a:t>
            </a:r>
          </a:p>
          <a:p>
            <a:pPr algn="ctr">
              <a:buFont typeface="Wingdings 2" pitchFamily="18" charset="2"/>
              <a:buNone/>
            </a:pPr>
            <a:endParaRPr lang="fa-IR" b="1" smtClean="0">
              <a:cs typeface="B Nazanin" pitchFamily="2" charset="-78"/>
            </a:endParaRPr>
          </a:p>
          <a:p>
            <a:pPr>
              <a:buFont typeface="Wingdings 2" pitchFamily="18" charset="2"/>
              <a:buNone/>
            </a:pPr>
            <a:r>
              <a:rPr lang="fa-IR" b="1" smtClean="0">
                <a:cs typeface="B Nazanin" pitchFamily="2" charset="-78"/>
              </a:rPr>
              <a:t>نصراله مردانی ، شاعر حماسه های عاشورایی ، از ستیغ سخن گذشت و به ملکوت اعلی پیوست. همو که حریم جانش بهاریه غزل بود و گلبرگهای شعر ، اقلیم اندیشه اش را گلستان ساخته بود.</a:t>
            </a:r>
            <a:endParaRPr lang="en-US" smtClean="0">
              <a:cs typeface="B Nazanin" pitchFamily="2" charset="-78"/>
            </a:endParaRPr>
          </a:p>
          <a:p>
            <a:pPr>
              <a:buFont typeface="Wingdings 2" pitchFamily="18" charset="2"/>
              <a:buNone/>
            </a:pPr>
            <a:r>
              <a:rPr lang="fa-IR" b="1" smtClean="0"/>
              <a:t> </a:t>
            </a:r>
            <a:endParaRPr lang="en-US" smtClean="0">
              <a:cs typeface="Majalla UI"/>
            </a:endParaRPr>
          </a:p>
          <a:p>
            <a:pPr algn="ctr">
              <a:buFont typeface="Wingdings 2" pitchFamily="18" charset="2"/>
              <a:buNone/>
            </a:pPr>
            <a:endParaRPr lang="en-US" smtClean="0">
              <a:cs typeface="B Nazanin" pitchFamily="2" charset="-78"/>
            </a:endParaRPr>
          </a:p>
          <a:p>
            <a:endParaRPr lang="en-US" smtClean="0">
              <a:cs typeface="Majalla UI"/>
            </a:endParaRPr>
          </a:p>
        </p:txBody>
      </p:sp>
    </p:spTree>
    <p:extLst>
      <p:ext uri="{BB962C8B-B14F-4D97-AF65-F5344CB8AC3E}">
        <p14:creationId xmlns:p14="http://schemas.microsoft.com/office/powerpoint/2010/main" val="9179185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533400" y="762000"/>
            <a:ext cx="8229600" cy="5486400"/>
          </a:xfrm>
        </p:spPr>
        <p:txBody>
          <a:bodyPr/>
          <a:lstStyle/>
          <a:p>
            <a:pPr algn="just"/>
            <a:r>
              <a:rPr lang="fa-IR" sz="2300" b="1" smtClean="0">
                <a:solidFill>
                  <a:srgbClr val="7030A0"/>
                </a:solidFill>
                <a:cs typeface="B Titr" pitchFamily="2" charset="-78"/>
              </a:rPr>
              <a:t>حوادث طبیعی</a:t>
            </a:r>
            <a:endParaRPr lang="en-US" sz="2300" b="1" smtClean="0">
              <a:solidFill>
                <a:srgbClr val="7030A0"/>
              </a:solidFill>
              <a:cs typeface="B Titr" pitchFamily="2" charset="-78"/>
            </a:endParaRPr>
          </a:p>
          <a:p>
            <a:pPr algn="just"/>
            <a:r>
              <a:rPr lang="fa-IR" sz="2300" b="1" smtClean="0">
                <a:cs typeface="B Nazanin" pitchFamily="2" charset="-78"/>
              </a:rPr>
              <a:t>جاری شدن سیل در منطقه سیستان ، شماری از هموطنان عزیزمان را در غم فراق عزیزان و رنج از دست دادن خانه و کاشانه ماتم زده کرده است. وقوع این حادثه اندوهبار را به اهالی محترم سیستان و به ویژه بازماندگان فاجعه جاری شدن سیل ، تسلیت می گوییم و از خداوند سبحان برای همه درگذشتگان طلب آمرزش و برای بازماندگان ....</a:t>
            </a:r>
            <a:endParaRPr lang="en-US" sz="2300" smtClean="0">
              <a:cs typeface="B Nazanin" pitchFamily="2" charset="-78"/>
            </a:endParaRPr>
          </a:p>
          <a:p>
            <a:pPr algn="just"/>
            <a:r>
              <a:rPr lang="fa-IR" sz="2300" b="1" smtClean="0">
                <a:cs typeface="B Titr" pitchFamily="2" charset="-78"/>
              </a:rPr>
              <a:t>یادبودها</a:t>
            </a:r>
            <a:endParaRPr lang="en-US" sz="2300" smtClean="0">
              <a:cs typeface="B Titr" pitchFamily="2" charset="-78"/>
            </a:endParaRPr>
          </a:p>
          <a:p>
            <a:pPr algn="just"/>
            <a:r>
              <a:rPr lang="fa-IR" sz="2300" b="1" smtClean="0">
                <a:cs typeface="B Nazanin" pitchFamily="2" charset="-78"/>
              </a:rPr>
              <a:t>به مناسبت درگذشت استاد دکتر کاتوزیان ، مجلس یابودی با حضور ارادتمندان آن شادروان فقید برگزار می شود. از علاقمندان و مریدان آن فرهیخته زنده یاد دعوت می شود با حضور در این مجلس ، ضمن ابراز مراتب قدردانی خود ...</a:t>
            </a:r>
          </a:p>
          <a:p>
            <a:pPr algn="just"/>
            <a:r>
              <a:rPr lang="fa-IR" sz="2300" smtClean="0">
                <a:cs typeface="B Nazanin" pitchFamily="2" charset="-78"/>
              </a:rPr>
              <a:t>آخرین برگ از دفتر زندگی اندیشمند وارسته و دانشمند برجسته استاد .................. ، ورق خورد و وجود شریفش از دریچه عروج به پیشگاه معشوق مشرف شد. غم از دست دادن این گوهر پنهان در خاک ، سخت جانسوز و غمناک ؛ و اکنون ماییم و حسرت دیدار تا قیامت به انتظار. نامش ماندگار و یادش گرامی باد.</a:t>
            </a:r>
          </a:p>
          <a:p>
            <a:pPr algn="just"/>
            <a:endParaRPr lang="en-US" sz="2300" smtClean="0">
              <a:cs typeface="B Nazanin" pitchFamily="2" charset="-78"/>
            </a:endParaRPr>
          </a:p>
          <a:p>
            <a:endParaRPr lang="en-US" smtClean="0">
              <a:cs typeface="Majalla UI"/>
            </a:endParaRPr>
          </a:p>
        </p:txBody>
      </p:sp>
    </p:spTree>
    <p:extLst>
      <p:ext uri="{BB962C8B-B14F-4D97-AF65-F5344CB8AC3E}">
        <p14:creationId xmlns:p14="http://schemas.microsoft.com/office/powerpoint/2010/main" val="11988731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704850"/>
            <a:ext cx="8229600" cy="742950"/>
          </a:xfrm>
        </p:spPr>
        <p:txBody>
          <a:bodyPr/>
          <a:lstStyle/>
          <a:p>
            <a:pPr algn="ctr"/>
            <a:r>
              <a:rPr lang="fa-IR" sz="3500" b="1" smtClean="0">
                <a:cs typeface="B Nazanin" pitchFamily="2" charset="-78"/>
              </a:rPr>
              <a:t>دعوت نامه </a:t>
            </a:r>
            <a:endParaRPr lang="en-US" sz="3500" b="1" smtClean="0">
              <a:cs typeface="B Nazanin" pitchFamily="2" charset="-78"/>
            </a:endParaRPr>
          </a:p>
        </p:txBody>
      </p:sp>
      <p:sp>
        <p:nvSpPr>
          <p:cNvPr id="69635" name="Content Placeholder 2"/>
          <p:cNvSpPr>
            <a:spLocks noGrp="1"/>
          </p:cNvSpPr>
          <p:nvPr>
            <p:ph idx="1"/>
          </p:nvPr>
        </p:nvSpPr>
        <p:spPr/>
        <p:txBody>
          <a:bodyPr/>
          <a:lstStyle/>
          <a:p>
            <a:r>
              <a:rPr lang="fa-IR" sz="2100" b="1" smtClean="0">
                <a:cs typeface="B Nazanin" pitchFamily="2" charset="-78"/>
              </a:rPr>
              <a:t>مهمترین اجزای یک دعوت نامه :</a:t>
            </a:r>
          </a:p>
          <a:p>
            <a:r>
              <a:rPr lang="fa-IR" sz="2100" b="1" smtClean="0">
                <a:cs typeface="B Nazanin" pitchFamily="2" charset="-78"/>
              </a:rPr>
              <a:t> معمولا از دو بخش توصیف و نتیجه گیری تشکیل می شود. در بخش توصیف ، عنوان و منظور از دعوت بیان می شود و در بخش نتیجه گیری دعوت رسمی صورت می پذیرد.</a:t>
            </a:r>
            <a:endParaRPr lang="en-US" sz="2100" smtClean="0">
              <a:cs typeface="B Nazanin" pitchFamily="2" charset="-78"/>
            </a:endParaRPr>
          </a:p>
          <a:p>
            <a:r>
              <a:rPr lang="fa-IR" sz="2100" b="1" u="sng" smtClean="0">
                <a:cs typeface="B Nazanin" pitchFamily="2" charset="-78"/>
              </a:rPr>
              <a:t>فرهیخته گرامی ، اندیشمند فرزانه ، سرور گرامی ، استاد بزرگوار ، دانشجوی ارجمند</a:t>
            </a:r>
            <a:endParaRPr lang="en-US" sz="2100" b="1" u="sng" smtClean="0">
              <a:cs typeface="B Nazanin" pitchFamily="2" charset="-78"/>
            </a:endParaRPr>
          </a:p>
          <a:p>
            <a:r>
              <a:rPr lang="fa-IR" sz="2100" b="1" smtClean="0">
                <a:solidFill>
                  <a:srgbClr val="7030A0"/>
                </a:solidFill>
                <a:cs typeface="B Titr" pitchFamily="2" charset="-78"/>
              </a:rPr>
              <a:t>مهمترین عبارتهایی که در یک دعوت نامه به کار میرود :</a:t>
            </a:r>
            <a:endParaRPr lang="en-US" sz="2100" smtClean="0">
              <a:solidFill>
                <a:srgbClr val="7030A0"/>
              </a:solidFill>
              <a:cs typeface="B Titr" pitchFamily="2" charset="-78"/>
            </a:endParaRPr>
          </a:p>
          <a:p>
            <a:r>
              <a:rPr lang="fa-IR" sz="2100" b="1" smtClean="0">
                <a:cs typeface="B Nazanin" pitchFamily="2" charset="-78"/>
              </a:rPr>
              <a:t>از جناب عالی / سرکار عالی دعوت می شود در این مراسم شرکت فرمایید.</a:t>
            </a:r>
            <a:endParaRPr lang="en-US" sz="2100" smtClean="0">
              <a:cs typeface="B Nazanin" pitchFamily="2" charset="-78"/>
            </a:endParaRPr>
          </a:p>
          <a:p>
            <a:r>
              <a:rPr lang="fa-IR" sz="2100" b="1" smtClean="0">
                <a:cs typeface="B Nazanin" pitchFamily="2" charset="-78"/>
              </a:rPr>
              <a:t>حضور شما را در این مراسم گرم و صمیمی ، گرامی می داریم.</a:t>
            </a:r>
            <a:endParaRPr lang="en-US" sz="2100" smtClean="0">
              <a:cs typeface="B Nazanin" pitchFamily="2" charset="-78"/>
            </a:endParaRPr>
          </a:p>
          <a:p>
            <a:r>
              <a:rPr lang="fa-IR" sz="2100" b="1" smtClean="0">
                <a:cs typeface="B Nazanin" pitchFamily="2" charset="-78"/>
              </a:rPr>
              <a:t>حضور ارزشمند شما در این مراسم ماییه بسی امتنان و خرسندی خواهد بود.</a:t>
            </a:r>
            <a:endParaRPr lang="en-US" sz="2100" smtClean="0">
              <a:cs typeface="B Nazanin" pitchFamily="2" charset="-78"/>
            </a:endParaRPr>
          </a:p>
          <a:p>
            <a:r>
              <a:rPr lang="fa-IR" sz="2100" b="1" smtClean="0">
                <a:cs typeface="B Nazanin" pitchFamily="2" charset="-78"/>
              </a:rPr>
              <a:t>با حضور خود در این  جشنواره ، ما را مفتخر و شادمان سازید.</a:t>
            </a:r>
            <a:endParaRPr lang="en-US" sz="2100" smtClean="0">
              <a:cs typeface="B Nazanin" pitchFamily="2" charset="-78"/>
            </a:endParaRPr>
          </a:p>
          <a:p>
            <a:r>
              <a:rPr lang="fa-IR" sz="2100" b="1" smtClean="0">
                <a:cs typeface="B Nazanin" pitchFamily="2" charset="-78"/>
              </a:rPr>
              <a:t>افتخار داریم در این مراسم ،پذیرای حضور و مقدم شما باشیم.</a:t>
            </a:r>
            <a:endParaRPr lang="en-US" sz="2100" smtClean="0">
              <a:cs typeface="B Nazanin" pitchFamily="2" charset="-78"/>
            </a:endParaRPr>
          </a:p>
          <a:p>
            <a:r>
              <a:rPr lang="fa-IR" sz="2100" b="1" smtClean="0">
                <a:cs typeface="B Nazanin" pitchFamily="2" charset="-78"/>
              </a:rPr>
              <a:t>از شما دعوت می شود از این نمایشگاه دیدن فرمایید.</a:t>
            </a:r>
            <a:endParaRPr lang="en-US" sz="2100" smtClean="0">
              <a:cs typeface="B Nazanin" pitchFamily="2" charset="-78"/>
            </a:endParaRPr>
          </a:p>
          <a:p>
            <a:endParaRPr lang="en-US" smtClean="0">
              <a:cs typeface="Majalla UI"/>
            </a:endParaRPr>
          </a:p>
        </p:txBody>
      </p:sp>
    </p:spTree>
    <p:extLst>
      <p:ext uri="{BB962C8B-B14F-4D97-AF65-F5344CB8AC3E}">
        <p14:creationId xmlns:p14="http://schemas.microsoft.com/office/powerpoint/2010/main" val="29587095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457200" y="838200"/>
            <a:ext cx="8229600" cy="5486400"/>
          </a:xfrm>
        </p:spPr>
        <p:txBody>
          <a:bodyPr/>
          <a:lstStyle/>
          <a:p>
            <a:pPr algn="just"/>
            <a:r>
              <a:rPr lang="fa-IR" sz="2000" b="1" smtClean="0">
                <a:cs typeface="B Nazanin" pitchFamily="2" charset="-78"/>
              </a:rPr>
              <a:t>با سلام و احترام ، حضور ارزشمند سرکار عالی و همراهان را در همایش هنر مفهومی گرامی می داریم.</a:t>
            </a:r>
            <a:endParaRPr lang="en-US" sz="2000" smtClean="0">
              <a:cs typeface="B Nazanin" pitchFamily="2" charset="-78"/>
            </a:endParaRPr>
          </a:p>
          <a:p>
            <a:pPr algn="just"/>
            <a:r>
              <a:rPr lang="fa-IR" sz="2000" b="1" smtClean="0">
                <a:cs typeface="B Nazanin" pitchFamily="2" charset="-78"/>
              </a:rPr>
              <a:t> با سلام و احترام ، از جناب عالی دعوت می شود در همایش ..................... که با هدف               برگزار می شود ، شرکت فرمایید.</a:t>
            </a:r>
            <a:endParaRPr lang="en-US" sz="2000" smtClean="0">
              <a:cs typeface="B Nazanin" pitchFamily="2" charset="-78"/>
            </a:endParaRPr>
          </a:p>
          <a:p>
            <a:pPr algn="just">
              <a:buFont typeface="Wingdings 2" pitchFamily="18" charset="2"/>
              <a:buNone/>
            </a:pPr>
            <a:r>
              <a:rPr lang="fa-IR" sz="2000" b="1" smtClean="0">
                <a:cs typeface="B Nazanin" pitchFamily="2" charset="-78"/>
              </a:rPr>
              <a:t> پژوهشگر ارجمند</a:t>
            </a:r>
            <a:endParaRPr lang="en-US" sz="2000" smtClean="0">
              <a:cs typeface="B Nazanin" pitchFamily="2" charset="-78"/>
            </a:endParaRPr>
          </a:p>
          <a:p>
            <a:pPr algn="just">
              <a:buFont typeface="Wingdings 2" pitchFamily="18" charset="2"/>
              <a:buNone/>
            </a:pPr>
            <a:r>
              <a:rPr lang="fa-IR" sz="2000" b="1" smtClean="0">
                <a:cs typeface="B Nazanin" pitchFamily="2" charset="-78"/>
              </a:rPr>
              <a:t>دومین همایش فناوری اطلاعات و نقش آن در توسعه همزمان با هفته پژوهش در تالار فردوسی دانشگاه تهران برگزار خواهد شد. مقدم شما را در این همایش گرامی می داریم.</a:t>
            </a:r>
          </a:p>
          <a:p>
            <a:pPr algn="just">
              <a:buFont typeface="Wingdings 2" pitchFamily="18" charset="2"/>
              <a:buNone/>
            </a:pPr>
            <a:endParaRPr lang="en-US" sz="2000" smtClean="0">
              <a:cs typeface="B Nazanin" pitchFamily="2" charset="-78"/>
            </a:endParaRPr>
          </a:p>
          <a:p>
            <a:pPr algn="just"/>
            <a:r>
              <a:rPr lang="fa-IR" sz="2000" b="1" smtClean="0">
                <a:cs typeface="B Nazanin" pitchFamily="2" charset="-78"/>
              </a:rPr>
              <a:t>با کمال امتنان از جناب عالی دعوت می شود در همایش ملی ............ که با حضور اندیشمندان داخلی و خارجی در شهرستان ..... برگزار می شود شرکت فرمایید.</a:t>
            </a:r>
            <a:endParaRPr lang="en-US" sz="2000" smtClean="0">
              <a:cs typeface="B Nazanin" pitchFamily="2" charset="-78"/>
            </a:endParaRPr>
          </a:p>
          <a:p>
            <a:pPr algn="just">
              <a:buFont typeface="Wingdings 2" pitchFamily="18" charset="2"/>
              <a:buNone/>
            </a:pPr>
            <a:r>
              <a:rPr lang="fa-IR" sz="2000" b="1" smtClean="0">
                <a:cs typeface="B Nazanin" pitchFamily="2" charset="-78"/>
              </a:rPr>
              <a:t> همایش .............. با حضور مسووالان و دست اندرکاران این عرصه برگزار می شود. مفتخر خواهیم بود با تشریف فرمایی خود زینت بخش این محفل علمی باشید و از نظریات ارزنده بهره مندمان فرمایید.</a:t>
            </a:r>
          </a:p>
          <a:p>
            <a:pPr algn="just"/>
            <a:r>
              <a:rPr lang="fa-IR" sz="2000" smtClean="0">
                <a:cs typeface="B Nazanin" pitchFamily="2" charset="-78"/>
              </a:rPr>
              <a:t>سرور گرامی </a:t>
            </a:r>
          </a:p>
          <a:p>
            <a:pPr algn="just"/>
            <a:r>
              <a:rPr lang="fa-IR" sz="2000" smtClean="0">
                <a:cs typeface="B Nazanin" pitchFamily="2" charset="-78"/>
              </a:rPr>
              <a:t>از جناب عالی دعوت می شود  از غرفه انجمن علمی دانشجویی در هفتمین جشنواره ملی حرکت که در محل دائمی نمایشگاههای دانشگاه شیراز برگزار می شود شرکت فرمایید.</a:t>
            </a:r>
          </a:p>
          <a:p>
            <a:pPr algn="just"/>
            <a:endParaRPr lang="en-US" sz="2000" smtClean="0">
              <a:cs typeface="B Nazanin" pitchFamily="2" charset="-78"/>
            </a:endParaRPr>
          </a:p>
          <a:p>
            <a:endParaRPr lang="en-US" smtClean="0">
              <a:cs typeface="Majalla UI"/>
            </a:endParaRPr>
          </a:p>
        </p:txBody>
      </p:sp>
    </p:spTree>
    <p:extLst>
      <p:ext uri="{BB962C8B-B14F-4D97-AF65-F5344CB8AC3E}">
        <p14:creationId xmlns:p14="http://schemas.microsoft.com/office/powerpoint/2010/main" val="28293416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gn="ctr"/>
            <a:r>
              <a:rPr lang="fa-IR" sz="3500" b="1" smtClean="0">
                <a:solidFill>
                  <a:srgbClr val="7030A0"/>
                </a:solidFill>
                <a:cs typeface="B Nazanin" pitchFamily="2" charset="-78"/>
              </a:rPr>
              <a:t>متنهای آمیخته</a:t>
            </a:r>
            <a:endParaRPr lang="en-US" sz="3500" b="1" smtClean="0">
              <a:solidFill>
                <a:srgbClr val="7030A0"/>
              </a:solidFill>
              <a:cs typeface="B Nazanin" pitchFamily="2" charset="-78"/>
            </a:endParaRPr>
          </a:p>
        </p:txBody>
      </p:sp>
      <p:sp>
        <p:nvSpPr>
          <p:cNvPr id="71683" name="Content Placeholder 2"/>
          <p:cNvSpPr>
            <a:spLocks noGrp="1"/>
          </p:cNvSpPr>
          <p:nvPr>
            <p:ph idx="1"/>
          </p:nvPr>
        </p:nvSpPr>
        <p:spPr/>
        <p:txBody>
          <a:bodyPr>
            <a:normAutofit fontScale="92500"/>
          </a:bodyPr>
          <a:lstStyle/>
          <a:p>
            <a:pPr algn="just"/>
            <a:r>
              <a:rPr lang="fa-IR" b="1" smtClean="0">
                <a:cs typeface="B Nazanin" pitchFamily="2" charset="-78"/>
              </a:rPr>
              <a:t>گاهی لازم است دو یا چند پیام با یکدیگر تلفیق شوند و از درامیختن  آنها پیام جدیدی ساخته شود ، هر چند ممکن است پیامها کاملا متضاد یا نامتجانس با هم درآمیزند.</a:t>
            </a:r>
            <a:endParaRPr lang="en-US" b="1" smtClean="0">
              <a:cs typeface="B Nazanin" pitchFamily="2" charset="-78"/>
            </a:endParaRPr>
          </a:p>
          <a:p>
            <a:pPr algn="just"/>
            <a:r>
              <a:rPr lang="fa-IR" b="1" smtClean="0">
                <a:cs typeface="B Nazanin" pitchFamily="2" charset="-78"/>
              </a:rPr>
              <a:t>نویسنده ماهر با تجربه و ذوق و هنر خود استخراجی ویژگی های مشترک دو یا چند رویداد و مناسبت طوری به هم پیوند می زند که گویی حاصل یک اندیشه و یک هدف است حتی اگردر تضاد باشند ، دارای انتقال پیام مشترکی هستند.</a:t>
            </a:r>
            <a:endParaRPr lang="en-US" b="1" smtClean="0">
              <a:cs typeface="B Nazanin" pitchFamily="2" charset="-78"/>
            </a:endParaRPr>
          </a:p>
          <a:p>
            <a:pPr algn="just"/>
            <a:r>
              <a:rPr lang="fa-IR" b="1" smtClean="0">
                <a:cs typeface="B Nazanin" pitchFamily="2" charset="-78"/>
              </a:rPr>
              <a:t>پیام غم و سوگواری و دیگری پیام شادمانی</a:t>
            </a:r>
            <a:endParaRPr lang="en-US" b="1" smtClean="0">
              <a:cs typeface="B Nazanin" pitchFamily="2" charset="-78"/>
            </a:endParaRPr>
          </a:p>
          <a:p>
            <a:pPr algn="just"/>
            <a:r>
              <a:rPr lang="fa-IR" b="1" smtClean="0">
                <a:cs typeface="B Nazanin" pitchFamily="2" charset="-78"/>
              </a:rPr>
              <a:t>تعریف و تمجید و دیگیری انتقاد و خرده گیری</a:t>
            </a:r>
            <a:endParaRPr lang="en-US" b="1" smtClean="0">
              <a:cs typeface="B Nazanin" pitchFamily="2" charset="-78"/>
            </a:endParaRPr>
          </a:p>
          <a:p>
            <a:endParaRPr lang="en-US" smtClean="0">
              <a:cs typeface="Majalla UI"/>
            </a:endParaRPr>
          </a:p>
        </p:txBody>
      </p:sp>
    </p:spTree>
    <p:extLst>
      <p:ext uri="{BB962C8B-B14F-4D97-AF65-F5344CB8AC3E}">
        <p14:creationId xmlns:p14="http://schemas.microsoft.com/office/powerpoint/2010/main" val="12837351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762000"/>
            <a:ext cx="8229600" cy="5562600"/>
          </a:xfrm>
        </p:spPr>
        <p:txBody>
          <a:bodyPr>
            <a:normAutofit lnSpcReduction="10000"/>
          </a:bodyPr>
          <a:lstStyle/>
          <a:p>
            <a:r>
              <a:rPr lang="fa-IR" smtClean="0">
                <a:solidFill>
                  <a:srgbClr val="7030A0"/>
                </a:solidFill>
                <a:cs typeface="B Nazanin" pitchFamily="2" charset="-78"/>
              </a:rPr>
              <a:t>نوروز و محرم</a:t>
            </a:r>
            <a:endParaRPr lang="en-US" smtClean="0">
              <a:solidFill>
                <a:srgbClr val="7030A0"/>
              </a:solidFill>
              <a:cs typeface="B Nazanin" pitchFamily="2" charset="-78"/>
            </a:endParaRPr>
          </a:p>
          <a:p>
            <a:r>
              <a:rPr lang="fa-IR" sz="2000" b="1" smtClean="0">
                <a:cs typeface="B Nazanin" pitchFamily="2" charset="-78"/>
              </a:rPr>
              <a:t>سلام برحسین و بهار سرخ نینوا</a:t>
            </a:r>
            <a:endParaRPr lang="en-US" sz="2000" smtClean="0">
              <a:cs typeface="B Nazanin" pitchFamily="2" charset="-78"/>
            </a:endParaRPr>
          </a:p>
          <a:p>
            <a:r>
              <a:rPr lang="fa-IR" sz="2000" b="1" smtClean="0">
                <a:cs typeface="B Nazanin" pitchFamily="2" charset="-78"/>
              </a:rPr>
              <a:t>در آستانه حلول سالی قرار داریم که نوروزش با ماه شور و شعور و شهادت ، ماه محرم قرین شده است و بر سر سفره هفت سین مردی می نشیند که هوا را از عطر شهادت آکنده می سازد.از درگاه خدای فرودین و محرم می خواهیم سال جدید را سالی سرشار از رحمت ،برکت و سلامتی برای جناب عالی و خانواده محترمتان مقدر فرماید و همه ما را در زمره رهروان حقیقی سالار شهیدان ، امام حسین(ع) قرار دهد.</a:t>
            </a:r>
          </a:p>
          <a:p>
            <a:r>
              <a:rPr lang="fa-IR" sz="2000" b="1" smtClean="0">
                <a:cs typeface="B Nazanin" pitchFamily="2" charset="-78"/>
              </a:rPr>
              <a:t>بهار ارمغانی است از اراده لایزال پرودگار ، و این بار در آستانه احیای طبیعت ، و واپسین گامها به سوی نوشدن ، نسیم دلنواز معنویت ، عطر حماسه ای ماندگار را پراکنده است ؛ و این چنین ، در بزرگداشت یاد آین خیزش الهی و در نکوداشت فلسفه قیام حسینی ، به استقبال سال نو می رویم و نوروز را گرامی می داریم . در بهار آزادگی ، سالی سرشار از نعمت و برکت را برای شما و خانواده محترمتان آرزومندم.</a:t>
            </a:r>
            <a:endParaRPr lang="en-US" sz="2000" smtClean="0">
              <a:cs typeface="B Nazanin" pitchFamily="2" charset="-78"/>
            </a:endParaRPr>
          </a:p>
          <a:p>
            <a:r>
              <a:rPr lang="fa-IR" sz="2000" b="1" smtClean="0">
                <a:cs typeface="B Nazanin" pitchFamily="2" charset="-78"/>
              </a:rPr>
              <a:t>تقارن لطیف ترین و بی نظیرترین حماسه شیدایی ، عید قربان با سبزترین عید طبیعت ، نوروز خجسته باد.</a:t>
            </a:r>
            <a:endParaRPr lang="en-US" sz="2000" smtClean="0">
              <a:cs typeface="B Nazanin" pitchFamily="2" charset="-78"/>
            </a:endParaRPr>
          </a:p>
          <a:p>
            <a:r>
              <a:rPr lang="fa-IR" sz="2000" b="1" smtClean="0">
                <a:cs typeface="B Nazanin" pitchFamily="2" charset="-78"/>
              </a:rPr>
              <a:t>نهضت خمینی از حماسه حسینی سرچشمه گرفت و امروز تاریخ ، این رویداد بزرگ را در بهمن قرین یکدیگر ساخته است. امسال حماسه سرخ عاشورا را در بهمن سبز تجربه می کنیم و روان پاکشهدای این دو حماسه بی بدیل را درود می فرستیم.</a:t>
            </a:r>
            <a:endParaRPr lang="en-US" sz="2000" smtClean="0">
              <a:cs typeface="B Nazanin" pitchFamily="2" charset="-78"/>
            </a:endParaRPr>
          </a:p>
          <a:p>
            <a:endParaRPr lang="en-US" smtClean="0">
              <a:cs typeface="Majalla UI"/>
            </a:endParaRPr>
          </a:p>
        </p:txBody>
      </p:sp>
    </p:spTree>
    <p:extLst>
      <p:ext uri="{BB962C8B-B14F-4D97-AF65-F5344CB8AC3E}">
        <p14:creationId xmlns:p14="http://schemas.microsoft.com/office/powerpoint/2010/main" val="5630498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457200" y="1524000"/>
            <a:ext cx="8229600" cy="4389438"/>
          </a:xfrm>
        </p:spPr>
        <p:txBody>
          <a:bodyPr>
            <a:normAutofit fontScale="85000" lnSpcReduction="20000"/>
          </a:bodyPr>
          <a:lstStyle/>
          <a:p>
            <a:pPr algn="just"/>
            <a:r>
              <a:rPr lang="fa-IR" b="1" smtClean="0">
                <a:cs typeface="B Nazanin" pitchFamily="2" charset="-78"/>
              </a:rPr>
              <a:t>محرم و بهمن ، یادآور بزرگترین حماسه های ظلم ستیزی و ازادگی تاریخ بشرند، در آن حسین(ع) حماسه آفرید و در این ، بزرگ مردی از دیار خمین،  آن عاشورا برای شیعیان جاودانه شد و این بهمن برای ایرانیان . تقارن این دو رویداد تاریخ ساز را گرامی می داریم و درس عاشورا را در بهمن مرور می کنیم.</a:t>
            </a:r>
          </a:p>
          <a:p>
            <a:pPr algn="just">
              <a:buFont typeface="Wingdings 2" pitchFamily="18" charset="2"/>
              <a:buNone/>
            </a:pPr>
            <a:r>
              <a:rPr lang="fa-IR" b="1" smtClean="0">
                <a:cs typeface="B Nazanin" pitchFamily="2" charset="-78"/>
              </a:rPr>
              <a:t> </a:t>
            </a:r>
          </a:p>
          <a:p>
            <a:pPr algn="just">
              <a:buFont typeface="Wingdings 2" pitchFamily="18" charset="2"/>
              <a:buNone/>
            </a:pPr>
            <a:r>
              <a:rPr lang="fa-IR" b="1" smtClean="0">
                <a:cs typeface="B Nazanin" pitchFamily="2" charset="-78"/>
              </a:rPr>
              <a:t>جناب آقای </a:t>
            </a:r>
          </a:p>
          <a:p>
            <a:pPr algn="just">
              <a:buFont typeface="Wingdings 2" pitchFamily="18" charset="2"/>
              <a:buNone/>
            </a:pPr>
            <a:r>
              <a:rPr lang="fa-IR" b="1" smtClean="0">
                <a:cs typeface="B Nazanin" pitchFamily="2" charset="-78"/>
              </a:rPr>
              <a:t>با تقدیم صمیمانه ترین تبریکها به مناسبت فرارسیدن زادروز ولادت هشتمین اختر تابناک ... حضور شما را در مراسم افتتاحیه دومین جشنواره رضوی گرامی می داریم.</a:t>
            </a:r>
          </a:p>
          <a:p>
            <a:pPr>
              <a:buFont typeface="Wingdings 2" pitchFamily="18" charset="2"/>
              <a:buNone/>
            </a:pPr>
            <a:r>
              <a:rPr lang="fa-IR" smtClean="0"/>
              <a:t> </a:t>
            </a:r>
          </a:p>
          <a:p>
            <a:endParaRPr lang="en-US" smtClean="0">
              <a:cs typeface="Majalla UI"/>
            </a:endParaRPr>
          </a:p>
        </p:txBody>
      </p:sp>
    </p:spTree>
    <p:extLst>
      <p:ext uri="{BB962C8B-B14F-4D97-AF65-F5344CB8AC3E}">
        <p14:creationId xmlns:p14="http://schemas.microsoft.com/office/powerpoint/2010/main" val="24860805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rmAutofit fontScale="90000"/>
          </a:bodyPr>
          <a:lstStyle/>
          <a:p>
            <a:pPr algn="ctr"/>
            <a:r>
              <a:rPr lang="fa-IR" b="1" smtClean="0">
                <a:cs typeface="B Nazanin" pitchFamily="2" charset="-78"/>
              </a:rPr>
              <a:t/>
            </a:r>
            <a:br>
              <a:rPr lang="fa-IR" b="1" smtClean="0">
                <a:cs typeface="B Nazanin" pitchFamily="2" charset="-78"/>
              </a:rPr>
            </a:br>
            <a:r>
              <a:rPr lang="fa-IR" b="1" smtClean="0">
                <a:cs typeface="B Nazanin" pitchFamily="2" charset="-78"/>
              </a:rPr>
              <a:t>ويرايش نامه</a:t>
            </a:r>
            <a:br>
              <a:rPr lang="fa-IR" b="1" smtClean="0">
                <a:cs typeface="B Nazanin" pitchFamily="2" charset="-78"/>
              </a:rPr>
            </a:br>
            <a:r>
              <a:rPr lang="fa-IR" b="1" smtClean="0">
                <a:cs typeface="B Nazanin" pitchFamily="2" charset="-78"/>
              </a:rPr>
              <a:t>عوامل خروج از زبان معيار</a:t>
            </a:r>
          </a:p>
        </p:txBody>
      </p:sp>
      <p:sp>
        <p:nvSpPr>
          <p:cNvPr id="3" name="Content Placeholder 2"/>
          <p:cNvSpPr>
            <a:spLocks noGrp="1"/>
          </p:cNvSpPr>
          <p:nvPr>
            <p:ph idx="1"/>
          </p:nvPr>
        </p:nvSpPr>
        <p:spPr/>
        <p:txBody>
          <a:bodyPr>
            <a:normAutofit fontScale="92500" lnSpcReduction="20000"/>
          </a:bodyPr>
          <a:lstStyle/>
          <a:p>
            <a:r>
              <a:rPr lang="fa-IR" b="1" smtClean="0">
                <a:cs typeface="B Nazanin" pitchFamily="2" charset="-78"/>
              </a:rPr>
              <a:t>خروج از قواعد و اصول زبان فارسی (خطاهای دستوری)؛</a:t>
            </a:r>
          </a:p>
          <a:p>
            <a:r>
              <a:rPr lang="fa-IR" b="1" smtClean="0">
                <a:cs typeface="B Nazanin" pitchFamily="2" charset="-78"/>
              </a:rPr>
              <a:t>کاربرد انواع حشو در جمله؛</a:t>
            </a:r>
          </a:p>
          <a:p>
            <a:r>
              <a:rPr lang="fa-IR" b="1" smtClean="0">
                <a:cs typeface="B Nazanin" pitchFamily="2" charset="-78"/>
              </a:rPr>
              <a:t>گرته برداری نادرست از زبان های بيگانه؛</a:t>
            </a:r>
          </a:p>
          <a:p>
            <a:r>
              <a:rPr lang="fa-IR" b="1" smtClean="0">
                <a:cs typeface="B Nazanin" pitchFamily="2" charset="-78"/>
              </a:rPr>
              <a:t>به کار گيری بدون نياز کلمه ها، اصطلاحات و ترکيبات بيگانه؛</a:t>
            </a:r>
          </a:p>
          <a:p>
            <a:r>
              <a:rPr lang="fa-IR" b="1" smtClean="0">
                <a:cs typeface="B Nazanin" pitchFamily="2" charset="-78"/>
              </a:rPr>
              <a:t>عربی مآبی و فرنگی مآبی؛</a:t>
            </a:r>
          </a:p>
          <a:p>
            <a:r>
              <a:rPr lang="fa-IR" b="1" smtClean="0">
                <a:cs typeface="B Nazanin" pitchFamily="2" charset="-78"/>
              </a:rPr>
              <a:t>اصرار بر سره گويی،</a:t>
            </a:r>
          </a:p>
          <a:p>
            <a:r>
              <a:rPr lang="fa-IR" b="1" smtClean="0">
                <a:cs typeface="B Nazanin" pitchFamily="2" charset="-78"/>
              </a:rPr>
              <a:t>گزافه گويی و غلو در زبان؛</a:t>
            </a:r>
          </a:p>
          <a:p>
            <a:r>
              <a:rPr lang="fa-IR" b="1" smtClean="0">
                <a:cs typeface="B Nazanin" pitchFamily="2" charset="-78"/>
              </a:rPr>
              <a:t>استفاده از کليشه های زبانی و تعبيرهای نامناسب، ناقص و نادرست؛</a:t>
            </a:r>
          </a:p>
          <a:p>
            <a:r>
              <a:rPr lang="fa-IR" b="1" smtClean="0">
                <a:cs typeface="B Nazanin" pitchFamily="2" charset="-78"/>
              </a:rPr>
              <a:t>ناآشنايی با اصول و قواعد نشانه گذاری در خط فارسی.</a:t>
            </a:r>
          </a:p>
        </p:txBody>
      </p:sp>
    </p:spTree>
    <p:extLst>
      <p:ext uri="{BB962C8B-B14F-4D97-AF65-F5344CB8AC3E}">
        <p14:creationId xmlns:p14="http://schemas.microsoft.com/office/powerpoint/2010/main" val="99473456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pPr algn="r" rtl="1"/>
            <a:r>
              <a:rPr lang="fa-IR" sz="4000">
                <a:cs typeface="B Davat" pitchFamily="2" charset="-78"/>
              </a:rPr>
              <a:t>مقدمه باعث مي شود :</a:t>
            </a:r>
          </a:p>
          <a:p>
            <a:pPr algn="r" rtl="1">
              <a:buFont typeface="Wingdings" pitchFamily="2" charset="2"/>
              <a:buNone/>
            </a:pPr>
            <a:r>
              <a:rPr lang="fa-IR" sz="4000">
                <a:cs typeface="B Davat" pitchFamily="2" charset="-78"/>
              </a:rPr>
              <a:t>	- گيرنده نامه را در رسيدن به سوابق كمك كنيم .</a:t>
            </a:r>
          </a:p>
          <a:p>
            <a:pPr algn="r" rtl="1">
              <a:buFont typeface="Wingdings" pitchFamily="2" charset="2"/>
              <a:buNone/>
            </a:pPr>
            <a:r>
              <a:rPr lang="fa-IR" sz="4000">
                <a:cs typeface="B Davat" pitchFamily="2" charset="-78"/>
              </a:rPr>
              <a:t>	- به گيرنده كمك كنيم پيام را بهتر دريافت كند .</a:t>
            </a:r>
          </a:p>
          <a:p>
            <a:pPr algn="r" rtl="1">
              <a:buFont typeface="Wingdings" pitchFamily="2" charset="2"/>
              <a:buNone/>
            </a:pPr>
            <a:r>
              <a:rPr lang="fa-IR" sz="4000">
                <a:cs typeface="B Davat" pitchFamily="2" charset="-78"/>
              </a:rPr>
              <a:t>	- دلايل ارسال نامه را توضيح دهيم .</a:t>
            </a:r>
            <a:endParaRPr lang="en-US" sz="4000">
              <a:cs typeface="B Davat" pitchFamily="2" charset="-78"/>
            </a:endParaRPr>
          </a:p>
        </p:txBody>
      </p:sp>
      <p:sp>
        <p:nvSpPr>
          <p:cNvPr id="20482" name="Rectangle 2"/>
          <p:cNvSpPr>
            <a:spLocks noGrp="1" noChangeArrowheads="1"/>
          </p:cNvSpPr>
          <p:nvPr>
            <p:ph type="title"/>
          </p:nvPr>
        </p:nvSpPr>
        <p:spPr/>
        <p:txBody>
          <a:bodyPr/>
          <a:lstStyle/>
          <a:p>
            <a:pPr algn="r"/>
            <a:r>
              <a:rPr lang="fa-IR">
                <a:cs typeface="B Farnaz" pitchFamily="2" charset="-78"/>
              </a:rPr>
              <a:t>نكته 1:</a:t>
            </a:r>
            <a:endParaRPr lang="en-US">
              <a:cs typeface="B Farnaz" pitchFamily="2" charset="-78"/>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gn="ctr"/>
            <a:r>
              <a:rPr lang="fa-IR" b="1" smtClean="0">
                <a:cs typeface="B Nazanin" pitchFamily="2" charset="-78"/>
              </a:rPr>
              <a:t>خروج از قواعد دستوری</a:t>
            </a:r>
          </a:p>
        </p:txBody>
      </p:sp>
      <p:sp>
        <p:nvSpPr>
          <p:cNvPr id="3" name="Content Placeholder 2"/>
          <p:cNvSpPr>
            <a:spLocks noGrp="1"/>
          </p:cNvSpPr>
          <p:nvPr>
            <p:ph idx="1"/>
          </p:nvPr>
        </p:nvSpPr>
        <p:spPr/>
        <p:txBody>
          <a:bodyPr>
            <a:normAutofit fontScale="92500" lnSpcReduction="10000"/>
          </a:bodyPr>
          <a:lstStyle/>
          <a:p>
            <a:pPr algn="just"/>
            <a:r>
              <a:rPr lang="fa-IR" b="1" smtClean="0">
                <a:solidFill>
                  <a:srgbClr val="C00000"/>
                </a:solidFill>
                <a:cs typeface="B Nazanin" pitchFamily="2" charset="-78"/>
              </a:rPr>
              <a:t>مطابقت نهاد و فعل </a:t>
            </a:r>
          </a:p>
          <a:p>
            <a:pPr algn="just">
              <a:buFont typeface="Wingdings 2" pitchFamily="18" charset="2"/>
              <a:buNone/>
            </a:pPr>
            <a:r>
              <a:rPr lang="fa-IR" b="1" smtClean="0">
                <a:cs typeface="B Nazanin" pitchFamily="2" charset="-78"/>
              </a:rPr>
              <a:t>  - برای جاندار فعل متناسب با نهاد  است جز برای احترام</a:t>
            </a:r>
          </a:p>
          <a:p>
            <a:pPr algn="just">
              <a:buFont typeface="Wingdings 2" pitchFamily="18" charset="2"/>
              <a:buNone/>
            </a:pPr>
            <a:r>
              <a:rPr lang="fa-IR" b="1" smtClean="0">
                <a:cs typeface="B Nazanin" pitchFamily="2" charset="-78"/>
              </a:rPr>
              <a:t>  - برای غير جاندار در صورت جمع بودن نهاد می توان فعل را هم مفرد و هم جمع آورد. </a:t>
            </a:r>
          </a:p>
          <a:p>
            <a:pPr algn="just">
              <a:buFont typeface="Wingdings 2" pitchFamily="18" charset="2"/>
              <a:buNone/>
            </a:pPr>
            <a:r>
              <a:rPr lang="fa-IR" b="1" smtClean="0">
                <a:cs typeface="B Nazanin" pitchFamily="2" charset="-78"/>
              </a:rPr>
              <a:t>   * آب ها از آسياب افتاد.</a:t>
            </a:r>
          </a:p>
          <a:p>
            <a:pPr algn="just">
              <a:buFont typeface="Wingdings 2" pitchFamily="18" charset="2"/>
              <a:buNone/>
            </a:pPr>
            <a:r>
              <a:rPr lang="fa-IR" b="1" smtClean="0">
                <a:cs typeface="B Nazanin" pitchFamily="2" charset="-78"/>
              </a:rPr>
              <a:t>   * همه ی اشعار سعدی لطيف است.</a:t>
            </a:r>
          </a:p>
          <a:p>
            <a:pPr algn="just">
              <a:buFont typeface="Wingdings 2" pitchFamily="18" charset="2"/>
              <a:buNone/>
            </a:pPr>
            <a:r>
              <a:rPr lang="fa-IR" b="1" smtClean="0">
                <a:cs typeface="B Nazanin" pitchFamily="2" charset="-78"/>
              </a:rPr>
              <a:t>   (درباره ديدگاه بالا  گفته شده چون نهاد جمع عنصری واحد است که دارای خصوصيت واحد و بودن هرگونه اراده است، می توان از فعل مفرد استفاده کرد)</a:t>
            </a:r>
          </a:p>
        </p:txBody>
      </p:sp>
    </p:spTree>
    <p:extLst>
      <p:ext uri="{BB962C8B-B14F-4D97-AF65-F5344CB8AC3E}">
        <p14:creationId xmlns:p14="http://schemas.microsoft.com/office/powerpoint/2010/main" val="21504016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normAutofit fontScale="90000"/>
          </a:bodyPr>
          <a:lstStyle/>
          <a:p>
            <a:pPr algn="just"/>
            <a:r>
              <a:rPr lang="fa-IR" sz="4000" b="1" smtClean="0">
                <a:cs typeface="B Nazanin" pitchFamily="2" charset="-78"/>
              </a:rPr>
              <a:t>در چه مواردی ميان نهاد جاندار و غير جاندار تفاوتی نيست؟</a:t>
            </a:r>
          </a:p>
        </p:txBody>
      </p:sp>
      <p:sp>
        <p:nvSpPr>
          <p:cNvPr id="3" name="Content Placeholder 2"/>
          <p:cNvSpPr>
            <a:spLocks noGrp="1"/>
          </p:cNvSpPr>
          <p:nvPr>
            <p:ph idx="1"/>
          </p:nvPr>
        </p:nvSpPr>
        <p:spPr/>
        <p:txBody>
          <a:bodyPr/>
          <a:lstStyle/>
          <a:p>
            <a:r>
              <a:rPr lang="fa-IR" b="1" smtClean="0">
                <a:cs typeface="B Nazanin" pitchFamily="2" charset="-78"/>
              </a:rPr>
              <a:t>شخصيت دادن به نهاد غير جاندار</a:t>
            </a:r>
          </a:p>
          <a:p>
            <a:pPr>
              <a:buFont typeface="Wingdings 2" pitchFamily="18" charset="2"/>
              <a:buNone/>
            </a:pPr>
            <a:r>
              <a:rPr lang="fa-IR" b="1" smtClean="0">
                <a:cs typeface="B Nazanin" pitchFamily="2" charset="-78"/>
              </a:rPr>
              <a:t>    - ستارگان در آسمان چشمک می زنند.</a:t>
            </a:r>
          </a:p>
          <a:p>
            <a:pPr>
              <a:buFont typeface="Wingdings 2" pitchFamily="18" charset="2"/>
              <a:buNone/>
            </a:pPr>
            <a:r>
              <a:rPr lang="fa-IR" b="1" smtClean="0">
                <a:cs typeface="B Nazanin" pitchFamily="2" charset="-78"/>
              </a:rPr>
              <a:t>    - ابرهای سياه قله ی کوه را در ميان گرفته بودند.</a:t>
            </a:r>
          </a:p>
          <a:p>
            <a:pPr>
              <a:buFont typeface="Wingdings 2" pitchFamily="18" charset="2"/>
              <a:buNone/>
            </a:pPr>
            <a:endParaRPr lang="fa-IR" b="1" smtClean="0">
              <a:cs typeface="B Nazanin" pitchFamily="2" charset="-78"/>
            </a:endParaRPr>
          </a:p>
        </p:txBody>
      </p:sp>
    </p:spTree>
    <p:extLst>
      <p:ext uri="{BB962C8B-B14F-4D97-AF65-F5344CB8AC3E}">
        <p14:creationId xmlns:p14="http://schemas.microsoft.com/office/powerpoint/2010/main" val="350529280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ctr"/>
            <a:r>
              <a:rPr lang="fa-IR" b="1" smtClean="0">
                <a:cs typeface="B Nazanin" pitchFamily="2" charset="-78"/>
              </a:rPr>
              <a:t>نهاد اسم جمع</a:t>
            </a:r>
          </a:p>
        </p:txBody>
      </p:sp>
      <p:sp>
        <p:nvSpPr>
          <p:cNvPr id="3" name="Content Placeholder 2"/>
          <p:cNvSpPr>
            <a:spLocks noGrp="1"/>
          </p:cNvSpPr>
          <p:nvPr>
            <p:ph idx="1"/>
          </p:nvPr>
        </p:nvSpPr>
        <p:spPr/>
        <p:txBody>
          <a:bodyPr/>
          <a:lstStyle/>
          <a:p>
            <a:r>
              <a:rPr lang="fa-IR" b="1" smtClean="0">
                <a:cs typeface="B Nazanin" pitchFamily="2" charset="-78"/>
              </a:rPr>
              <a:t>فعل مفرد و جمع</a:t>
            </a:r>
          </a:p>
          <a:p>
            <a:pPr>
              <a:buFont typeface="Wingdings 2" pitchFamily="18" charset="2"/>
              <a:buNone/>
            </a:pPr>
            <a:r>
              <a:rPr lang="fa-IR" b="1" smtClean="0">
                <a:cs typeface="B Nazanin" pitchFamily="2" charset="-78"/>
              </a:rPr>
              <a:t> - قوم، قبيله، گله، ايل، کاروان</a:t>
            </a:r>
          </a:p>
          <a:p>
            <a:pPr>
              <a:buFont typeface="Wingdings 2" pitchFamily="18" charset="2"/>
              <a:buNone/>
            </a:pPr>
            <a:r>
              <a:rPr lang="fa-IR" b="1" smtClean="0">
                <a:cs typeface="B Nazanin" pitchFamily="2" charset="-78"/>
              </a:rPr>
              <a:t> - قبيله کوچ کرد.</a:t>
            </a:r>
          </a:p>
          <a:p>
            <a:pPr>
              <a:buFont typeface="Wingdings 2" pitchFamily="18" charset="2"/>
              <a:buNone/>
            </a:pPr>
            <a:r>
              <a:rPr lang="fa-IR" b="1" smtClean="0">
                <a:cs typeface="B Nazanin" pitchFamily="2" charset="-78"/>
              </a:rPr>
              <a:t> - گله از چرا برگشت.</a:t>
            </a:r>
          </a:p>
          <a:p>
            <a:r>
              <a:rPr lang="fa-IR" b="1" smtClean="0">
                <a:cs typeface="B Nazanin" pitchFamily="2" charset="-78"/>
              </a:rPr>
              <a:t>مردم اگر نهاد واقع شود، فعل آن را جمع می آورند.</a:t>
            </a:r>
          </a:p>
          <a:p>
            <a:pPr>
              <a:buFont typeface="Wingdings 2" pitchFamily="18" charset="2"/>
              <a:buNone/>
            </a:pPr>
            <a:r>
              <a:rPr lang="fa-IR" b="1" smtClean="0">
                <a:cs typeface="B Nazanin" pitchFamily="2" charset="-78"/>
              </a:rPr>
              <a:t> - مردم در جشن سی سالگی او شرکت کردند.</a:t>
            </a:r>
          </a:p>
        </p:txBody>
      </p:sp>
    </p:spTree>
    <p:extLst>
      <p:ext uri="{BB962C8B-B14F-4D97-AF65-F5344CB8AC3E}">
        <p14:creationId xmlns:p14="http://schemas.microsoft.com/office/powerpoint/2010/main" val="387860937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algn="ctr"/>
            <a:r>
              <a:rPr lang="fa-IR" b="1" smtClean="0">
                <a:cs typeface="B Nazanin" pitchFamily="2" charset="-78"/>
              </a:rPr>
              <a:t>نهاد مبهم</a:t>
            </a:r>
          </a:p>
        </p:txBody>
      </p:sp>
      <p:sp>
        <p:nvSpPr>
          <p:cNvPr id="3" name="Content Placeholder 2"/>
          <p:cNvSpPr>
            <a:spLocks noGrp="1"/>
          </p:cNvSpPr>
          <p:nvPr>
            <p:ph idx="1"/>
          </p:nvPr>
        </p:nvSpPr>
        <p:spPr/>
        <p:txBody>
          <a:bodyPr>
            <a:normAutofit fontScale="92500" lnSpcReduction="20000"/>
          </a:bodyPr>
          <a:lstStyle/>
          <a:p>
            <a:r>
              <a:rPr lang="fa-IR" b="1" smtClean="0">
                <a:cs typeface="B Nazanin" pitchFamily="2" charset="-78"/>
              </a:rPr>
              <a:t> برای برخی، بعضی، هريک، هر کس، هيچ يک، هر کدام، هيچ کدام</a:t>
            </a:r>
          </a:p>
          <a:p>
            <a:pPr>
              <a:buFont typeface="Wingdings 2" pitchFamily="18" charset="2"/>
              <a:buNone/>
            </a:pPr>
            <a:r>
              <a:rPr lang="fa-IR" b="1" smtClean="0">
                <a:cs typeface="B Nazanin" pitchFamily="2" charset="-78"/>
              </a:rPr>
              <a:t> - </a:t>
            </a:r>
            <a:r>
              <a:rPr lang="fa-IR" b="1" smtClean="0">
                <a:solidFill>
                  <a:srgbClr val="C00000"/>
                </a:solidFill>
                <a:cs typeface="B Nazanin" pitchFamily="2" charset="-78"/>
              </a:rPr>
              <a:t>فعل مفرد و جمع می آيد.</a:t>
            </a:r>
          </a:p>
          <a:p>
            <a:pPr>
              <a:buFont typeface="Wingdings 2" pitchFamily="18" charset="2"/>
              <a:buNone/>
            </a:pPr>
            <a:r>
              <a:rPr lang="fa-IR" b="1" smtClean="0">
                <a:cs typeface="B Nazanin" pitchFamily="2" charset="-78"/>
              </a:rPr>
              <a:t>* بعد از هيچ کس فعل هميشه مفرد می آيد:  </a:t>
            </a:r>
          </a:p>
          <a:p>
            <a:pPr>
              <a:buFont typeface="Wingdings 2" pitchFamily="18" charset="2"/>
              <a:buNone/>
            </a:pPr>
            <a:r>
              <a:rPr lang="fa-IR" b="1" smtClean="0">
                <a:cs typeface="B Nazanin" pitchFamily="2" charset="-78"/>
              </a:rPr>
              <a:t>  - </a:t>
            </a:r>
            <a:r>
              <a:rPr lang="fa-IR" b="1" smtClean="0">
                <a:solidFill>
                  <a:srgbClr val="00B050"/>
                </a:solidFill>
                <a:cs typeface="B Nazanin" pitchFamily="2" charset="-78"/>
              </a:rPr>
              <a:t>هيچ کس چيزی نگفت.</a:t>
            </a:r>
          </a:p>
          <a:p>
            <a:pPr>
              <a:buFont typeface="Wingdings 2" pitchFamily="18" charset="2"/>
              <a:buNone/>
            </a:pPr>
            <a:r>
              <a:rPr lang="fa-IR" b="1" smtClean="0">
                <a:cs typeface="B Nazanin" pitchFamily="2" charset="-78"/>
              </a:rPr>
              <a:t>*برای هيچ کدام و همه (در صورتی که همه ضمير باشد) بعد از جاندار، جمع و بعد از غير جاندار، مفرد</a:t>
            </a:r>
          </a:p>
          <a:p>
            <a:pPr>
              <a:buFont typeface="Wingdings 2" pitchFamily="18" charset="2"/>
              <a:buNone/>
            </a:pPr>
            <a:r>
              <a:rPr lang="fa-IR" b="1" smtClean="0">
                <a:cs typeface="B Nazanin" pitchFamily="2" charset="-78"/>
              </a:rPr>
              <a:t>  - </a:t>
            </a:r>
            <a:r>
              <a:rPr lang="fa-IR" b="1" smtClean="0">
                <a:solidFill>
                  <a:srgbClr val="C00000"/>
                </a:solidFill>
                <a:cs typeface="B Nazanin" pitchFamily="2" charset="-78"/>
              </a:rPr>
              <a:t>هيچ کدام </a:t>
            </a:r>
            <a:r>
              <a:rPr lang="fa-IR" b="1" smtClean="0">
                <a:cs typeface="B Nazanin" pitchFamily="2" charset="-78"/>
              </a:rPr>
              <a:t>حاضر نبودند ( دانش آموزان)/ </a:t>
            </a:r>
            <a:r>
              <a:rPr lang="fa-IR" b="1" smtClean="0">
                <a:solidFill>
                  <a:srgbClr val="C00000"/>
                </a:solidFill>
                <a:cs typeface="B Nazanin" pitchFamily="2" charset="-78"/>
              </a:rPr>
              <a:t>هيچ کدام </a:t>
            </a:r>
            <a:r>
              <a:rPr lang="fa-IR" b="1" smtClean="0">
                <a:cs typeface="B Nazanin" pitchFamily="2" charset="-78"/>
              </a:rPr>
              <a:t>سالم نبودند (صندلی ها).</a:t>
            </a:r>
          </a:p>
          <a:p>
            <a:pPr>
              <a:buFont typeface="Wingdings 2" pitchFamily="18" charset="2"/>
              <a:buNone/>
            </a:pPr>
            <a:r>
              <a:rPr lang="fa-IR" b="1" smtClean="0">
                <a:cs typeface="B Nazanin" pitchFamily="2" charset="-78"/>
              </a:rPr>
              <a:t>*بعد از چند و چندين فعل مفرد می آيد.</a:t>
            </a:r>
          </a:p>
        </p:txBody>
      </p:sp>
    </p:spTree>
    <p:extLst>
      <p:ext uri="{BB962C8B-B14F-4D97-AF65-F5344CB8AC3E}">
        <p14:creationId xmlns:p14="http://schemas.microsoft.com/office/powerpoint/2010/main" val="305784946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gn="ctr"/>
            <a:r>
              <a:rPr lang="fa-IR" b="1" smtClean="0">
                <a:cs typeface="B Nazanin" pitchFamily="2" charset="-78"/>
              </a:rPr>
              <a:t>شيوه ی درست نوشتن </a:t>
            </a:r>
          </a:p>
        </p:txBody>
      </p:sp>
      <p:sp>
        <p:nvSpPr>
          <p:cNvPr id="3" name="Content Placeholder 2"/>
          <p:cNvSpPr>
            <a:spLocks noGrp="1"/>
          </p:cNvSpPr>
          <p:nvPr>
            <p:ph idx="1"/>
          </p:nvPr>
        </p:nvSpPr>
        <p:spPr/>
        <p:txBody>
          <a:bodyPr>
            <a:normAutofit fontScale="85000" lnSpcReduction="20000"/>
          </a:bodyPr>
          <a:lstStyle/>
          <a:p>
            <a:pPr>
              <a:defRPr/>
            </a:pPr>
            <a:r>
              <a:rPr lang="fa-IR" b="1" dirty="0" smtClean="0">
                <a:cs typeface="B Nazanin" pitchFamily="2" charset="-78"/>
              </a:rPr>
              <a:t>ناهار / نهار</a:t>
            </a:r>
          </a:p>
          <a:p>
            <a:pPr>
              <a:buFont typeface="Wingdings 2" pitchFamily="18" charset="2"/>
              <a:buNone/>
              <a:defRPr/>
            </a:pPr>
            <a:r>
              <a:rPr lang="fa-IR" b="1" dirty="0" smtClean="0">
                <a:cs typeface="B Nazanin" pitchFamily="2" charset="-78"/>
              </a:rPr>
              <a:t>   - نهار، عربی و به معنای روز/ ناهار فارسی ( ناشتايی، چاشت، گرسنه) </a:t>
            </a:r>
          </a:p>
          <a:p>
            <a:pPr>
              <a:defRPr/>
            </a:pPr>
            <a:r>
              <a:rPr lang="fa-IR" b="1" dirty="0" smtClean="0">
                <a:cs typeface="B Nazanin" pitchFamily="2" charset="-78"/>
              </a:rPr>
              <a:t>بايد (مضارع) ، بايست (گذشته) بايستی (شرط)</a:t>
            </a:r>
          </a:p>
          <a:p>
            <a:pPr>
              <a:defRPr/>
            </a:pPr>
            <a:r>
              <a:rPr lang="fa-IR" b="1" dirty="0" smtClean="0">
                <a:cs typeface="B Nazanin" pitchFamily="2" charset="-78"/>
              </a:rPr>
              <a:t>چنانچه (چنان چه): شرط / چنان که: قيد تشبيه يا حرف ربط مرکب</a:t>
            </a:r>
          </a:p>
          <a:p>
            <a:pPr>
              <a:buFont typeface="Wingdings 2" pitchFamily="18" charset="2"/>
              <a:buNone/>
              <a:defRPr/>
            </a:pPr>
            <a:r>
              <a:rPr lang="fa-IR" b="1" dirty="0" smtClean="0">
                <a:cs typeface="B Nazanin" pitchFamily="2" charset="-78"/>
              </a:rPr>
              <a:t>  - چنان که او را ديديد، اين پيام را به او برسانيد</a:t>
            </a:r>
          </a:p>
          <a:p>
            <a:pPr>
              <a:buFont typeface="Wingdings 2" pitchFamily="18" charset="2"/>
              <a:buNone/>
              <a:defRPr/>
            </a:pPr>
            <a:r>
              <a:rPr lang="fa-IR" b="1" dirty="0" smtClean="0">
                <a:cs typeface="B Nazanin" pitchFamily="2" charset="-78"/>
              </a:rPr>
              <a:t>  - اتاق پدر بزرگ در طبقه ی بالاست چنان که از آن می توان تمام خيابان را ديد.</a:t>
            </a:r>
          </a:p>
          <a:p>
            <a:pPr>
              <a:defRPr/>
            </a:pPr>
            <a:r>
              <a:rPr lang="fa-IR" b="1" dirty="0" smtClean="0">
                <a:cs typeface="B Nazanin" pitchFamily="2" charset="-78"/>
              </a:rPr>
              <a:t>تلگرام ( متن) تلگراف (وسيله ای که متن را منتقل کند)</a:t>
            </a:r>
          </a:p>
          <a:p>
            <a:pPr>
              <a:defRPr/>
            </a:pPr>
            <a:r>
              <a:rPr lang="fa-IR" b="1" dirty="0" smtClean="0">
                <a:cs typeface="B Nazanin" pitchFamily="2" charset="-78"/>
              </a:rPr>
              <a:t>تهليل: لا اله الا الله گفتن / تحليل: بررسی</a:t>
            </a:r>
          </a:p>
          <a:p>
            <a:pPr>
              <a:defRPr/>
            </a:pPr>
            <a:r>
              <a:rPr lang="fa-IR" b="1" dirty="0" smtClean="0">
                <a:cs typeface="B Nazanin" pitchFamily="2" charset="-78"/>
              </a:rPr>
              <a:t>ساعت 2:30 نه 2/30</a:t>
            </a:r>
            <a:endParaRPr lang="fa-IR" b="1" dirty="0">
              <a:cs typeface="B Nazanin" pitchFamily="2" charset="-78"/>
            </a:endParaRPr>
          </a:p>
        </p:txBody>
      </p:sp>
    </p:spTree>
    <p:extLst>
      <p:ext uri="{BB962C8B-B14F-4D97-AF65-F5344CB8AC3E}">
        <p14:creationId xmlns:p14="http://schemas.microsoft.com/office/powerpoint/2010/main" val="258256849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lgn="ctr"/>
            <a:r>
              <a:rPr lang="fa-IR" b="1" smtClean="0">
                <a:cs typeface="B Nazanin" pitchFamily="2" charset="-78"/>
              </a:rPr>
              <a:t>شيوه املای درست کلمات </a:t>
            </a:r>
          </a:p>
        </p:txBody>
      </p:sp>
      <p:sp>
        <p:nvSpPr>
          <p:cNvPr id="3" name="Content Placeholder 2"/>
          <p:cNvSpPr>
            <a:spLocks noGrp="1"/>
          </p:cNvSpPr>
          <p:nvPr>
            <p:ph idx="1"/>
          </p:nvPr>
        </p:nvSpPr>
        <p:spPr/>
        <p:txBody>
          <a:bodyPr>
            <a:normAutofit lnSpcReduction="10000"/>
          </a:bodyPr>
          <a:lstStyle/>
          <a:p>
            <a:r>
              <a:rPr lang="fa-IR" b="1" smtClean="0">
                <a:cs typeface="B Nazanin" pitchFamily="2" charset="-78"/>
              </a:rPr>
              <a:t>پس از واژه هايی که به «ه ـه» غير ملفوظ ختم می شوند، هنگام جمع بسته شدن با «ان»، «ه ـه» غير ملفوظ  در نوشتن حذف می شود، در حالی که تلفظ کسره باقی می ماند و به دليل التقای دو مصوت« </a:t>
            </a:r>
            <a:r>
              <a:rPr lang="en-US" b="1" smtClean="0">
                <a:cs typeface="B Nazanin" pitchFamily="2" charset="-78"/>
              </a:rPr>
              <a:t>a,e</a:t>
            </a:r>
            <a:r>
              <a:rPr lang="fa-IR" b="1" smtClean="0">
                <a:cs typeface="B Nazanin" pitchFamily="2" charset="-78"/>
              </a:rPr>
              <a:t>» حرف «گ» ميان آن دو قرار می گيرد:</a:t>
            </a:r>
          </a:p>
          <a:p>
            <a:pPr>
              <a:buFontTx/>
              <a:buChar char="-"/>
            </a:pPr>
            <a:r>
              <a:rPr lang="fa-IR" b="1" smtClean="0">
                <a:cs typeface="B Nazanin" pitchFamily="2" charset="-78"/>
              </a:rPr>
              <a:t>بنده: بنده گان (غلط) بندگان ( درست)</a:t>
            </a:r>
          </a:p>
          <a:p>
            <a:r>
              <a:rPr lang="fa-IR" b="1" smtClean="0">
                <a:cs typeface="B Nazanin" pitchFamily="2" charset="-78"/>
              </a:rPr>
              <a:t>گان هميشه علامت جمع نيست:</a:t>
            </a:r>
          </a:p>
          <a:p>
            <a:pPr>
              <a:buFontTx/>
              <a:buChar char="-"/>
            </a:pPr>
            <a:r>
              <a:rPr lang="fa-IR" b="1" smtClean="0">
                <a:cs typeface="B Nazanin" pitchFamily="2" charset="-78"/>
              </a:rPr>
              <a:t>علامت صفت نسبی و يا معرفی کننده مجموعه</a:t>
            </a:r>
          </a:p>
          <a:p>
            <a:pPr>
              <a:buFont typeface="Wingdings 2" pitchFamily="18" charset="2"/>
              <a:buNone/>
            </a:pPr>
            <a:r>
              <a:rPr lang="fa-IR" b="1" smtClean="0">
                <a:cs typeface="B Nazanin" pitchFamily="2" charset="-78"/>
              </a:rPr>
              <a:t> يگان، صدگان، بازرگان، رايگان، گروگان</a:t>
            </a:r>
          </a:p>
        </p:txBody>
      </p:sp>
    </p:spTree>
    <p:extLst>
      <p:ext uri="{BB962C8B-B14F-4D97-AF65-F5344CB8AC3E}">
        <p14:creationId xmlns:p14="http://schemas.microsoft.com/office/powerpoint/2010/main" val="376557919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algn="ctr"/>
            <a:r>
              <a:rPr lang="fa-IR" b="1" smtClean="0">
                <a:cs typeface="B Nazanin" pitchFamily="2" charset="-78"/>
              </a:rPr>
              <a:t>جمع بستن</a:t>
            </a:r>
          </a:p>
        </p:txBody>
      </p:sp>
      <p:sp>
        <p:nvSpPr>
          <p:cNvPr id="3" name="Content Placeholder 2"/>
          <p:cNvSpPr>
            <a:spLocks noGrp="1"/>
          </p:cNvSpPr>
          <p:nvPr>
            <p:ph idx="1"/>
          </p:nvPr>
        </p:nvSpPr>
        <p:spPr/>
        <p:txBody>
          <a:bodyPr>
            <a:normAutofit fontScale="62500" lnSpcReduction="20000"/>
          </a:bodyPr>
          <a:lstStyle/>
          <a:p>
            <a:pPr>
              <a:defRPr/>
            </a:pPr>
            <a:r>
              <a:rPr lang="fa-IR" b="1" dirty="0" smtClean="0">
                <a:cs typeface="B Nazanin" pitchFamily="2" charset="-78"/>
              </a:rPr>
              <a:t>«ان» و «ها» نشانه های جمع در فارسی</a:t>
            </a:r>
          </a:p>
          <a:p>
            <a:pPr>
              <a:defRPr/>
            </a:pPr>
            <a:r>
              <a:rPr lang="fa-IR" b="1" dirty="0" smtClean="0">
                <a:cs typeface="B Nazanin" pitchFamily="2" charset="-78"/>
              </a:rPr>
              <a:t>«ون» و «ين» و «ات» نشانه های جمع در عربی</a:t>
            </a:r>
          </a:p>
          <a:p>
            <a:pPr>
              <a:buFontTx/>
              <a:buChar char="-"/>
              <a:defRPr/>
            </a:pPr>
            <a:r>
              <a:rPr lang="fa-IR" b="1" dirty="0" smtClean="0">
                <a:cs typeface="B Nazanin" pitchFamily="2" charset="-78"/>
              </a:rPr>
              <a:t>بهتر است در کلماتی مانند محققين، مؤلفين، ظابطين و ... از نشانه های جمع فارسی استفاده کنيم.</a:t>
            </a:r>
          </a:p>
          <a:p>
            <a:pPr>
              <a:buFont typeface="Wingdings 2" pitchFamily="18" charset="2"/>
              <a:buNone/>
              <a:defRPr/>
            </a:pPr>
            <a:r>
              <a:rPr lang="fa-IR" b="1" dirty="0" smtClean="0">
                <a:cs typeface="B Nazanin" pitchFamily="2" charset="-78"/>
              </a:rPr>
              <a:t> *</a:t>
            </a:r>
            <a:r>
              <a:rPr lang="fa-IR" b="1" dirty="0" smtClean="0">
                <a:solidFill>
                  <a:srgbClr val="C00000"/>
                </a:solidFill>
                <a:cs typeface="B Nazanin" pitchFamily="2" charset="-78"/>
              </a:rPr>
              <a:t>بازرس واژه ای فارسی است و بازرسين غلط است.</a:t>
            </a:r>
          </a:p>
          <a:p>
            <a:pPr>
              <a:buFont typeface="Wingdings 2" pitchFamily="18" charset="2"/>
              <a:buNone/>
              <a:defRPr/>
            </a:pPr>
            <a:r>
              <a:rPr lang="fa-IR" b="1" dirty="0" smtClean="0">
                <a:cs typeface="B Nazanin" pitchFamily="2" charset="-78"/>
              </a:rPr>
              <a:t> * گاه در زبان فارسی برخی واژها با «ات» جمع بسته می شوند که  مفرد آن ها يا تبديل «ات» به «ها» در زبان فارسی معمول نيست؛ مانند: صادرات و واردات کالا (صادرها و واردهای کالا)، مطبوعات، انتخابات، مقررات، تشکيلات و...</a:t>
            </a:r>
          </a:p>
          <a:p>
            <a:pPr>
              <a:buFont typeface="Wingdings 2" pitchFamily="18" charset="2"/>
              <a:buNone/>
              <a:defRPr/>
            </a:pPr>
            <a:r>
              <a:rPr lang="fa-IR" b="1" dirty="0" smtClean="0">
                <a:cs typeface="B Nazanin" pitchFamily="2" charset="-78"/>
              </a:rPr>
              <a:t>*انحراف از معيار در جمع با«ات»</a:t>
            </a:r>
          </a:p>
          <a:p>
            <a:pPr>
              <a:buFont typeface="Wingdings 2" pitchFamily="18" charset="2"/>
              <a:buNone/>
              <a:defRPr/>
            </a:pPr>
            <a:r>
              <a:rPr lang="fa-IR" b="1" dirty="0" smtClean="0">
                <a:solidFill>
                  <a:srgbClr val="C00000"/>
                </a:solidFill>
                <a:cs typeface="B Nazanin" pitchFamily="2" charset="-78"/>
              </a:rPr>
              <a:t>آزمايشات، گزارشات، سفارشات و..... </a:t>
            </a:r>
          </a:p>
          <a:p>
            <a:pPr>
              <a:defRPr/>
            </a:pPr>
            <a:r>
              <a:rPr lang="fa-IR" b="1" dirty="0" smtClean="0">
                <a:cs typeface="B Nazanin" pitchFamily="2" charset="-78"/>
              </a:rPr>
              <a:t>«جات»: از نشانه های جمع فارسی است که به اقتباس از جمع عربی «ات» ساخته شده است و معمولا با کلماتی به کار می روندکه به صورت«ه ـه» غير ملفوظ  ظاهر می شوند و يا به مصوت های «ا، ی، و»  ختم شده باشند؛  مانند ميوجات ( ميوه جات غلط است)، سبزيجات</a:t>
            </a:r>
          </a:p>
          <a:p>
            <a:pPr>
              <a:buFont typeface="Wingdings 2" pitchFamily="18" charset="2"/>
              <a:buNone/>
              <a:defRPr/>
            </a:pPr>
            <a:r>
              <a:rPr lang="fa-IR" b="1" dirty="0" smtClean="0">
                <a:cs typeface="B Nazanin" pitchFamily="2" charset="-78"/>
              </a:rPr>
              <a:t>*</a:t>
            </a:r>
            <a:r>
              <a:rPr lang="fa-IR" b="1" dirty="0" smtClean="0">
                <a:solidFill>
                  <a:srgbClr val="C00000"/>
                </a:solidFill>
                <a:cs typeface="B Nazanin" pitchFamily="2" charset="-78"/>
              </a:rPr>
              <a:t>استفاده از «آلات» که گاه در زبان عاميانه با برخی واژه ها همراه می شود نادرست است: طلاآلات، زينت آلات و.... بهتر است گفته شود انواع طلا و....</a:t>
            </a:r>
            <a:endParaRPr lang="fa-IR" b="1" dirty="0">
              <a:solidFill>
                <a:srgbClr val="C00000"/>
              </a:solidFill>
              <a:cs typeface="B Nazanin" pitchFamily="2" charset="-78"/>
            </a:endParaRPr>
          </a:p>
        </p:txBody>
      </p:sp>
    </p:spTree>
    <p:extLst>
      <p:ext uri="{BB962C8B-B14F-4D97-AF65-F5344CB8AC3E}">
        <p14:creationId xmlns:p14="http://schemas.microsoft.com/office/powerpoint/2010/main" val="138819931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3"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
                                        <p:tgtEl>
                                          <p:spTgt spid="3">
                                            <p:txEl>
                                              <p:pRg st="7" end="7"/>
                                            </p:txEl>
                                          </p:spTgt>
                                        </p:tgtEl>
                                      </p:cBhvr>
                                    </p:animEffect>
                                    <p:anim calcmode="lin" valueType="num">
                                      <p:cBhvr>
                                        <p:cTn id="45"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9" presetID="43"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
                                        <p:tgtEl>
                                          <p:spTgt spid="3">
                                            <p:txEl>
                                              <p:pRg st="8" end="8"/>
                                            </p:txEl>
                                          </p:spTgt>
                                        </p:tgtEl>
                                      </p:cBhvr>
                                    </p:animEffect>
                                    <p:anim calcmode="lin" valueType="num">
                                      <p:cBhvr>
                                        <p:cTn id="52"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gn="ctr"/>
            <a:r>
              <a:rPr lang="fa-IR" b="1" smtClean="0">
                <a:cs typeface="B Nazanin" pitchFamily="2" charset="-78"/>
              </a:rPr>
              <a:t>مطابقت صفت و موصوف</a:t>
            </a:r>
          </a:p>
        </p:txBody>
      </p:sp>
      <p:sp>
        <p:nvSpPr>
          <p:cNvPr id="3" name="Content Placeholder 2"/>
          <p:cNvSpPr>
            <a:spLocks noGrp="1"/>
          </p:cNvSpPr>
          <p:nvPr>
            <p:ph idx="1"/>
          </p:nvPr>
        </p:nvSpPr>
        <p:spPr/>
        <p:txBody>
          <a:bodyPr/>
          <a:lstStyle/>
          <a:p>
            <a:r>
              <a:rPr lang="fa-IR" b="1" smtClean="0">
                <a:cs typeface="B Nazanin" pitchFamily="2" charset="-78"/>
              </a:rPr>
              <a:t>نامه ی مربوطه (غلط) نامه ی مربوط</a:t>
            </a:r>
          </a:p>
          <a:p>
            <a:r>
              <a:rPr lang="fa-IR" b="1" smtClean="0">
                <a:cs typeface="B Nazanin" pitchFamily="2" charset="-78"/>
              </a:rPr>
              <a:t>بانوی / خواهرمحترمه (غلط) خواهر محترم</a:t>
            </a:r>
          </a:p>
          <a:p>
            <a:pPr>
              <a:buFont typeface="Wingdings 2" pitchFamily="18" charset="2"/>
              <a:buNone/>
            </a:pPr>
            <a:r>
              <a:rPr lang="fa-IR" b="1" smtClean="0">
                <a:cs typeface="B Nazanin" pitchFamily="2" charset="-78"/>
              </a:rPr>
              <a:t>* در برخی موارد مانند امور خارجه، روابط حسنه، قوه مقننه، گناهان کبيره، زن حامله و... چون کاربرد آن ها رايج شده ، اشکالی ندارد.</a:t>
            </a:r>
          </a:p>
        </p:txBody>
      </p:sp>
    </p:spTree>
    <p:extLst>
      <p:ext uri="{BB962C8B-B14F-4D97-AF65-F5344CB8AC3E}">
        <p14:creationId xmlns:p14="http://schemas.microsoft.com/office/powerpoint/2010/main" val="188469427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gn="ctr" eaLnBrk="1" hangingPunct="1"/>
            <a:r>
              <a:rPr lang="fa-IR" b="1" smtClean="0"/>
              <a:t>ويرايش نامه</a:t>
            </a:r>
          </a:p>
        </p:txBody>
      </p:sp>
      <p:sp>
        <p:nvSpPr>
          <p:cNvPr id="3" name="Content Placeholder 2"/>
          <p:cNvSpPr>
            <a:spLocks noGrp="1"/>
          </p:cNvSpPr>
          <p:nvPr>
            <p:ph idx="1"/>
          </p:nvPr>
        </p:nvSpPr>
        <p:spPr/>
        <p:txBody>
          <a:bodyPr>
            <a:normAutofit fontScale="55000" lnSpcReduction="20000"/>
          </a:bodyPr>
          <a:lstStyle/>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به کار نبردن واژه های دشوار و ناآشنا:</a:t>
            </a:r>
          </a:p>
          <a:p>
            <a:pPr marL="274320" indent="-274320" eaLnBrk="1" fontAlgn="auto" hangingPunct="1">
              <a:spcAft>
                <a:spcPts val="0"/>
              </a:spcAft>
              <a:buClr>
                <a:schemeClr val="accent3"/>
              </a:buClr>
              <a:buFontTx/>
              <a:buChar char="-"/>
              <a:defRPr/>
            </a:pPr>
            <a:r>
              <a:rPr lang="fa-IR" b="1" dirty="0" smtClean="0">
                <a:ea typeface="+mn-ea"/>
                <a:cs typeface="B Nazanin" pitchFamily="2" charset="-78"/>
              </a:rPr>
              <a:t>واصل شد: به دستمان رسيد.</a:t>
            </a:r>
          </a:p>
          <a:p>
            <a:pPr marL="274320" indent="-274320" eaLnBrk="1" fontAlgn="auto" hangingPunct="1">
              <a:spcAft>
                <a:spcPts val="0"/>
              </a:spcAft>
              <a:buClr>
                <a:schemeClr val="accent3"/>
              </a:buClr>
              <a:buFontTx/>
              <a:buChar char="-"/>
              <a:defRPr/>
            </a:pPr>
            <a:r>
              <a:rPr lang="fa-IR" b="1" dirty="0" smtClean="0">
                <a:ea typeface="+mn-ea"/>
                <a:cs typeface="B Nazanin" pitchFamily="2" charset="-78"/>
              </a:rPr>
              <a:t>عودت می گردد: برگشت داده می شود يا بازگردانده می شود.</a:t>
            </a:r>
          </a:p>
          <a:p>
            <a:pPr marL="274320" indent="-274320" eaLnBrk="1" fontAlgn="auto" hangingPunct="1">
              <a:spcAft>
                <a:spcPts val="0"/>
              </a:spcAft>
              <a:buClr>
                <a:schemeClr val="accent3"/>
              </a:buClr>
              <a:buFontTx/>
              <a:buChar char="-"/>
              <a:defRPr/>
            </a:pPr>
            <a:r>
              <a:rPr lang="fa-IR" b="1" dirty="0" smtClean="0">
                <a:ea typeface="+mn-ea"/>
                <a:cs typeface="B Nazanin" pitchFamily="2" charset="-78"/>
              </a:rPr>
              <a:t>مقرون به واقعيت نخواهد بود: با واقعيت همراه نخواهد بود.</a:t>
            </a:r>
          </a:p>
          <a:p>
            <a:pPr marL="274320" indent="-274320" eaLnBrk="1" fontAlgn="auto" hangingPunct="1">
              <a:spcAft>
                <a:spcPts val="0"/>
              </a:spcAft>
              <a:buClr>
                <a:schemeClr val="accent3"/>
              </a:buClr>
              <a:buFontTx/>
              <a:buChar char="-"/>
              <a:defRPr/>
            </a:pPr>
            <a:r>
              <a:rPr lang="fa-IR" b="1" dirty="0" smtClean="0">
                <a:ea typeface="+mn-ea"/>
                <a:cs typeface="B Nazanin" pitchFamily="2" charset="-78"/>
              </a:rPr>
              <a:t>اقدام عاجل به عمل آيد: هر چه زودتر اقدام شود.</a:t>
            </a:r>
          </a:p>
          <a:p>
            <a:pPr marL="274320" indent="-274320" eaLnBrk="1" fontAlgn="auto" hangingPunct="1">
              <a:spcAft>
                <a:spcPts val="0"/>
              </a:spcAft>
              <a:buClr>
                <a:schemeClr val="accent3"/>
              </a:buClr>
              <a:buFontTx/>
              <a:buChar char="-"/>
              <a:defRPr/>
            </a:pPr>
            <a:r>
              <a:rPr lang="fa-IR" b="1" dirty="0" smtClean="0">
                <a:ea typeface="+mn-ea"/>
                <a:cs typeface="B Nazanin" pitchFamily="2" charset="-78"/>
              </a:rPr>
              <a:t>ايفاد می گردد: تقديم می شود.</a:t>
            </a:r>
          </a:p>
          <a:p>
            <a:pPr marL="274320" indent="-274320" eaLnBrk="1" fontAlgn="auto" hangingPunct="1">
              <a:spcAft>
                <a:spcPts val="0"/>
              </a:spcAft>
              <a:buClr>
                <a:schemeClr val="accent3"/>
              </a:buClr>
              <a:buFontTx/>
              <a:buChar char="-"/>
              <a:defRPr/>
            </a:pPr>
            <a:r>
              <a:rPr lang="fa-IR" b="1" dirty="0" smtClean="0">
                <a:ea typeface="+mn-ea"/>
                <a:cs typeface="B Nazanin" pitchFamily="2" charset="-78"/>
              </a:rPr>
              <a:t>اشعار می دارد: به آگاهی می رساند.</a:t>
            </a:r>
          </a:p>
          <a:p>
            <a:pPr marL="274320" indent="-274320" eaLnBrk="1" fontAlgn="auto" hangingPunct="1">
              <a:spcAft>
                <a:spcPts val="0"/>
              </a:spcAft>
              <a:buClr>
                <a:schemeClr val="accent3"/>
              </a:buClr>
              <a:buFontTx/>
              <a:buChar char="-"/>
              <a:defRPr/>
            </a:pPr>
            <a:r>
              <a:rPr lang="fa-IR" b="1" dirty="0" smtClean="0">
                <a:ea typeface="+mn-ea"/>
                <a:cs typeface="B Nazanin" pitchFamily="2" charset="-78"/>
              </a:rPr>
              <a:t>فاقد باشند: نداشته باشند.</a:t>
            </a:r>
          </a:p>
          <a:p>
            <a:pPr marL="274320" indent="-274320" eaLnBrk="1" fontAlgn="auto" hangingPunct="1">
              <a:spcAft>
                <a:spcPts val="0"/>
              </a:spcAft>
              <a:buClr>
                <a:schemeClr val="accent3"/>
              </a:buClr>
              <a:buFontTx/>
              <a:buChar char="-"/>
              <a:defRPr/>
            </a:pPr>
            <a:r>
              <a:rPr lang="fa-IR" b="1" dirty="0" smtClean="0">
                <a:ea typeface="+mn-ea"/>
                <a:cs typeface="B Nazanin" pitchFamily="2" charset="-78"/>
              </a:rPr>
              <a:t>مشاراليه: نامبرده.</a:t>
            </a:r>
          </a:p>
          <a:p>
            <a:pPr marL="274320" indent="-274320" eaLnBrk="1" fontAlgn="auto" hangingPunct="1">
              <a:spcAft>
                <a:spcPts val="0"/>
              </a:spcAft>
              <a:buClr>
                <a:schemeClr val="accent3"/>
              </a:buClr>
              <a:buFontTx/>
              <a:buChar char="-"/>
              <a:defRPr/>
            </a:pPr>
            <a:r>
              <a:rPr lang="fa-IR" b="1" dirty="0" smtClean="0">
                <a:ea typeface="+mn-ea"/>
                <a:cs typeface="B Nazanin" pitchFamily="2" charset="-78"/>
              </a:rPr>
              <a:t>ابواب جمعی: کارمند</a:t>
            </a:r>
          </a:p>
          <a:p>
            <a:pPr marL="274320" indent="-274320" eaLnBrk="1" fontAlgn="auto" hangingPunct="1">
              <a:spcAft>
                <a:spcPts val="0"/>
              </a:spcAft>
              <a:buClr>
                <a:schemeClr val="accent3"/>
              </a:buClr>
              <a:buFontTx/>
              <a:buChar char="-"/>
              <a:defRPr/>
            </a:pPr>
            <a:r>
              <a:rPr lang="fa-IR" b="1" dirty="0" smtClean="0">
                <a:ea typeface="+mn-ea"/>
                <a:cs typeface="B Nazanin" pitchFamily="2" charset="-78"/>
              </a:rPr>
              <a:t>مورخ: تاريخ</a:t>
            </a:r>
          </a:p>
          <a:p>
            <a:pPr marL="274320" indent="-274320" eaLnBrk="1" fontAlgn="auto" hangingPunct="1">
              <a:spcAft>
                <a:spcPts val="0"/>
              </a:spcAft>
              <a:buClr>
                <a:schemeClr val="accent3"/>
              </a:buClr>
              <a:buFontTx/>
              <a:buChar char="-"/>
              <a:defRPr/>
            </a:pPr>
            <a:r>
              <a:rPr lang="fa-IR" b="1" dirty="0" smtClean="0">
                <a:ea typeface="+mn-ea"/>
                <a:cs typeface="B Nazanin" pitchFamily="2" charset="-78"/>
              </a:rPr>
              <a:t>کان لم يکن: فراموش شده يا تمام شده.</a:t>
            </a:r>
          </a:p>
          <a:p>
            <a:pPr marL="274320" indent="-274320" eaLnBrk="1" fontAlgn="auto" hangingPunct="1">
              <a:spcAft>
                <a:spcPts val="0"/>
              </a:spcAft>
              <a:buClr>
                <a:schemeClr val="accent3"/>
              </a:buClr>
              <a:buFontTx/>
              <a:buChar char="-"/>
              <a:defRPr/>
            </a:pPr>
            <a:r>
              <a:rPr lang="fa-IR" b="1" dirty="0" smtClean="0">
                <a:ea typeface="+mn-ea"/>
                <a:cs typeface="B Nazanin" pitchFamily="2" charset="-78"/>
              </a:rPr>
              <a:t>معضل فوق مرتفع خواهد شد: اين مشکل برطرف خواهد شد يا اين مشکل از بين خواهد رفت.</a:t>
            </a:r>
          </a:p>
          <a:p>
            <a:pPr marL="274320" indent="-274320" eaLnBrk="1" fontAlgn="auto" hangingPunct="1">
              <a:spcAft>
                <a:spcPts val="0"/>
              </a:spcAft>
              <a:buClr>
                <a:schemeClr val="accent3"/>
              </a:buClr>
              <a:buFontTx/>
              <a:buChar char="-"/>
              <a:defRPr/>
            </a:pPr>
            <a:r>
              <a:rPr lang="fa-IR" b="1" dirty="0" smtClean="0">
                <a:ea typeface="+mn-ea"/>
                <a:cs typeface="B Nazanin" pitchFamily="2" charset="-78"/>
              </a:rPr>
              <a:t>کمافی السابق: هم چون گذشته</a:t>
            </a:r>
          </a:p>
          <a:p>
            <a:pPr marL="274320" indent="-274320" eaLnBrk="1" fontAlgn="auto" hangingPunct="1">
              <a:spcAft>
                <a:spcPts val="0"/>
              </a:spcAft>
              <a:buClr>
                <a:schemeClr val="accent3"/>
              </a:buClr>
              <a:buFontTx/>
              <a:buChar char="-"/>
              <a:defRPr/>
            </a:pPr>
            <a:r>
              <a:rPr lang="fa-IR" b="1" dirty="0" smtClean="0">
                <a:ea typeface="+mn-ea"/>
                <a:cs typeface="B Nazanin" pitchFamily="2" charset="-78"/>
              </a:rPr>
              <a:t>منعقده: بسته شده/ امضاء شده.</a:t>
            </a:r>
          </a:p>
        </p:txBody>
      </p:sp>
    </p:spTree>
    <p:extLst>
      <p:ext uri="{BB962C8B-B14F-4D97-AF65-F5344CB8AC3E}">
        <p14:creationId xmlns:p14="http://schemas.microsoft.com/office/powerpoint/2010/main" val="150861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000"/>
                                        <p:tgtEl>
                                          <p:spTgt spid="3">
                                            <p:txEl>
                                              <p:pRg st="11" end="11"/>
                                            </p:txEl>
                                          </p:spTgt>
                                        </p:tgtEl>
                                      </p:cBhvr>
                                    </p:animEffect>
                                    <p:anim calcmode="lin" valueType="num">
                                      <p:cBhvr>
                                        <p:cTn id="6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1000"/>
                                        <p:tgtEl>
                                          <p:spTgt spid="3">
                                            <p:txEl>
                                              <p:pRg st="12" end="12"/>
                                            </p:txEl>
                                          </p:spTgt>
                                        </p:tgtEl>
                                      </p:cBhvr>
                                    </p:animEffect>
                                    <p:anim calcmode="lin" valueType="num">
                                      <p:cBhvr>
                                        <p:cTn id="6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1000"/>
                                        <p:tgtEl>
                                          <p:spTgt spid="3">
                                            <p:txEl>
                                              <p:pRg st="13" end="13"/>
                                            </p:txEl>
                                          </p:spTgt>
                                        </p:tgtEl>
                                      </p:cBhvr>
                                    </p:animEffect>
                                    <p:anim calcmode="lin" valueType="num">
                                      <p:cBhvr>
                                        <p:cTn id="7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1000"/>
                                        <p:tgtEl>
                                          <p:spTgt spid="3">
                                            <p:txEl>
                                              <p:pRg st="14" end="14"/>
                                            </p:txEl>
                                          </p:spTgt>
                                        </p:tgtEl>
                                      </p:cBhvr>
                                    </p:animEffect>
                                    <p:anim calcmode="lin" valueType="num">
                                      <p:cBhvr>
                                        <p:cTn id="7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lgn="ctr" eaLnBrk="1" hangingPunct="1"/>
            <a:r>
              <a:rPr lang="fa-IR" smtClean="0"/>
              <a:t>ويرايش نامه</a:t>
            </a:r>
          </a:p>
        </p:txBody>
      </p:sp>
      <p:sp>
        <p:nvSpPr>
          <p:cNvPr id="3" name="Content Placeholder 2"/>
          <p:cNvSpPr>
            <a:spLocks noGrp="1"/>
          </p:cNvSpPr>
          <p:nvPr>
            <p:ph idx="1"/>
          </p:nvPr>
        </p:nvSpPr>
        <p:spPr/>
        <p:txBody>
          <a:bodyPr>
            <a:normAutofit fontScale="55000" lnSpcReduction="20000"/>
          </a:bodyPr>
          <a:lstStyle/>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آتی: آينده</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البسه: پوشاک</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الصاق: چسباندن</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الی: تا</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الی آخر: تا پايان</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امتنان: سپاس گزاری</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امعان نظر: ژرف نگری</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ايضاً: هم چنين</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اياب و ذهاب: رفت و آمد</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باب طبع: دل خواه</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بالاخره: سرانجام</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بطیء: کند</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بالاخص: به ويژه</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بيعانه: پيش پرداخت</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تأسی: پيروی</a:t>
            </a:r>
          </a:p>
          <a:p>
            <a:pPr marL="274320" indent="-274320" eaLnBrk="1" fontAlgn="auto" hangingPunct="1">
              <a:spcAft>
                <a:spcPts val="0"/>
              </a:spcAft>
              <a:buClr>
                <a:schemeClr val="accent3"/>
              </a:buClr>
              <a:buFont typeface="Wingdings 2"/>
              <a:buChar char=""/>
              <a:defRPr/>
            </a:pPr>
            <a:endParaRPr lang="fa-IR" b="1" dirty="0">
              <a:ea typeface="+mn-ea"/>
              <a:cs typeface="B Nazanin" pitchFamily="2" charset="-78"/>
            </a:endParaRPr>
          </a:p>
        </p:txBody>
      </p:sp>
    </p:spTree>
    <p:extLst>
      <p:ext uri="{BB962C8B-B14F-4D97-AF65-F5344CB8AC3E}">
        <p14:creationId xmlns:p14="http://schemas.microsoft.com/office/powerpoint/2010/main" val="114530933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pPr algn="r" rtl="1"/>
            <a:r>
              <a:rPr lang="fa-IR" sz="4400">
                <a:cs typeface="B Davat" pitchFamily="2" charset="-78"/>
              </a:rPr>
              <a:t>پيام اصلي نامه :</a:t>
            </a:r>
          </a:p>
          <a:p>
            <a:pPr algn="r" rtl="1">
              <a:buFont typeface="Wingdings" pitchFamily="2" charset="2"/>
              <a:buNone/>
            </a:pPr>
            <a:r>
              <a:rPr lang="fa-IR" sz="4400">
                <a:cs typeface="B Davat" pitchFamily="2" charset="-78"/>
              </a:rPr>
              <a:t>	- يك يا چند مساله را طرح  كند .</a:t>
            </a:r>
          </a:p>
          <a:p>
            <a:pPr algn="r" rtl="1">
              <a:buFont typeface="Wingdings" pitchFamily="2" charset="2"/>
              <a:buNone/>
            </a:pPr>
            <a:r>
              <a:rPr lang="fa-IR" sz="4400">
                <a:cs typeface="B Davat" pitchFamily="2" charset="-78"/>
              </a:rPr>
              <a:t>	- گويا ، رسا و بدون ابهام باشد .</a:t>
            </a:r>
          </a:p>
          <a:p>
            <a:pPr algn="r" rtl="1">
              <a:buFont typeface="Wingdings" pitchFamily="2" charset="2"/>
              <a:buNone/>
            </a:pPr>
            <a:r>
              <a:rPr lang="fa-IR" sz="4400">
                <a:cs typeface="B Davat" pitchFamily="2" charset="-78"/>
              </a:rPr>
              <a:t>	- از عيوب زباني و بياني خالي باشد .</a:t>
            </a:r>
            <a:endParaRPr lang="en-US" sz="4400">
              <a:cs typeface="B Davat" pitchFamily="2" charset="-78"/>
            </a:endParaRPr>
          </a:p>
        </p:txBody>
      </p:sp>
      <p:sp>
        <p:nvSpPr>
          <p:cNvPr id="21506" name="Rectangle 2"/>
          <p:cNvSpPr>
            <a:spLocks noGrp="1" noChangeArrowheads="1"/>
          </p:cNvSpPr>
          <p:nvPr>
            <p:ph type="title"/>
          </p:nvPr>
        </p:nvSpPr>
        <p:spPr/>
        <p:txBody>
          <a:bodyPr/>
          <a:lstStyle/>
          <a:p>
            <a:pPr algn="r"/>
            <a:r>
              <a:rPr lang="fa-IR">
                <a:cs typeface="B Farnaz" pitchFamily="2" charset="-78"/>
              </a:rPr>
              <a:t>نكته 2 :</a:t>
            </a:r>
            <a:endParaRPr lang="en-US">
              <a:cs typeface="B Farnaz" pitchFamily="2" charset="-78"/>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algn="ctr" eaLnBrk="1" hangingPunct="1"/>
            <a:r>
              <a:rPr lang="fa-IR" smtClean="0">
                <a:cs typeface="B Nazanin" pitchFamily="2" charset="-78"/>
              </a:rPr>
              <a:t>ويرايش نامه</a:t>
            </a:r>
          </a:p>
        </p:txBody>
      </p:sp>
      <p:sp>
        <p:nvSpPr>
          <p:cNvPr id="3" name="Content Placeholder 2"/>
          <p:cNvSpPr>
            <a:spLocks noGrp="1"/>
          </p:cNvSpPr>
          <p:nvPr>
            <p:ph idx="1"/>
          </p:nvPr>
        </p:nvSpPr>
        <p:spPr/>
        <p:txBody>
          <a:bodyPr>
            <a:normAutofit fontScale="55000" lnSpcReduction="20000"/>
          </a:bodyPr>
          <a:lstStyle/>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تبادل نظر: رايزنی</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تحت اللفظی: واژه به واژه</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تبانی: سازش</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تباين: جدايی</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ضمايم: پيوست ها</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ضيق وقت: تنگی وقت</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ظهرنويسی: پشت نويسی</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ظهراً: در پشت</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ظل: سايه</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عدم موفقيت: ناکامی</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علی الدوام: پيوسته، پياپی</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غير قابل اندازه گيری: سنجش ناپذير</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غير قابل جبران: جبران ناپذير</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فارغ التحصيل: دانش اموخته / دانش آموختگان/ دانش آموختگی</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فوق الذکر: ياد شده</a:t>
            </a:r>
            <a:endParaRPr lang="fa-IR" b="1" dirty="0">
              <a:ea typeface="+mn-ea"/>
              <a:cs typeface="B Nazanin" pitchFamily="2" charset="-78"/>
            </a:endParaRPr>
          </a:p>
        </p:txBody>
      </p:sp>
    </p:spTree>
    <p:extLst>
      <p:ext uri="{BB962C8B-B14F-4D97-AF65-F5344CB8AC3E}">
        <p14:creationId xmlns:p14="http://schemas.microsoft.com/office/powerpoint/2010/main" val="401814381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lgn="ctr" eaLnBrk="1" hangingPunct="1"/>
            <a:r>
              <a:rPr lang="fa-IR" smtClean="0">
                <a:cs typeface="B Nazanin" pitchFamily="2" charset="-78"/>
              </a:rPr>
              <a:t>ويرايش نامه</a:t>
            </a:r>
          </a:p>
        </p:txBody>
      </p:sp>
      <p:sp>
        <p:nvSpPr>
          <p:cNvPr id="3" name="Content Placeholder 2"/>
          <p:cNvSpPr>
            <a:spLocks noGrp="1"/>
          </p:cNvSpPr>
          <p:nvPr>
            <p:ph idx="1"/>
          </p:nvPr>
        </p:nvSpPr>
        <p:spPr/>
        <p:txBody>
          <a:bodyPr>
            <a:normAutofit fontScale="55000" lnSpcReduction="20000"/>
          </a:bodyPr>
          <a:lstStyle/>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قابليت: شايستگی</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قيموميت: سرپرستی</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کراراً: پياپی</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تجليل: بزرگداشت</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تذکار: يادآوری</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تشريک مساعی: هم ياری</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تهييج: برانگيختن</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جديدالاحداث: نوساز</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جديدالتأسيس: نوبنياد</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حدود و ثغور: مرزها</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حق العمل: دستمزد</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حق الزحمه: کارمزد</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حيطه: گستره</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خارق العاده: شگفت</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دستورالعمل: راهکار(راهبرد)</a:t>
            </a:r>
          </a:p>
        </p:txBody>
      </p:sp>
    </p:spTree>
    <p:extLst>
      <p:ext uri="{BB962C8B-B14F-4D97-AF65-F5344CB8AC3E}">
        <p14:creationId xmlns:p14="http://schemas.microsoft.com/office/powerpoint/2010/main" val="127681180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algn="ctr" eaLnBrk="1" hangingPunct="1"/>
            <a:r>
              <a:rPr lang="fa-IR" smtClean="0">
                <a:cs typeface="B Nazanin" pitchFamily="2" charset="-78"/>
              </a:rPr>
              <a:t>ويرايش نامه</a:t>
            </a:r>
          </a:p>
        </p:txBody>
      </p:sp>
      <p:sp>
        <p:nvSpPr>
          <p:cNvPr id="3" name="Content Placeholder 2"/>
          <p:cNvSpPr>
            <a:spLocks noGrp="1"/>
          </p:cNvSpPr>
          <p:nvPr>
            <p:ph idx="1"/>
          </p:nvPr>
        </p:nvSpPr>
        <p:spPr/>
        <p:txBody>
          <a:bodyPr>
            <a:normAutofit fontScale="62500" lnSpcReduction="20000"/>
          </a:bodyPr>
          <a:lstStyle/>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سهل الوصول: آسان ياب</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کماکان: هم چنان</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لااقل: دست کم</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لذا: بنابراين</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لوازم التحرير: نوشت افزار</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لاينفک: جدانشدنی</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لاينقطع: همواره، پيوسته</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ماحصل: دستاورد</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متحدالشکل: همسان، همانند</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متضمن: دربرگيرنده</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متواتر: پی درپی</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مدينه ی فاضله: آرمان شهر</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مرحوم: شادروان</a:t>
            </a:r>
          </a:p>
          <a:p>
            <a:pPr marL="274320" indent="-274320" eaLnBrk="1" fontAlgn="auto" hangingPunct="1">
              <a:spcAft>
                <a:spcPts val="0"/>
              </a:spcAft>
              <a:buClr>
                <a:schemeClr val="accent3"/>
              </a:buClr>
              <a:buFont typeface="Wingdings 2"/>
              <a:buChar char=""/>
              <a:defRPr/>
            </a:pPr>
            <a:r>
              <a:rPr lang="fa-IR" b="1" dirty="0" smtClean="0">
                <a:ea typeface="+mn-ea"/>
                <a:cs typeface="B Nazanin" pitchFamily="2" charset="-78"/>
              </a:rPr>
              <a:t>مستلزم: نياز مند</a:t>
            </a:r>
          </a:p>
          <a:p>
            <a:pPr marL="274320" indent="-274320" eaLnBrk="1" fontAlgn="auto" hangingPunct="1">
              <a:spcAft>
                <a:spcPts val="0"/>
              </a:spcAft>
              <a:buClr>
                <a:schemeClr val="accent3"/>
              </a:buClr>
              <a:buFont typeface="Wingdings 2"/>
              <a:buChar char=""/>
              <a:defRPr/>
            </a:pPr>
            <a:endParaRPr lang="fa-IR" b="1" dirty="0" smtClean="0">
              <a:ea typeface="+mn-ea"/>
              <a:cs typeface="B Nazanin" pitchFamily="2" charset="-78"/>
            </a:endParaRPr>
          </a:p>
          <a:p>
            <a:pPr marL="274320" indent="-274320" eaLnBrk="1" fontAlgn="auto" hangingPunct="1">
              <a:spcAft>
                <a:spcPts val="0"/>
              </a:spcAft>
              <a:buClr>
                <a:schemeClr val="accent3"/>
              </a:buClr>
              <a:buFont typeface="Wingdings 2"/>
              <a:buChar char=""/>
              <a:defRPr/>
            </a:pPr>
            <a:endParaRPr lang="fa-IR" b="1" dirty="0">
              <a:ea typeface="+mn-ea"/>
              <a:cs typeface="B Nazanin" pitchFamily="2" charset="-78"/>
            </a:endParaRPr>
          </a:p>
        </p:txBody>
      </p:sp>
    </p:spTree>
    <p:extLst>
      <p:ext uri="{BB962C8B-B14F-4D97-AF65-F5344CB8AC3E}">
        <p14:creationId xmlns:p14="http://schemas.microsoft.com/office/powerpoint/2010/main" val="302399147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algn="ctr" eaLnBrk="1" hangingPunct="1"/>
            <a:r>
              <a:rPr lang="fa-IR" smtClean="0"/>
              <a:t>ويرايش نامه</a:t>
            </a:r>
          </a:p>
        </p:txBody>
      </p:sp>
      <p:sp>
        <p:nvSpPr>
          <p:cNvPr id="31747" name="Content Placeholder 2"/>
          <p:cNvSpPr>
            <a:spLocks noGrp="1"/>
          </p:cNvSpPr>
          <p:nvPr>
            <p:ph idx="1"/>
          </p:nvPr>
        </p:nvSpPr>
        <p:spPr/>
        <p:txBody>
          <a:bodyPr/>
          <a:lstStyle/>
          <a:p>
            <a:pPr eaLnBrk="1" hangingPunct="1">
              <a:buFont typeface="Wingdings 2" pitchFamily="18" charset="2"/>
              <a:buNone/>
            </a:pPr>
            <a:endParaRPr lang="fa-IR" sz="1800" b="1" smtClean="0">
              <a:cs typeface="B Nazanin" pitchFamily="2" charset="-78"/>
            </a:endParaRPr>
          </a:p>
          <a:p>
            <a:pPr eaLnBrk="1" hangingPunct="1"/>
            <a:r>
              <a:rPr lang="fa-IR" sz="1800" b="1" smtClean="0">
                <a:cs typeface="B Nazanin" pitchFamily="2" charset="-78"/>
              </a:rPr>
              <a:t>مبادرت با انجام آن کرد: آن کار را انجام داد.</a:t>
            </a:r>
          </a:p>
          <a:p>
            <a:pPr eaLnBrk="1" hangingPunct="1"/>
            <a:r>
              <a:rPr lang="fa-IR" sz="1800" b="1" smtClean="0">
                <a:cs typeface="B Nazanin" pitchFamily="2" charset="-78"/>
              </a:rPr>
              <a:t>حضور به هم رساندن: حاضر شدن</a:t>
            </a:r>
          </a:p>
          <a:p>
            <a:pPr eaLnBrk="1" hangingPunct="1"/>
            <a:r>
              <a:rPr lang="fa-IR" sz="1800" b="1" smtClean="0">
                <a:cs typeface="B Nazanin" pitchFamily="2" charset="-78"/>
              </a:rPr>
              <a:t>تماس حاصل نمودن: تماس گرفتن، تلفن کردن</a:t>
            </a:r>
          </a:p>
          <a:p>
            <a:pPr eaLnBrk="1" hangingPunct="1"/>
            <a:r>
              <a:rPr lang="fa-IR" sz="1800" b="1" smtClean="0">
                <a:cs typeface="B Nazanin" pitchFamily="2" charset="-78"/>
              </a:rPr>
              <a:t>تسويه حساب يا تصفيه حساب</a:t>
            </a:r>
          </a:p>
          <a:p>
            <a:pPr eaLnBrk="1" hangingPunct="1"/>
            <a:r>
              <a:rPr lang="fa-IR" sz="1800" b="1" smtClean="0">
                <a:cs typeface="B Nazanin" pitchFamily="2" charset="-78"/>
              </a:rPr>
              <a:t>احسن / احسنت</a:t>
            </a:r>
          </a:p>
          <a:p>
            <a:pPr eaLnBrk="1" hangingPunct="1"/>
            <a:r>
              <a:rPr lang="fa-IR" sz="1800" b="1" smtClean="0">
                <a:cs typeface="B Nazanin" pitchFamily="2" charset="-78"/>
              </a:rPr>
              <a:t>تکميل نقايص</a:t>
            </a:r>
          </a:p>
          <a:p>
            <a:pPr eaLnBrk="1" hangingPunct="1"/>
            <a:r>
              <a:rPr lang="fa-IR" sz="1800" b="1" smtClean="0">
                <a:cs typeface="B Nazanin" pitchFamily="2" charset="-78"/>
              </a:rPr>
              <a:t>الغا/ القا</a:t>
            </a:r>
          </a:p>
          <a:p>
            <a:pPr eaLnBrk="1" hangingPunct="1"/>
            <a:r>
              <a:rPr lang="fa-IR" sz="1800" b="1" smtClean="0">
                <a:cs typeface="B Nazanin" pitchFamily="2" charset="-78"/>
              </a:rPr>
              <a:t>لازم به ذکر است: شايان گفتن / ذکر است</a:t>
            </a:r>
          </a:p>
          <a:p>
            <a:pPr eaLnBrk="1" hangingPunct="1"/>
            <a:r>
              <a:rPr lang="fa-IR" sz="1800" b="1" smtClean="0">
                <a:cs typeface="B Nazanin" pitchFamily="2" charset="-78"/>
              </a:rPr>
              <a:t>استعفا / استيفا</a:t>
            </a:r>
          </a:p>
          <a:p>
            <a:pPr eaLnBrk="1" hangingPunct="1"/>
            <a:r>
              <a:rPr lang="fa-IR" sz="1800" b="1" smtClean="0">
                <a:cs typeface="B Nazanin" pitchFamily="2" charset="-78"/>
              </a:rPr>
              <a:t>روی شما حساب می کنم: انتظار دارم</a:t>
            </a:r>
          </a:p>
          <a:p>
            <a:pPr eaLnBrk="1" hangingPunct="1"/>
            <a:r>
              <a:rPr lang="fa-IR" sz="1800" b="1" smtClean="0">
                <a:cs typeface="B Nazanin" pitchFamily="2" charset="-78"/>
              </a:rPr>
              <a:t>نقطه نظر: ديدگاه</a:t>
            </a:r>
          </a:p>
          <a:p>
            <a:pPr eaLnBrk="1" hangingPunct="1"/>
            <a:r>
              <a:rPr lang="fa-IR" sz="1800" b="1" smtClean="0">
                <a:cs typeface="B Nazanin" pitchFamily="2" charset="-78"/>
              </a:rPr>
              <a:t>وقت گذاشتن: وقت صرف کردن</a:t>
            </a:r>
          </a:p>
          <a:p>
            <a:pPr eaLnBrk="1" hangingPunct="1"/>
            <a:endParaRPr lang="fa-IR" sz="1800" b="1" smtClean="0">
              <a:cs typeface="B Nazanin" pitchFamily="2" charset="-78"/>
            </a:endParaRPr>
          </a:p>
          <a:p>
            <a:pPr eaLnBrk="1" hangingPunct="1"/>
            <a:endParaRPr lang="fa-IR" sz="1800" b="1" smtClean="0">
              <a:cs typeface="B Nazanin" pitchFamily="2" charset="-78"/>
            </a:endParaRPr>
          </a:p>
        </p:txBody>
      </p:sp>
    </p:spTree>
    <p:extLst>
      <p:ext uri="{BB962C8B-B14F-4D97-AF65-F5344CB8AC3E}">
        <p14:creationId xmlns:p14="http://schemas.microsoft.com/office/powerpoint/2010/main" val="158656406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fade">
                                      <p:cBhvr>
                                        <p:cTn id="7" dur="2000"/>
                                        <p:tgtEl>
                                          <p:spTgt spid="317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fade">
                                      <p:cBhvr>
                                        <p:cTn id="12" dur="2000"/>
                                        <p:tgtEl>
                                          <p:spTgt spid="317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Effect transition="in" filter="fade">
                                      <p:cBhvr>
                                        <p:cTn id="17" dur="2000"/>
                                        <p:tgtEl>
                                          <p:spTgt spid="317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4" end="4"/>
                                            </p:txEl>
                                          </p:spTgt>
                                        </p:tgtEl>
                                        <p:attrNameLst>
                                          <p:attrName>style.visibility</p:attrName>
                                        </p:attrNameLst>
                                      </p:cBhvr>
                                      <p:to>
                                        <p:strVal val="visible"/>
                                      </p:to>
                                    </p:set>
                                    <p:animEffect transition="in" filter="fade">
                                      <p:cBhvr>
                                        <p:cTn id="22" dur="2000"/>
                                        <p:tgtEl>
                                          <p:spTgt spid="317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animEffect transition="in" filter="fade">
                                      <p:cBhvr>
                                        <p:cTn id="27" dur="2000"/>
                                        <p:tgtEl>
                                          <p:spTgt spid="317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747">
                                            <p:txEl>
                                              <p:pRg st="6" end="6"/>
                                            </p:txEl>
                                          </p:spTgt>
                                        </p:tgtEl>
                                        <p:attrNameLst>
                                          <p:attrName>style.visibility</p:attrName>
                                        </p:attrNameLst>
                                      </p:cBhvr>
                                      <p:to>
                                        <p:strVal val="visible"/>
                                      </p:to>
                                    </p:set>
                                    <p:animEffect transition="in" filter="fade">
                                      <p:cBhvr>
                                        <p:cTn id="32" dur="2000"/>
                                        <p:tgtEl>
                                          <p:spTgt spid="3174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747">
                                            <p:txEl>
                                              <p:pRg st="7" end="7"/>
                                            </p:txEl>
                                          </p:spTgt>
                                        </p:tgtEl>
                                        <p:attrNameLst>
                                          <p:attrName>style.visibility</p:attrName>
                                        </p:attrNameLst>
                                      </p:cBhvr>
                                      <p:to>
                                        <p:strVal val="visible"/>
                                      </p:to>
                                    </p:set>
                                    <p:animEffect transition="in" filter="fade">
                                      <p:cBhvr>
                                        <p:cTn id="37" dur="2000"/>
                                        <p:tgtEl>
                                          <p:spTgt spid="3174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747">
                                            <p:txEl>
                                              <p:pRg st="8" end="8"/>
                                            </p:txEl>
                                          </p:spTgt>
                                        </p:tgtEl>
                                        <p:attrNameLst>
                                          <p:attrName>style.visibility</p:attrName>
                                        </p:attrNameLst>
                                      </p:cBhvr>
                                      <p:to>
                                        <p:strVal val="visible"/>
                                      </p:to>
                                    </p:set>
                                    <p:animEffect transition="in" filter="fade">
                                      <p:cBhvr>
                                        <p:cTn id="42" dur="2000"/>
                                        <p:tgtEl>
                                          <p:spTgt spid="3174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747">
                                            <p:txEl>
                                              <p:pRg st="9" end="9"/>
                                            </p:txEl>
                                          </p:spTgt>
                                        </p:tgtEl>
                                        <p:attrNameLst>
                                          <p:attrName>style.visibility</p:attrName>
                                        </p:attrNameLst>
                                      </p:cBhvr>
                                      <p:to>
                                        <p:strVal val="visible"/>
                                      </p:to>
                                    </p:set>
                                    <p:animEffect transition="in" filter="fade">
                                      <p:cBhvr>
                                        <p:cTn id="47" dur="2000"/>
                                        <p:tgtEl>
                                          <p:spTgt spid="3174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747">
                                            <p:txEl>
                                              <p:pRg st="10" end="10"/>
                                            </p:txEl>
                                          </p:spTgt>
                                        </p:tgtEl>
                                        <p:attrNameLst>
                                          <p:attrName>style.visibility</p:attrName>
                                        </p:attrNameLst>
                                      </p:cBhvr>
                                      <p:to>
                                        <p:strVal val="visible"/>
                                      </p:to>
                                    </p:set>
                                    <p:animEffect transition="in" filter="fade">
                                      <p:cBhvr>
                                        <p:cTn id="52" dur="2000"/>
                                        <p:tgtEl>
                                          <p:spTgt spid="3174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747">
                                            <p:txEl>
                                              <p:pRg st="11" end="11"/>
                                            </p:txEl>
                                          </p:spTgt>
                                        </p:tgtEl>
                                        <p:attrNameLst>
                                          <p:attrName>style.visibility</p:attrName>
                                        </p:attrNameLst>
                                      </p:cBhvr>
                                      <p:to>
                                        <p:strVal val="visible"/>
                                      </p:to>
                                    </p:set>
                                    <p:animEffect transition="in" filter="fade">
                                      <p:cBhvr>
                                        <p:cTn id="57" dur="2000"/>
                                        <p:tgtEl>
                                          <p:spTgt spid="31747">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747">
                                            <p:txEl>
                                              <p:pRg st="12" end="12"/>
                                            </p:txEl>
                                          </p:spTgt>
                                        </p:tgtEl>
                                        <p:attrNameLst>
                                          <p:attrName>style.visibility</p:attrName>
                                        </p:attrNameLst>
                                      </p:cBhvr>
                                      <p:to>
                                        <p:strVal val="visible"/>
                                      </p:to>
                                    </p:set>
                                    <p:animEffect transition="in" filter="fade">
                                      <p:cBhvr>
                                        <p:cTn id="62" dur="2000"/>
                                        <p:tgtEl>
                                          <p:spTgt spid="3174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lgn="ctr" eaLnBrk="1" hangingPunct="1"/>
            <a:r>
              <a:rPr lang="fa-IR" smtClean="0"/>
              <a:t>ويرايش نامه</a:t>
            </a:r>
          </a:p>
        </p:txBody>
      </p:sp>
      <p:sp>
        <p:nvSpPr>
          <p:cNvPr id="90115" name="Content Placeholder 2"/>
          <p:cNvSpPr>
            <a:spLocks noGrp="1"/>
          </p:cNvSpPr>
          <p:nvPr>
            <p:ph idx="1"/>
          </p:nvPr>
        </p:nvSpPr>
        <p:spPr/>
        <p:txBody>
          <a:bodyPr/>
          <a:lstStyle/>
          <a:p>
            <a:pPr eaLnBrk="1" hangingPunct="1"/>
            <a:r>
              <a:rPr lang="fa-IR" sz="1800" b="1" smtClean="0">
                <a:cs typeface="B Nazanin" pitchFamily="2" charset="-78"/>
              </a:rPr>
              <a:t>منتفی/ منطفی</a:t>
            </a:r>
          </a:p>
          <a:p>
            <a:pPr eaLnBrk="1" hangingPunct="1"/>
            <a:r>
              <a:rPr lang="fa-IR" sz="1800" b="1" smtClean="0">
                <a:cs typeface="B Nazanin" pitchFamily="2" charset="-78"/>
              </a:rPr>
              <a:t>رييس جمهور/ رييس جمهوری</a:t>
            </a:r>
          </a:p>
          <a:p>
            <a:pPr eaLnBrk="1" hangingPunct="1"/>
            <a:r>
              <a:rPr lang="fa-IR" sz="1800" b="1" smtClean="0">
                <a:cs typeface="B Nazanin" pitchFamily="2" charset="-78"/>
              </a:rPr>
              <a:t>ثواب / صواب</a:t>
            </a:r>
          </a:p>
          <a:p>
            <a:pPr eaLnBrk="1" hangingPunct="1"/>
            <a:r>
              <a:rPr lang="fa-IR" sz="1800" b="1" smtClean="0">
                <a:cs typeface="B Nazanin" pitchFamily="2" charset="-78"/>
              </a:rPr>
              <a:t>پياده کردن</a:t>
            </a:r>
          </a:p>
          <a:p>
            <a:pPr eaLnBrk="1" hangingPunct="1"/>
            <a:r>
              <a:rPr lang="fa-IR" sz="1800" b="1" smtClean="0">
                <a:cs typeface="B Nazanin" pitchFamily="2" charset="-78"/>
              </a:rPr>
              <a:t>تسليت باد گفتن</a:t>
            </a:r>
          </a:p>
          <a:p>
            <a:pPr eaLnBrk="1" hangingPunct="1"/>
            <a:r>
              <a:rPr lang="fa-IR" sz="1800" b="1" smtClean="0">
                <a:cs typeface="B Nazanin" pitchFamily="2" charset="-78"/>
              </a:rPr>
              <a:t>تصادم / تصادف</a:t>
            </a:r>
          </a:p>
          <a:p>
            <a:pPr eaLnBrk="1" hangingPunct="1"/>
            <a:r>
              <a:rPr lang="fa-IR" sz="1800" b="1" smtClean="0">
                <a:cs typeface="B Nazanin" pitchFamily="2" charset="-78"/>
              </a:rPr>
              <a:t>است / هست</a:t>
            </a:r>
          </a:p>
          <a:p>
            <a:pPr eaLnBrk="1" hangingPunct="1"/>
            <a:r>
              <a:rPr lang="fa-IR" sz="1800" b="1" smtClean="0">
                <a:cs typeface="B Nazanin" pitchFamily="2" charset="-78"/>
              </a:rPr>
              <a:t>دويت، منيت</a:t>
            </a:r>
          </a:p>
          <a:p>
            <a:pPr eaLnBrk="1" hangingPunct="1"/>
            <a:endParaRPr lang="fa-IR" smtClean="0"/>
          </a:p>
          <a:p>
            <a:pPr eaLnBrk="1" hangingPunct="1"/>
            <a:endParaRPr lang="fa-IR" smtClean="0"/>
          </a:p>
        </p:txBody>
      </p:sp>
    </p:spTree>
    <p:extLst>
      <p:ext uri="{BB962C8B-B14F-4D97-AF65-F5344CB8AC3E}">
        <p14:creationId xmlns:p14="http://schemas.microsoft.com/office/powerpoint/2010/main" val="104042611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algn="ctr" eaLnBrk="1" hangingPunct="1"/>
            <a:r>
              <a:rPr lang="fa-IR" b="1" smtClean="0">
                <a:cs typeface="B Nazanin" pitchFamily="2" charset="-78"/>
              </a:rPr>
              <a:t>ويرايش نامه</a:t>
            </a:r>
            <a:endParaRPr lang="fa-IR" b="1" smtClean="0"/>
          </a:p>
        </p:txBody>
      </p:sp>
      <p:sp>
        <p:nvSpPr>
          <p:cNvPr id="91139" name="Content Placeholder 2"/>
          <p:cNvSpPr>
            <a:spLocks noGrp="1"/>
          </p:cNvSpPr>
          <p:nvPr>
            <p:ph idx="1"/>
          </p:nvPr>
        </p:nvSpPr>
        <p:spPr/>
        <p:txBody>
          <a:bodyPr/>
          <a:lstStyle/>
          <a:p>
            <a:pPr eaLnBrk="1" hangingPunct="1">
              <a:buFont typeface="Wingdings 2" pitchFamily="18" charset="2"/>
              <a:buNone/>
            </a:pPr>
            <a:r>
              <a:rPr lang="fa-IR" b="1" smtClean="0">
                <a:cs typeface="B Nazanin" pitchFamily="2" charset="-78"/>
              </a:rPr>
              <a:t>واژه های زايد در نامه:</a:t>
            </a:r>
          </a:p>
          <a:p>
            <a:pPr eaLnBrk="1" hangingPunct="1">
              <a:buFont typeface="Wingdings 2" pitchFamily="18" charset="2"/>
              <a:buNone/>
            </a:pPr>
            <a:r>
              <a:rPr lang="fa-IR" b="1" smtClean="0">
                <a:solidFill>
                  <a:srgbClr val="C00000"/>
                </a:solidFill>
                <a:cs typeface="B Nazanin" pitchFamily="2" charset="-78"/>
              </a:rPr>
              <a:t>به پيوست، گزارش عملکرد يک ساله ی اين اداره جهت استحضار تقديم </a:t>
            </a:r>
            <a:r>
              <a:rPr lang="fa-IR" b="1" smtClean="0">
                <a:cs typeface="B Nazanin" pitchFamily="2" charset="-78"/>
              </a:rPr>
              <a:t>حضور </a:t>
            </a:r>
            <a:r>
              <a:rPr lang="fa-IR" b="1" smtClean="0">
                <a:solidFill>
                  <a:srgbClr val="C00000"/>
                </a:solidFill>
                <a:cs typeface="B Nazanin" pitchFamily="2" charset="-78"/>
              </a:rPr>
              <a:t>می گردد.</a:t>
            </a:r>
          </a:p>
          <a:p>
            <a:pPr eaLnBrk="1" hangingPunct="1">
              <a:buFontTx/>
              <a:buChar char="-"/>
            </a:pPr>
            <a:r>
              <a:rPr lang="fa-IR" b="1" smtClean="0">
                <a:solidFill>
                  <a:srgbClr val="C00000"/>
                </a:solidFill>
                <a:cs typeface="B Nazanin" pitchFamily="2" charset="-78"/>
              </a:rPr>
              <a:t>سير گردش کار</a:t>
            </a:r>
          </a:p>
          <a:p>
            <a:pPr eaLnBrk="1" hangingPunct="1">
              <a:buFontTx/>
              <a:buChar char="-"/>
            </a:pPr>
            <a:r>
              <a:rPr lang="fa-IR" b="1" smtClean="0">
                <a:solidFill>
                  <a:srgbClr val="C00000"/>
                </a:solidFill>
                <a:cs typeface="B Nazanin" pitchFamily="2" charset="-78"/>
              </a:rPr>
              <a:t>مدخل ورودی</a:t>
            </a:r>
          </a:p>
          <a:p>
            <a:pPr eaLnBrk="1" hangingPunct="1">
              <a:buFontTx/>
              <a:buChar char="-"/>
            </a:pPr>
            <a:r>
              <a:rPr lang="fa-IR" b="1" smtClean="0">
                <a:solidFill>
                  <a:srgbClr val="C00000"/>
                </a:solidFill>
                <a:cs typeface="B Nazanin" pitchFamily="2" charset="-78"/>
              </a:rPr>
              <a:t>از قبل پيش بينی کردن</a:t>
            </a:r>
          </a:p>
          <a:p>
            <a:pPr eaLnBrk="1" hangingPunct="1">
              <a:buFontTx/>
              <a:buChar char="-"/>
            </a:pPr>
            <a:r>
              <a:rPr lang="fa-IR" b="1" smtClean="0">
                <a:solidFill>
                  <a:srgbClr val="C00000"/>
                </a:solidFill>
                <a:cs typeface="B Nazanin" pitchFamily="2" charset="-78"/>
              </a:rPr>
              <a:t>و...</a:t>
            </a:r>
          </a:p>
        </p:txBody>
      </p:sp>
    </p:spTree>
    <p:extLst>
      <p:ext uri="{BB962C8B-B14F-4D97-AF65-F5344CB8AC3E}">
        <p14:creationId xmlns:p14="http://schemas.microsoft.com/office/powerpoint/2010/main" val="67308439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685800"/>
            <a:ext cx="8229600" cy="1143000"/>
          </a:xfrm>
        </p:spPr>
        <p:txBody>
          <a:bodyPr/>
          <a:lstStyle/>
          <a:p>
            <a:pPr algn="ctr" eaLnBrk="1" hangingPunct="1"/>
            <a:r>
              <a:rPr lang="fa-IR" b="1" smtClean="0">
                <a:cs typeface="B Nazanin" pitchFamily="2" charset="-78"/>
              </a:rPr>
              <a:t>ويرايش نامه</a:t>
            </a:r>
            <a:endParaRPr lang="fa-IR" b="1" smtClean="0"/>
          </a:p>
        </p:txBody>
      </p:sp>
      <p:sp>
        <p:nvSpPr>
          <p:cNvPr id="3" name="Content Placeholder 2"/>
          <p:cNvSpPr>
            <a:spLocks noGrp="1"/>
          </p:cNvSpPr>
          <p:nvPr>
            <p:ph idx="1"/>
          </p:nvPr>
        </p:nvSpPr>
        <p:spPr>
          <a:xfrm>
            <a:off x="457200" y="1858963"/>
            <a:ext cx="8229600" cy="4389437"/>
          </a:xfrm>
        </p:spPr>
        <p:txBody>
          <a:bodyPr>
            <a:normAutofit fontScale="92500" lnSpcReduction="10000"/>
          </a:bodyPr>
          <a:lstStyle/>
          <a:p>
            <a:pPr eaLnBrk="1" hangingPunct="1">
              <a:lnSpc>
                <a:spcPct val="80000"/>
              </a:lnSpc>
              <a:defRPr/>
            </a:pPr>
            <a:r>
              <a:rPr lang="fa-IR" sz="1800" b="1" dirty="0" smtClean="0">
                <a:cs typeface="B Nazanin" pitchFamily="2" charset="-78"/>
              </a:rPr>
              <a:t>پرهيز از دراز نويسی:</a:t>
            </a:r>
          </a:p>
          <a:p>
            <a:pPr eaLnBrk="1" hangingPunct="1">
              <a:lnSpc>
                <a:spcPct val="80000"/>
              </a:lnSpc>
              <a:defRPr/>
            </a:pPr>
            <a:r>
              <a:rPr lang="fa-IR" sz="1800" b="1" dirty="0" smtClean="0">
                <a:cs typeface="B Nazanin" pitchFamily="2" charset="-78"/>
              </a:rPr>
              <a:t>برخوردار بودن: داشتن</a:t>
            </a:r>
          </a:p>
          <a:p>
            <a:pPr eaLnBrk="1" hangingPunct="1">
              <a:lnSpc>
                <a:spcPct val="80000"/>
              </a:lnSpc>
              <a:defRPr/>
            </a:pPr>
            <a:r>
              <a:rPr lang="fa-IR" sz="1800" b="1" dirty="0" smtClean="0">
                <a:cs typeface="B Nazanin" pitchFamily="2" charset="-78"/>
              </a:rPr>
              <a:t>به رشته تحرير در آوردن: نوشتن</a:t>
            </a:r>
          </a:p>
          <a:p>
            <a:pPr eaLnBrk="1" hangingPunct="1">
              <a:lnSpc>
                <a:spcPct val="80000"/>
              </a:lnSpc>
              <a:defRPr/>
            </a:pPr>
            <a:r>
              <a:rPr lang="fa-IR" sz="1800" b="1" dirty="0" smtClean="0">
                <a:cs typeface="B Nazanin" pitchFamily="2" charset="-78"/>
              </a:rPr>
              <a:t>به عمل آوردن: کردن</a:t>
            </a:r>
          </a:p>
          <a:p>
            <a:pPr eaLnBrk="1" hangingPunct="1">
              <a:lnSpc>
                <a:spcPct val="80000"/>
              </a:lnSpc>
              <a:defRPr/>
            </a:pPr>
            <a:r>
              <a:rPr lang="fa-IR" sz="1800" b="1" dirty="0" smtClean="0">
                <a:cs typeface="B Nazanin" pitchFamily="2" charset="-78"/>
              </a:rPr>
              <a:t>به قتل رساندن: کشتن</a:t>
            </a:r>
          </a:p>
          <a:p>
            <a:pPr eaLnBrk="1" hangingPunct="1">
              <a:lnSpc>
                <a:spcPct val="80000"/>
              </a:lnSpc>
              <a:defRPr/>
            </a:pPr>
            <a:r>
              <a:rPr lang="fa-IR" sz="1800" b="1" dirty="0" smtClean="0">
                <a:cs typeface="B Nazanin" pitchFamily="2" charset="-78"/>
              </a:rPr>
              <a:t>مورد ستايش قرار د ادن: ستودن</a:t>
            </a:r>
          </a:p>
          <a:p>
            <a:pPr eaLnBrk="1" hangingPunct="1">
              <a:lnSpc>
                <a:spcPct val="80000"/>
              </a:lnSpc>
              <a:defRPr/>
            </a:pPr>
            <a:r>
              <a:rPr lang="fa-IR" sz="1800" b="1" dirty="0" smtClean="0">
                <a:cs typeface="B Nazanin" pitchFamily="2" charset="-78"/>
              </a:rPr>
              <a:t>مورد تشويق قرار دادن: تشويق کردن</a:t>
            </a:r>
          </a:p>
          <a:p>
            <a:pPr eaLnBrk="1" hangingPunct="1">
              <a:lnSpc>
                <a:spcPct val="80000"/>
              </a:lnSpc>
              <a:defRPr/>
            </a:pPr>
            <a:r>
              <a:rPr lang="fa-IR" sz="1800" b="1" dirty="0" smtClean="0">
                <a:cs typeface="B Nazanin" pitchFamily="2" charset="-78"/>
              </a:rPr>
              <a:t>خريداری کردن: خريدن</a:t>
            </a:r>
          </a:p>
          <a:p>
            <a:pPr eaLnBrk="1" hangingPunct="1">
              <a:lnSpc>
                <a:spcPct val="80000"/>
              </a:lnSpc>
              <a:defRPr/>
            </a:pPr>
            <a:r>
              <a:rPr lang="fa-IR" sz="1800" b="1" dirty="0" smtClean="0">
                <a:cs typeface="B Nazanin" pitchFamily="2" charset="-78"/>
              </a:rPr>
              <a:t>مورد تصويب قرار دادن: تصويب کردن</a:t>
            </a:r>
          </a:p>
          <a:p>
            <a:pPr eaLnBrk="1" hangingPunct="1">
              <a:lnSpc>
                <a:spcPct val="80000"/>
              </a:lnSpc>
              <a:defRPr/>
            </a:pPr>
            <a:r>
              <a:rPr lang="fa-IR" sz="1800" b="1" dirty="0" smtClean="0">
                <a:cs typeface="B Nazanin" pitchFamily="2" charset="-78"/>
              </a:rPr>
              <a:t>رأس ساعت: ساعت</a:t>
            </a:r>
          </a:p>
          <a:p>
            <a:pPr eaLnBrk="1" hangingPunct="1">
              <a:lnSpc>
                <a:spcPct val="80000"/>
              </a:lnSpc>
              <a:defRPr/>
            </a:pPr>
            <a:r>
              <a:rPr lang="fa-IR" sz="1800" b="1" dirty="0" smtClean="0">
                <a:cs typeface="B Nazanin" pitchFamily="2" charset="-78"/>
              </a:rPr>
              <a:t>در جريان قرار دادن:</a:t>
            </a:r>
          </a:p>
          <a:p>
            <a:pPr eaLnBrk="1" hangingPunct="1">
              <a:lnSpc>
                <a:spcPct val="80000"/>
              </a:lnSpc>
              <a:defRPr/>
            </a:pPr>
            <a:r>
              <a:rPr lang="fa-IR" sz="1800" b="1" dirty="0" smtClean="0">
                <a:cs typeface="B Nazanin" pitchFamily="2" charset="-78"/>
              </a:rPr>
              <a:t>اطلاع حاصل کردن:</a:t>
            </a:r>
          </a:p>
          <a:p>
            <a:pPr eaLnBrk="1" hangingPunct="1">
              <a:lnSpc>
                <a:spcPct val="80000"/>
              </a:lnSpc>
              <a:defRPr/>
            </a:pPr>
            <a:r>
              <a:rPr lang="fa-IR" sz="1800" b="1" dirty="0" smtClean="0">
                <a:cs typeface="B Nazanin" pitchFamily="2" charset="-78"/>
              </a:rPr>
              <a:t>به فراموشی سپردن:</a:t>
            </a:r>
          </a:p>
          <a:p>
            <a:pPr eaLnBrk="1" hangingPunct="1">
              <a:lnSpc>
                <a:spcPct val="80000"/>
              </a:lnSpc>
              <a:defRPr/>
            </a:pPr>
            <a:r>
              <a:rPr lang="fa-IR" sz="1800" b="1" dirty="0" smtClean="0">
                <a:cs typeface="B Nazanin" pitchFamily="2" charset="-78"/>
              </a:rPr>
              <a:t>به مورد اجرا گذاشتن:</a:t>
            </a:r>
          </a:p>
          <a:p>
            <a:pPr eaLnBrk="1" hangingPunct="1">
              <a:lnSpc>
                <a:spcPct val="80000"/>
              </a:lnSpc>
              <a:defRPr/>
            </a:pPr>
            <a:r>
              <a:rPr lang="fa-IR" sz="1800" b="1" dirty="0" smtClean="0">
                <a:cs typeface="B Nazanin" pitchFamily="2" charset="-78"/>
              </a:rPr>
              <a:t>تهويه ی هوا:</a:t>
            </a:r>
          </a:p>
          <a:p>
            <a:pPr eaLnBrk="1" hangingPunct="1">
              <a:lnSpc>
                <a:spcPct val="80000"/>
              </a:lnSpc>
              <a:defRPr/>
            </a:pPr>
            <a:r>
              <a:rPr lang="fa-IR" sz="1800" b="1" dirty="0" smtClean="0">
                <a:cs typeface="B Nazanin" pitchFamily="2" charset="-78"/>
              </a:rPr>
              <a:t>سنگ حجر الاسود:</a:t>
            </a:r>
          </a:p>
          <a:p>
            <a:pPr eaLnBrk="1" hangingPunct="1">
              <a:lnSpc>
                <a:spcPct val="80000"/>
              </a:lnSpc>
              <a:defRPr/>
            </a:pPr>
            <a:r>
              <a:rPr lang="fa-IR" sz="1800" b="1" dirty="0" smtClean="0">
                <a:cs typeface="B Nazanin" pitchFamily="2" charset="-78"/>
              </a:rPr>
              <a:t>سن 25 سالگي</a:t>
            </a:r>
          </a:p>
          <a:p>
            <a:pPr eaLnBrk="1" hangingPunct="1">
              <a:lnSpc>
                <a:spcPct val="80000"/>
              </a:lnSpc>
              <a:defRPr/>
            </a:pPr>
            <a:endParaRPr lang="fa-IR" sz="1800" b="1" dirty="0" smtClean="0">
              <a:cs typeface="B Nazanin" pitchFamily="2" charset="-78"/>
            </a:endParaRPr>
          </a:p>
          <a:p>
            <a:pPr eaLnBrk="1" hangingPunct="1">
              <a:lnSpc>
                <a:spcPct val="80000"/>
              </a:lnSpc>
              <a:defRPr/>
            </a:pPr>
            <a:endParaRPr lang="fa-IR" sz="1800" b="1" dirty="0" smtClean="0">
              <a:cs typeface="B Nazanin" pitchFamily="2" charset="-78"/>
            </a:endParaRPr>
          </a:p>
        </p:txBody>
      </p:sp>
    </p:spTree>
    <p:extLst>
      <p:ext uri="{BB962C8B-B14F-4D97-AF65-F5344CB8AC3E}">
        <p14:creationId xmlns:p14="http://schemas.microsoft.com/office/powerpoint/2010/main" val="249395498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algn="ctr"/>
            <a:r>
              <a:rPr lang="fa-IR" smtClean="0">
                <a:cs typeface="B Nazanin" pitchFamily="2" charset="-78"/>
              </a:rPr>
              <a:t>ويرايش نامه</a:t>
            </a:r>
          </a:p>
        </p:txBody>
      </p:sp>
      <p:sp>
        <p:nvSpPr>
          <p:cNvPr id="3" name="Content Placeholder 2"/>
          <p:cNvSpPr>
            <a:spLocks noGrp="1"/>
          </p:cNvSpPr>
          <p:nvPr>
            <p:ph idx="1"/>
          </p:nvPr>
        </p:nvSpPr>
        <p:spPr/>
        <p:txBody>
          <a:bodyPr/>
          <a:lstStyle/>
          <a:p>
            <a:r>
              <a:rPr lang="fa-IR" b="1" smtClean="0">
                <a:cs typeface="B Nazanin" pitchFamily="2" charset="-78"/>
              </a:rPr>
              <a:t>ساير شهرهای ديگر</a:t>
            </a:r>
          </a:p>
          <a:p>
            <a:r>
              <a:rPr lang="fa-IR" b="1" smtClean="0">
                <a:cs typeface="B Nazanin" pitchFamily="2" charset="-78"/>
              </a:rPr>
              <a:t>مفيد فايده</a:t>
            </a:r>
          </a:p>
          <a:p>
            <a:r>
              <a:rPr lang="fa-IR" b="1" smtClean="0">
                <a:cs typeface="B Nazanin" pitchFamily="2" charset="-78"/>
              </a:rPr>
              <a:t>برعليه</a:t>
            </a:r>
          </a:p>
          <a:p>
            <a:r>
              <a:rPr lang="fa-IR" b="1" smtClean="0">
                <a:cs typeface="B Nazanin" pitchFamily="2" charset="-78"/>
              </a:rPr>
              <a:t>ريسک خطرناک</a:t>
            </a:r>
          </a:p>
          <a:p>
            <a:r>
              <a:rPr lang="fa-IR" b="1" smtClean="0">
                <a:cs typeface="B Nazanin" pitchFamily="2" charset="-78"/>
              </a:rPr>
              <a:t>بورسيه بگير</a:t>
            </a:r>
          </a:p>
        </p:txBody>
      </p:sp>
    </p:spTree>
    <p:extLst>
      <p:ext uri="{BB962C8B-B14F-4D97-AF65-F5344CB8AC3E}">
        <p14:creationId xmlns:p14="http://schemas.microsoft.com/office/powerpoint/2010/main" val="98891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algn="ctr"/>
            <a:r>
              <a:rPr lang="fa-IR" smtClean="0">
                <a:cs typeface="B Nazanin" pitchFamily="2" charset="-78"/>
              </a:rPr>
              <a:t>ابهام معنايی</a:t>
            </a:r>
          </a:p>
        </p:txBody>
      </p:sp>
      <p:sp>
        <p:nvSpPr>
          <p:cNvPr id="3" name="Content Placeholder 2"/>
          <p:cNvSpPr>
            <a:spLocks noGrp="1"/>
          </p:cNvSpPr>
          <p:nvPr>
            <p:ph idx="1"/>
          </p:nvPr>
        </p:nvSpPr>
        <p:spPr/>
        <p:txBody>
          <a:bodyPr/>
          <a:lstStyle/>
          <a:p>
            <a:r>
              <a:rPr lang="fa-IR" b="1" smtClean="0">
                <a:cs typeface="B Nazanin" pitchFamily="2" charset="-78"/>
              </a:rPr>
              <a:t>ديروز آقای پزشکی از من عيادت کرد.</a:t>
            </a:r>
          </a:p>
          <a:p>
            <a:r>
              <a:rPr lang="fa-IR" b="1" smtClean="0">
                <a:cs typeface="B Nazanin" pitchFamily="2" charset="-78"/>
              </a:rPr>
              <a:t>يکی از معضلات جامعه ی امروز ما خانواده است.</a:t>
            </a:r>
          </a:p>
          <a:p>
            <a:r>
              <a:rPr lang="fa-IR" b="1" smtClean="0">
                <a:cs typeface="B Nazanin" pitchFamily="2" charset="-78"/>
              </a:rPr>
              <a:t>اشيای سرقت شده توسط نيروی انتظامی کشف شد.</a:t>
            </a:r>
          </a:p>
          <a:p>
            <a:r>
              <a:rPr lang="fa-IR" b="1" smtClean="0">
                <a:cs typeface="B Nazanin" pitchFamily="2" charset="-78"/>
              </a:rPr>
              <a:t>انصافاً نوشته های شما حرفی ندارد.</a:t>
            </a:r>
          </a:p>
          <a:p>
            <a:r>
              <a:rPr lang="fa-IR" b="1" smtClean="0">
                <a:cs typeface="B Nazanin" pitchFamily="2" charset="-78"/>
              </a:rPr>
              <a:t>بايد مراقب باشيم به گناهان کوچک آلوده نشويم.</a:t>
            </a:r>
          </a:p>
          <a:p>
            <a:r>
              <a:rPr lang="fa-IR" b="1" smtClean="0">
                <a:cs typeface="B Nazanin" pitchFamily="2" charset="-78"/>
              </a:rPr>
              <a:t>علی به ديدار حسن رفت، او به وی گفت:</a:t>
            </a:r>
          </a:p>
          <a:p>
            <a:endParaRPr lang="fa-IR" b="1" smtClean="0">
              <a:cs typeface="B Nazanin" pitchFamily="2" charset="-78"/>
            </a:endParaRPr>
          </a:p>
        </p:txBody>
      </p:sp>
    </p:spTree>
    <p:extLst>
      <p:ext uri="{BB962C8B-B14F-4D97-AF65-F5344CB8AC3E}">
        <p14:creationId xmlns:p14="http://schemas.microsoft.com/office/powerpoint/2010/main" val="17707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algn="ctr"/>
            <a:r>
              <a:rPr lang="fa-IR" b="1" smtClean="0">
                <a:cs typeface="B Nazanin" pitchFamily="2" charset="-78"/>
              </a:rPr>
              <a:t>ويرايش نامه</a:t>
            </a:r>
            <a:endParaRPr lang="fa-IR" smtClean="0"/>
          </a:p>
        </p:txBody>
      </p:sp>
      <p:sp>
        <p:nvSpPr>
          <p:cNvPr id="3" name="Content Placeholder 2"/>
          <p:cNvSpPr>
            <a:spLocks noGrp="1"/>
          </p:cNvSpPr>
          <p:nvPr>
            <p:ph idx="1"/>
          </p:nvPr>
        </p:nvSpPr>
        <p:spPr/>
        <p:txBody>
          <a:bodyPr/>
          <a:lstStyle/>
          <a:p>
            <a:r>
              <a:rPr lang="fa-IR" b="1" smtClean="0">
                <a:solidFill>
                  <a:srgbClr val="C00000"/>
                </a:solidFill>
                <a:cs typeface="B Nazanin" pitchFamily="2" charset="-78"/>
              </a:rPr>
              <a:t>جمع مکسر</a:t>
            </a:r>
            <a:endParaRPr lang="fa-IR" b="1" smtClean="0">
              <a:cs typeface="B Nazanin" pitchFamily="2" charset="-78"/>
            </a:endParaRPr>
          </a:p>
          <a:p>
            <a:pPr>
              <a:buFontTx/>
              <a:buChar char="-"/>
            </a:pPr>
            <a:r>
              <a:rPr lang="fa-IR" b="1" smtClean="0">
                <a:cs typeface="B Nazanin" pitchFamily="2" charset="-78"/>
              </a:rPr>
              <a:t>جمع مکسر کلمات فارسی اصيل مانند فرامين، بنادر، دراويش، خوانين، خواتين و... نادرست است.</a:t>
            </a:r>
          </a:p>
          <a:p>
            <a:pPr>
              <a:buFontTx/>
              <a:buChar char="-"/>
            </a:pPr>
            <a:r>
              <a:rPr lang="fa-IR" b="1" smtClean="0">
                <a:solidFill>
                  <a:srgbClr val="C00000"/>
                </a:solidFill>
                <a:cs typeface="B Nazanin" pitchFamily="2" charset="-78"/>
              </a:rPr>
              <a:t> </a:t>
            </a:r>
            <a:r>
              <a:rPr lang="fa-IR" b="1" smtClean="0">
                <a:cs typeface="B Nazanin" pitchFamily="2" charset="-78"/>
              </a:rPr>
              <a:t>جمع بستن جمع مکسر نادرست است؛ مانند عجايب ها، ملل ها و...</a:t>
            </a:r>
          </a:p>
        </p:txBody>
      </p:sp>
    </p:spTree>
    <p:extLst>
      <p:ext uri="{BB962C8B-B14F-4D97-AF65-F5344CB8AC3E}">
        <p14:creationId xmlns:p14="http://schemas.microsoft.com/office/powerpoint/2010/main" val="178228648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pPr algn="r" rtl="1"/>
            <a:r>
              <a:rPr lang="fa-IR">
                <a:cs typeface="B Davat" pitchFamily="2" charset="-78"/>
              </a:rPr>
              <a:t>در پايان نامه :</a:t>
            </a:r>
          </a:p>
          <a:p>
            <a:pPr algn="r" rtl="1">
              <a:buFont typeface="Wingdings" pitchFamily="2" charset="2"/>
              <a:buNone/>
            </a:pPr>
            <a:r>
              <a:rPr lang="fa-IR">
                <a:cs typeface="B Davat" pitchFamily="2" charset="-78"/>
              </a:rPr>
              <a:t>	- بر آنچه خواسته ايم تاكيد مي كنيم .</a:t>
            </a:r>
          </a:p>
          <a:p>
            <a:pPr algn="r" rtl="1">
              <a:buFont typeface="Wingdings" pitchFamily="2" charset="2"/>
              <a:buNone/>
            </a:pPr>
            <a:r>
              <a:rPr lang="fa-IR">
                <a:cs typeface="B Davat" pitchFamily="2" charset="-78"/>
              </a:rPr>
              <a:t>	- گيرنده را به انجام درخواست خود تشويق مي كنيم .</a:t>
            </a:r>
          </a:p>
          <a:p>
            <a:pPr algn="r" rtl="1">
              <a:buFont typeface="Wingdings" pitchFamily="2" charset="2"/>
              <a:buNone/>
            </a:pPr>
            <a:r>
              <a:rPr lang="fa-IR">
                <a:cs typeface="B Davat" pitchFamily="2" charset="-78"/>
              </a:rPr>
              <a:t>	- پيام خود را توجيه مي كنيم .</a:t>
            </a:r>
          </a:p>
          <a:p>
            <a:pPr algn="r" rtl="1">
              <a:buFont typeface="Wingdings" pitchFamily="2" charset="2"/>
              <a:buNone/>
            </a:pPr>
            <a:r>
              <a:rPr lang="fa-IR">
                <a:cs typeface="B Davat" pitchFamily="2" charset="-78"/>
              </a:rPr>
              <a:t>	- مدت زمان پاسخگويي و اثرات موضوع را يادآوري مي كنيم .</a:t>
            </a:r>
            <a:endParaRPr lang="en-US">
              <a:cs typeface="B Davat" pitchFamily="2" charset="-78"/>
            </a:endParaRPr>
          </a:p>
        </p:txBody>
      </p:sp>
      <p:sp>
        <p:nvSpPr>
          <p:cNvPr id="22530" name="Rectangle 2"/>
          <p:cNvSpPr>
            <a:spLocks noGrp="1" noChangeArrowheads="1"/>
          </p:cNvSpPr>
          <p:nvPr>
            <p:ph type="title"/>
          </p:nvPr>
        </p:nvSpPr>
        <p:spPr/>
        <p:txBody>
          <a:bodyPr/>
          <a:lstStyle/>
          <a:p>
            <a:pPr algn="r"/>
            <a:r>
              <a:rPr lang="fa-IR">
                <a:cs typeface="B Farnaz" pitchFamily="2" charset="-78"/>
              </a:rPr>
              <a:t>نكته 3 :</a:t>
            </a:r>
            <a:endParaRPr lang="en-US">
              <a:cs typeface="B Farnaz" pitchFamily="2" charset="-78"/>
            </a:endParaRP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algn="ctr" eaLnBrk="1" hangingPunct="1"/>
            <a:r>
              <a:rPr lang="fa-IR" b="1" smtClean="0">
                <a:cs typeface="B Nazanin" pitchFamily="2" charset="-78"/>
              </a:rPr>
              <a:t>ويرايش نامه</a:t>
            </a:r>
            <a:endParaRPr lang="fa-IR" b="1" smtClean="0"/>
          </a:p>
        </p:txBody>
      </p:sp>
      <p:sp>
        <p:nvSpPr>
          <p:cNvPr id="35843" name="Content Placeholder 2"/>
          <p:cNvSpPr>
            <a:spLocks noGrp="1"/>
          </p:cNvSpPr>
          <p:nvPr>
            <p:ph idx="1"/>
          </p:nvPr>
        </p:nvSpPr>
        <p:spPr/>
        <p:txBody>
          <a:bodyPr/>
          <a:lstStyle/>
          <a:p>
            <a:pPr eaLnBrk="1" hangingPunct="1"/>
            <a:r>
              <a:rPr lang="fa-IR" b="1" smtClean="0">
                <a:cs typeface="B Nazanin" pitchFamily="2" charset="-78"/>
              </a:rPr>
              <a:t>حذف فعل بدون قرينه:</a:t>
            </a:r>
          </a:p>
          <a:p>
            <a:pPr eaLnBrk="1" hangingPunct="1"/>
            <a:r>
              <a:rPr lang="fa-IR" b="1" smtClean="0">
                <a:cs typeface="B Nazanin" pitchFamily="2" charset="-78"/>
              </a:rPr>
              <a:t>دزدان را دستگير و به زندان فرستادند</a:t>
            </a:r>
          </a:p>
          <a:p>
            <a:pPr eaLnBrk="1" hangingPunct="1">
              <a:buFont typeface="Wingdings 2" pitchFamily="18" charset="2"/>
              <a:buNone/>
            </a:pPr>
            <a:r>
              <a:rPr lang="fa-IR" b="1" smtClean="0">
                <a:cs typeface="B Nazanin" pitchFamily="2" charset="-78"/>
              </a:rPr>
              <a:t> </a:t>
            </a:r>
            <a:r>
              <a:rPr lang="fa-IR" b="1" smtClean="0">
                <a:solidFill>
                  <a:srgbClr val="C00000"/>
                </a:solidFill>
                <a:cs typeface="B Nazanin" pitchFamily="2" charset="-78"/>
              </a:rPr>
              <a:t>- دزدان را دستگير و به زندان روانه کردند.</a:t>
            </a:r>
          </a:p>
          <a:p>
            <a:pPr eaLnBrk="1" hangingPunct="1"/>
            <a:r>
              <a:rPr lang="fa-IR" b="1" smtClean="0">
                <a:solidFill>
                  <a:srgbClr val="C00000"/>
                </a:solidFill>
                <a:cs typeface="B Nazanin" pitchFamily="2" charset="-78"/>
              </a:rPr>
              <a:t>کژتابی زبان:</a:t>
            </a:r>
          </a:p>
          <a:p>
            <a:pPr eaLnBrk="1" hangingPunct="1">
              <a:buFont typeface="Wingdings 2" pitchFamily="18" charset="2"/>
              <a:buNone/>
            </a:pPr>
            <a:r>
              <a:rPr lang="fa-IR" b="1" smtClean="0">
                <a:solidFill>
                  <a:srgbClr val="C00000"/>
                </a:solidFill>
                <a:cs typeface="B Nazanin" pitchFamily="2" charset="-78"/>
              </a:rPr>
              <a:t> - احتراما، پيرو اخطاريه ی شماره ی... شايسته است قبل از هر گونه اقدام قانونی، جهت روشن شدن ...</a:t>
            </a:r>
          </a:p>
          <a:p>
            <a:pPr eaLnBrk="1" hangingPunct="1">
              <a:buFont typeface="Wingdings 2" pitchFamily="18" charset="2"/>
              <a:buNone/>
            </a:pPr>
            <a:r>
              <a:rPr lang="fa-IR" b="1" smtClean="0">
                <a:solidFill>
                  <a:srgbClr val="C00000"/>
                </a:solidFill>
                <a:cs typeface="B Nazanin" pitchFamily="2" charset="-78"/>
              </a:rPr>
              <a:t>    قبل از هرگونه اقدام قانونی از طرف اداره يا مخاطب</a:t>
            </a:r>
          </a:p>
          <a:p>
            <a:pPr eaLnBrk="1" hangingPunct="1">
              <a:buFont typeface="Wingdings 2" pitchFamily="18" charset="2"/>
              <a:buNone/>
            </a:pPr>
            <a:endParaRPr lang="fa-IR" b="1" smtClean="0">
              <a:solidFill>
                <a:srgbClr val="C00000"/>
              </a:solidFill>
              <a:cs typeface="B Nazanin" pitchFamily="2" charset="-78"/>
            </a:endParaRPr>
          </a:p>
          <a:p>
            <a:pPr eaLnBrk="1" hangingPunct="1">
              <a:buFont typeface="Wingdings 2" pitchFamily="18" charset="2"/>
              <a:buNone/>
            </a:pPr>
            <a:endParaRPr lang="fa-IR" b="1" smtClean="0">
              <a:solidFill>
                <a:srgbClr val="C00000"/>
              </a:solidFill>
              <a:cs typeface="B Nazanin" pitchFamily="2" charset="-78"/>
            </a:endParaRPr>
          </a:p>
        </p:txBody>
      </p:sp>
    </p:spTree>
    <p:extLst>
      <p:ext uri="{BB962C8B-B14F-4D97-AF65-F5344CB8AC3E}">
        <p14:creationId xmlns:p14="http://schemas.microsoft.com/office/powerpoint/2010/main" val="240876137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1000" fill="hold"/>
                                        <p:tgtEl>
                                          <p:spTgt spid="3584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584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5843">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 calcmode="lin" valueType="num">
                                      <p:cBhvr>
                                        <p:cTn id="12" dur="1000" fill="hold"/>
                                        <p:tgtEl>
                                          <p:spTgt spid="3584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584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5843">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 calcmode="lin" valueType="num">
                                      <p:cBhvr>
                                        <p:cTn id="17" dur="1000" fill="hold"/>
                                        <p:tgtEl>
                                          <p:spTgt spid="35843">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3584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5843">
                                            <p:txEl>
                                              <p:pRg st="2" end="2"/>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 calcmode="lin" valueType="num">
                                      <p:cBhvr>
                                        <p:cTn id="22" dur="1000" fill="hold"/>
                                        <p:tgtEl>
                                          <p:spTgt spid="35843">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3584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5843">
                                            <p:txEl>
                                              <p:pRg st="3" end="3"/>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 calcmode="lin" valueType="num">
                                      <p:cBhvr>
                                        <p:cTn id="27" dur="1000" fill="hold"/>
                                        <p:tgtEl>
                                          <p:spTgt spid="35843">
                                            <p:txEl>
                                              <p:pRg st="4" end="4"/>
                                            </p:txEl>
                                          </p:spTgt>
                                        </p:tgtEl>
                                        <p:attrNameLst>
                                          <p:attrName>ppt_w</p:attrName>
                                        </p:attrNameLst>
                                      </p:cBhvr>
                                      <p:tavLst>
                                        <p:tav tm="0">
                                          <p:val>
                                            <p:strVal val="#ppt_w+.3"/>
                                          </p:val>
                                        </p:tav>
                                        <p:tav tm="100000">
                                          <p:val>
                                            <p:strVal val="#ppt_w"/>
                                          </p:val>
                                        </p:tav>
                                      </p:tavLst>
                                    </p:anim>
                                    <p:anim calcmode="lin" valueType="num">
                                      <p:cBhvr>
                                        <p:cTn id="28" dur="1000" fill="hold"/>
                                        <p:tgtEl>
                                          <p:spTgt spid="3584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5843">
                                            <p:txEl>
                                              <p:pRg st="4" end="4"/>
                                            </p:txEl>
                                          </p:spTgt>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 calcmode="lin" valueType="num">
                                      <p:cBhvr>
                                        <p:cTn id="32" dur="1000" fill="hold"/>
                                        <p:tgtEl>
                                          <p:spTgt spid="35843">
                                            <p:txEl>
                                              <p:pRg st="5" end="5"/>
                                            </p:txEl>
                                          </p:spTgt>
                                        </p:tgtEl>
                                        <p:attrNameLst>
                                          <p:attrName>ppt_w</p:attrName>
                                        </p:attrNameLst>
                                      </p:cBhvr>
                                      <p:tavLst>
                                        <p:tav tm="0">
                                          <p:val>
                                            <p:strVal val="#ppt_w+.3"/>
                                          </p:val>
                                        </p:tav>
                                        <p:tav tm="100000">
                                          <p:val>
                                            <p:strVal val="#ppt_w"/>
                                          </p:val>
                                        </p:tav>
                                      </p:tavLst>
                                    </p:anim>
                                    <p:anim calcmode="lin" valueType="num">
                                      <p:cBhvr>
                                        <p:cTn id="33" dur="1000" fill="hold"/>
                                        <p:tgtEl>
                                          <p:spTgt spid="3584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algn="ctr" eaLnBrk="1" hangingPunct="1"/>
            <a:r>
              <a:rPr lang="fa-IR" b="1" smtClean="0">
                <a:cs typeface="B Nazanin" pitchFamily="2" charset="-78"/>
              </a:rPr>
              <a:t>ويرايش نامه</a:t>
            </a:r>
            <a:endParaRPr lang="fa-IR" b="1" smtClean="0"/>
          </a:p>
        </p:txBody>
      </p:sp>
      <p:sp>
        <p:nvSpPr>
          <p:cNvPr id="36867" name="Content Placeholder 2"/>
          <p:cNvSpPr>
            <a:spLocks noGrp="1"/>
          </p:cNvSpPr>
          <p:nvPr>
            <p:ph idx="1"/>
          </p:nvPr>
        </p:nvSpPr>
        <p:spPr/>
        <p:txBody>
          <a:bodyPr/>
          <a:lstStyle/>
          <a:p>
            <a:pPr algn="just" eaLnBrk="1" hangingPunct="1"/>
            <a:r>
              <a:rPr lang="fa-IR" b="1" smtClean="0">
                <a:cs typeface="B Nazanin" pitchFamily="2" charset="-78"/>
              </a:rPr>
              <a:t>جدا کردن  حرف را از مفعول:</a:t>
            </a:r>
          </a:p>
          <a:p>
            <a:pPr algn="just" eaLnBrk="1" hangingPunct="1">
              <a:buFont typeface="Wingdings 2" pitchFamily="18" charset="2"/>
              <a:buNone/>
            </a:pPr>
            <a:r>
              <a:rPr lang="fa-IR" b="1" smtClean="0">
                <a:cs typeface="B Nazanin" pitchFamily="2" charset="-78"/>
              </a:rPr>
              <a:t> - کتابی که پيش از اين به تو معرفی کرده بودم را خواندم</a:t>
            </a:r>
          </a:p>
        </p:txBody>
      </p:sp>
    </p:spTree>
    <p:extLst>
      <p:ext uri="{BB962C8B-B14F-4D97-AF65-F5344CB8AC3E}">
        <p14:creationId xmlns:p14="http://schemas.microsoft.com/office/powerpoint/2010/main" val="381718453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100"/>
                                        <p:tgtEl>
                                          <p:spTgt spid="36867">
                                            <p:txEl>
                                              <p:pRg st="0" end="0"/>
                                            </p:txEl>
                                          </p:spTgt>
                                        </p:tgtEl>
                                      </p:cBhvr>
                                    </p:animEffect>
                                    <p:anim calcmode="lin" valueType="num">
                                      <p:cBhvr>
                                        <p:cTn id="8" dur="4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686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686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686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36867">
                                            <p:txEl>
                                              <p:pRg st="1" end="1"/>
                                            </p:txEl>
                                          </p:spTgt>
                                        </p:tgtEl>
                                        <p:attrNameLst>
                                          <p:attrName>style.visibility</p:attrName>
                                        </p:attrNameLst>
                                      </p:cBhvr>
                                      <p:to>
                                        <p:strVal val="visible"/>
                                      </p:to>
                                    </p:set>
                                    <p:animEffect transition="in" filter="fade">
                                      <p:cBhvr>
                                        <p:cTn id="14" dur="100"/>
                                        <p:tgtEl>
                                          <p:spTgt spid="36867">
                                            <p:txEl>
                                              <p:pRg st="1" end="1"/>
                                            </p:txEl>
                                          </p:spTgt>
                                        </p:tgtEl>
                                      </p:cBhvr>
                                    </p:animEffect>
                                    <p:anim calcmode="lin" valueType="num">
                                      <p:cBhvr>
                                        <p:cTn id="15" dur="4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16" dur="400" fill="hold"/>
                                        <p:tgtEl>
                                          <p:spTgt spid="36867">
                                            <p:txEl>
                                              <p:pRg st="1" end="1"/>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686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686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algn="ctr" eaLnBrk="1" hangingPunct="1"/>
            <a:r>
              <a:rPr lang="fa-IR" smtClean="0">
                <a:cs typeface="B Nazanin" pitchFamily="2" charset="-78"/>
              </a:rPr>
              <a:t>ويرايش نامه</a:t>
            </a:r>
            <a:endParaRPr lang="fa-IR" smtClean="0"/>
          </a:p>
        </p:txBody>
      </p:sp>
      <p:sp>
        <p:nvSpPr>
          <p:cNvPr id="37891" name="Content Placeholder 2"/>
          <p:cNvSpPr>
            <a:spLocks noGrp="1"/>
          </p:cNvSpPr>
          <p:nvPr>
            <p:ph idx="1"/>
          </p:nvPr>
        </p:nvSpPr>
        <p:spPr/>
        <p:txBody>
          <a:bodyPr>
            <a:normAutofit fontScale="92500" lnSpcReduction="20000"/>
          </a:bodyPr>
          <a:lstStyle/>
          <a:p>
            <a:pPr algn="just" eaLnBrk="1" hangingPunct="1"/>
            <a:r>
              <a:rPr lang="fa-IR" b="1" smtClean="0">
                <a:cs typeface="B Nazanin" pitchFamily="2" charset="-78"/>
              </a:rPr>
              <a:t>وابسته کردن جمله ها با حرف که:</a:t>
            </a:r>
          </a:p>
          <a:p>
            <a:pPr algn="just" eaLnBrk="1" hangingPunct="1">
              <a:buFontTx/>
              <a:buChar char="-"/>
            </a:pPr>
            <a:r>
              <a:rPr lang="fa-IR" b="1" smtClean="0">
                <a:cs typeface="B Nazanin" pitchFamily="2" charset="-78"/>
              </a:rPr>
              <a:t>دانشجو حسن حامدی که در سال تحصيلی ... ثبت نام کرده است.</a:t>
            </a:r>
          </a:p>
          <a:p>
            <a:pPr algn="just" eaLnBrk="1" hangingPunct="1">
              <a:buFontTx/>
              <a:buChar char="-"/>
            </a:pPr>
            <a:r>
              <a:rPr lang="fa-IR" b="1" smtClean="0">
                <a:solidFill>
                  <a:srgbClr val="C00000"/>
                </a:solidFill>
                <a:cs typeface="B Nazanin" pitchFamily="2" charset="-78"/>
              </a:rPr>
              <a:t>دانشجو حسن حامدی در سال تحصيلی ... ثبت نام کرده است.</a:t>
            </a:r>
          </a:p>
          <a:p>
            <a:pPr algn="just" eaLnBrk="1" hangingPunct="1">
              <a:buFontTx/>
              <a:buChar char="-"/>
            </a:pPr>
            <a:r>
              <a:rPr lang="fa-IR" b="1" smtClean="0">
                <a:cs typeface="B Nazanin" pitchFamily="2" charset="-78"/>
              </a:rPr>
              <a:t>بازگشت به نامه ی ... به آگاهی می رساند که مدارک خواسته شده توسط آن اداره که 6 قطعه عکس و فتوکپی مدارک تحصيلی می باشد به پيوست ارسال می گردد.</a:t>
            </a:r>
          </a:p>
          <a:p>
            <a:pPr algn="just" eaLnBrk="1" hangingPunct="1">
              <a:buFontTx/>
              <a:buChar char="-"/>
            </a:pPr>
            <a:r>
              <a:rPr lang="fa-IR" b="1" smtClean="0">
                <a:solidFill>
                  <a:srgbClr val="C00000"/>
                </a:solidFill>
                <a:cs typeface="B Nazanin" pitchFamily="2" charset="-78"/>
              </a:rPr>
              <a:t>باز گشت به نامه ی...، مدارک زير به پيوست ارسال می شود. خواهشمند است دستور فرماييد اقدام شود.</a:t>
            </a:r>
          </a:p>
        </p:txBody>
      </p:sp>
    </p:spTree>
    <p:extLst>
      <p:ext uri="{BB962C8B-B14F-4D97-AF65-F5344CB8AC3E}">
        <p14:creationId xmlns:p14="http://schemas.microsoft.com/office/powerpoint/2010/main" val="55968468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1000" fill="hold"/>
                                        <p:tgtEl>
                                          <p:spTgt spid="378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78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7891">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 calcmode="lin" valueType="num">
                                      <p:cBhvr>
                                        <p:cTn id="12" dur="1000" fill="hold"/>
                                        <p:tgtEl>
                                          <p:spTgt spid="3789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789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7891">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 calcmode="lin" valueType="num">
                                      <p:cBhvr>
                                        <p:cTn id="17" dur="1000" fill="hold"/>
                                        <p:tgtEl>
                                          <p:spTgt spid="37891">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7891">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7891">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 calcmode="lin" valueType="num">
                                      <p:cBhvr>
                                        <p:cTn id="22" dur="1000" fill="hold"/>
                                        <p:tgtEl>
                                          <p:spTgt spid="37891">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7891">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7891">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 calcmode="lin" valueType="num">
                                      <p:cBhvr>
                                        <p:cTn id="27" dur="1000" fill="hold"/>
                                        <p:tgtEl>
                                          <p:spTgt spid="37891">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7891">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lgn="ctr"/>
            <a:r>
              <a:rPr lang="fa-IR" b="1" smtClean="0"/>
              <a:t>حرف اضافه، حرف ربط، حرف نشانه</a:t>
            </a:r>
          </a:p>
        </p:txBody>
      </p:sp>
      <p:sp>
        <p:nvSpPr>
          <p:cNvPr id="3" name="Content Placeholder 2"/>
          <p:cNvSpPr>
            <a:spLocks noGrp="1"/>
          </p:cNvSpPr>
          <p:nvPr>
            <p:ph idx="1"/>
          </p:nvPr>
        </p:nvSpPr>
        <p:spPr/>
        <p:txBody>
          <a:bodyPr>
            <a:normAutofit fontScale="92500" lnSpcReduction="20000"/>
          </a:bodyPr>
          <a:lstStyle/>
          <a:p>
            <a:pPr>
              <a:defRPr/>
            </a:pPr>
            <a:r>
              <a:rPr lang="fa-IR" b="1" dirty="0" smtClean="0">
                <a:solidFill>
                  <a:schemeClr val="accent5">
                    <a:lumMod val="50000"/>
                  </a:schemeClr>
                </a:solidFill>
                <a:cs typeface="B Nazanin" pitchFamily="2" charset="-78"/>
              </a:rPr>
              <a:t>حرف اضافه معطوف نامناسب:</a:t>
            </a:r>
          </a:p>
          <a:p>
            <a:pPr>
              <a:buFont typeface="Wingdings 2" pitchFamily="18" charset="2"/>
              <a:buNone/>
              <a:defRPr/>
            </a:pPr>
            <a:r>
              <a:rPr lang="fa-IR" b="1" dirty="0" smtClean="0">
                <a:cs typeface="B Nazanin" pitchFamily="2" charset="-78"/>
              </a:rPr>
              <a:t> - او فردی دلسوز و علاقه مند به پيشرفت دانشجويان است.</a:t>
            </a:r>
          </a:p>
          <a:p>
            <a:pPr>
              <a:buFont typeface="Wingdings 2" pitchFamily="18" charset="2"/>
              <a:buNone/>
              <a:defRPr/>
            </a:pPr>
            <a:r>
              <a:rPr lang="fa-IR" b="1" dirty="0" smtClean="0">
                <a:cs typeface="B Nazanin" pitchFamily="2" charset="-78"/>
              </a:rPr>
              <a:t> - او فردی دلسوز به پيشرفت دانشجويان است (غ).</a:t>
            </a:r>
          </a:p>
          <a:p>
            <a:pPr>
              <a:buFont typeface="Wingdings 2" pitchFamily="18" charset="2"/>
              <a:buNone/>
              <a:defRPr/>
            </a:pPr>
            <a:r>
              <a:rPr lang="fa-IR" b="1" dirty="0" smtClean="0">
                <a:solidFill>
                  <a:srgbClr val="C00000"/>
                </a:solidFill>
                <a:cs typeface="B Nazanin" pitchFamily="2" charset="-78"/>
              </a:rPr>
              <a:t> - او فردی علاقه مند به پيشرفت دانشجويان است</a:t>
            </a:r>
            <a:r>
              <a:rPr lang="fa-IR" b="1" dirty="0" smtClean="0">
                <a:cs typeface="B Nazanin" pitchFamily="2" charset="-78"/>
              </a:rPr>
              <a:t>.</a:t>
            </a:r>
          </a:p>
          <a:p>
            <a:pPr>
              <a:defRPr/>
            </a:pPr>
            <a:r>
              <a:rPr lang="fa-IR" b="1" dirty="0" smtClean="0">
                <a:cs typeface="B Nazanin" pitchFamily="2" charset="-78"/>
              </a:rPr>
              <a:t>کاربرد حرف اضافه نامناسب:</a:t>
            </a:r>
          </a:p>
          <a:p>
            <a:pPr>
              <a:buFont typeface="Wingdings 2" pitchFamily="18" charset="2"/>
              <a:buNone/>
              <a:defRPr/>
            </a:pPr>
            <a:r>
              <a:rPr lang="fa-IR" b="1" dirty="0" smtClean="0">
                <a:cs typeface="B Nazanin" pitchFamily="2" charset="-78"/>
              </a:rPr>
              <a:t> - امروز برای چند بار برق قطع شده است (غ).</a:t>
            </a:r>
          </a:p>
          <a:p>
            <a:pPr>
              <a:buFontTx/>
              <a:buChar char="-"/>
              <a:defRPr/>
            </a:pPr>
            <a:r>
              <a:rPr lang="fa-IR" b="1" dirty="0" smtClean="0">
                <a:solidFill>
                  <a:schemeClr val="accent5">
                    <a:lumMod val="50000"/>
                  </a:schemeClr>
                </a:solidFill>
                <a:cs typeface="B Nazanin" pitchFamily="2" charset="-78"/>
              </a:rPr>
              <a:t>امروز چند بار برق قطع شده است (ص).</a:t>
            </a:r>
          </a:p>
          <a:p>
            <a:pPr>
              <a:buFontTx/>
              <a:buChar char="-"/>
              <a:defRPr/>
            </a:pPr>
            <a:r>
              <a:rPr lang="fa-IR" b="1" dirty="0" smtClean="0">
                <a:cs typeface="B Nazanin" pitchFamily="2" charset="-78"/>
              </a:rPr>
              <a:t>او بيشتر روی ابن سينا کار کرده است (غ). </a:t>
            </a:r>
          </a:p>
          <a:p>
            <a:pPr>
              <a:buFontTx/>
              <a:buChar char="-"/>
              <a:defRPr/>
            </a:pPr>
            <a:r>
              <a:rPr lang="fa-IR" b="1" dirty="0" smtClean="0">
                <a:solidFill>
                  <a:schemeClr val="accent5">
                    <a:lumMod val="50000"/>
                  </a:schemeClr>
                </a:solidFill>
                <a:cs typeface="B Nazanin" pitchFamily="2" charset="-78"/>
              </a:rPr>
              <a:t>او بيشتر درباره ی ابن سينا کار کرده است (ص). </a:t>
            </a:r>
          </a:p>
          <a:p>
            <a:pPr>
              <a:buFontTx/>
              <a:buChar char="-"/>
              <a:defRPr/>
            </a:pPr>
            <a:endParaRPr lang="fa-IR" b="1" dirty="0" smtClean="0">
              <a:cs typeface="B Nazanin" pitchFamily="2" charset="-78"/>
            </a:endParaRPr>
          </a:p>
          <a:p>
            <a:pPr>
              <a:buFont typeface="Wingdings 2" pitchFamily="18" charset="2"/>
              <a:buNone/>
              <a:defRPr/>
            </a:pPr>
            <a:endParaRPr lang="fa-IR" b="1" dirty="0">
              <a:cs typeface="B Nazanin" pitchFamily="2" charset="-78"/>
            </a:endParaRPr>
          </a:p>
        </p:txBody>
      </p:sp>
    </p:spTree>
    <p:extLst>
      <p:ext uri="{BB962C8B-B14F-4D97-AF65-F5344CB8AC3E}">
        <p14:creationId xmlns:p14="http://schemas.microsoft.com/office/powerpoint/2010/main" val="423873026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algn="ctr"/>
            <a:r>
              <a:rPr lang="fa-IR" b="1" smtClean="0"/>
              <a:t>حرف اضافه، حرف ربط، حرف نشانه</a:t>
            </a:r>
            <a:endParaRPr lang="fa-IR" smtClean="0"/>
          </a:p>
        </p:txBody>
      </p:sp>
      <p:sp>
        <p:nvSpPr>
          <p:cNvPr id="3" name="Content Placeholder 2"/>
          <p:cNvSpPr>
            <a:spLocks noGrp="1"/>
          </p:cNvSpPr>
          <p:nvPr>
            <p:ph idx="1"/>
          </p:nvPr>
        </p:nvSpPr>
        <p:spPr/>
        <p:txBody>
          <a:bodyPr>
            <a:normAutofit lnSpcReduction="10000"/>
          </a:bodyPr>
          <a:lstStyle/>
          <a:p>
            <a:r>
              <a:rPr lang="fa-IR" b="1" smtClean="0">
                <a:cs typeface="B Nazanin" pitchFamily="2" charset="-78"/>
              </a:rPr>
              <a:t>کاربرد حرف اضافه، حرف ربط و «را»ی زايد:</a:t>
            </a:r>
          </a:p>
          <a:p>
            <a:pPr>
              <a:buFontTx/>
              <a:buChar char="-"/>
            </a:pPr>
            <a:r>
              <a:rPr lang="fa-IR" b="1" smtClean="0">
                <a:cs typeface="B Nazanin" pitchFamily="2" charset="-78"/>
              </a:rPr>
              <a:t>آن چه را بايد بدانی، اين است که ...(غ)</a:t>
            </a:r>
          </a:p>
          <a:p>
            <a:pPr>
              <a:buFontTx/>
              <a:buChar char="-"/>
            </a:pPr>
            <a:r>
              <a:rPr lang="fa-IR" b="1" smtClean="0">
                <a:solidFill>
                  <a:srgbClr val="C00000"/>
                </a:solidFill>
                <a:cs typeface="B Nazanin" pitchFamily="2" charset="-78"/>
              </a:rPr>
              <a:t>آن چه بايد بدانی، اين است که ...(ص)</a:t>
            </a:r>
          </a:p>
          <a:p>
            <a:pPr>
              <a:buFontTx/>
              <a:buChar char="-"/>
            </a:pPr>
            <a:r>
              <a:rPr lang="fa-IR" b="1" smtClean="0">
                <a:cs typeface="B Nazanin" pitchFamily="2" charset="-78"/>
              </a:rPr>
              <a:t>آن چه که گفتم، درست بود (غ)</a:t>
            </a:r>
          </a:p>
          <a:p>
            <a:pPr>
              <a:buFontTx/>
              <a:buChar char="-"/>
            </a:pPr>
            <a:r>
              <a:rPr lang="fa-IR" b="1" smtClean="0">
                <a:solidFill>
                  <a:srgbClr val="C00000"/>
                </a:solidFill>
                <a:cs typeface="B Nazanin" pitchFamily="2" charset="-78"/>
              </a:rPr>
              <a:t>آن چه گفتم، درست بود (ص)</a:t>
            </a:r>
          </a:p>
          <a:p>
            <a:pPr>
              <a:buFontTx/>
              <a:buChar char="-"/>
            </a:pPr>
            <a:r>
              <a:rPr lang="fa-IR" b="1" smtClean="0">
                <a:cs typeface="B Nazanin" pitchFamily="2" charset="-78"/>
              </a:rPr>
              <a:t>لازم به ذکر است که ... (غ)</a:t>
            </a:r>
          </a:p>
          <a:p>
            <a:pPr>
              <a:buFontTx/>
              <a:buChar char="-"/>
            </a:pPr>
            <a:r>
              <a:rPr lang="fa-IR" b="1" smtClean="0">
                <a:solidFill>
                  <a:srgbClr val="C00000"/>
                </a:solidFill>
                <a:cs typeface="B Nazanin" pitchFamily="2" charset="-78"/>
              </a:rPr>
              <a:t>شايان ذکر است که ... (ص)</a:t>
            </a:r>
          </a:p>
          <a:p>
            <a:pPr>
              <a:buFontTx/>
              <a:buChar char="-"/>
            </a:pPr>
            <a:r>
              <a:rPr lang="fa-IR" b="1" smtClean="0">
                <a:solidFill>
                  <a:srgbClr val="C00000"/>
                </a:solidFill>
                <a:cs typeface="B Nazanin" pitchFamily="2" charset="-78"/>
              </a:rPr>
              <a:t>لازم است ذکر شود که ... (ص)</a:t>
            </a:r>
          </a:p>
          <a:p>
            <a:pPr>
              <a:buFontTx/>
              <a:buChar char="-"/>
            </a:pPr>
            <a:endParaRPr lang="fa-IR" b="1" smtClean="0">
              <a:cs typeface="B Nazanin" pitchFamily="2" charset="-78"/>
            </a:endParaRPr>
          </a:p>
          <a:p>
            <a:pPr>
              <a:buFontTx/>
              <a:buChar char="-"/>
            </a:pPr>
            <a:endParaRPr lang="fa-IR" b="1" smtClean="0">
              <a:cs typeface="B Nazanin" pitchFamily="2" charset="-78"/>
            </a:endParaRPr>
          </a:p>
        </p:txBody>
      </p:sp>
    </p:spTree>
    <p:extLst>
      <p:ext uri="{BB962C8B-B14F-4D97-AF65-F5344CB8AC3E}">
        <p14:creationId xmlns:p14="http://schemas.microsoft.com/office/powerpoint/2010/main" val="164199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normAutofit/>
          </a:bodyPr>
          <a:lstStyle/>
          <a:p>
            <a:pPr algn="ctr" rtl="0"/>
            <a:r>
              <a:rPr lang="fa-IR" sz="4400" b="1" smtClean="0">
                <a:cs typeface="B Nazanin" pitchFamily="2" charset="-78"/>
              </a:rPr>
              <a:t>کاربرد دو حرف ربط در جمله های مرکب</a:t>
            </a:r>
          </a:p>
        </p:txBody>
      </p:sp>
      <p:sp>
        <p:nvSpPr>
          <p:cNvPr id="3" name="Content Placeholder 2"/>
          <p:cNvSpPr>
            <a:spLocks noGrp="1"/>
          </p:cNvSpPr>
          <p:nvPr>
            <p:ph idx="1"/>
          </p:nvPr>
        </p:nvSpPr>
        <p:spPr/>
        <p:txBody>
          <a:bodyPr/>
          <a:lstStyle/>
          <a:p>
            <a:pPr>
              <a:buFont typeface="Wingdings 2" pitchFamily="18" charset="2"/>
              <a:buNone/>
            </a:pPr>
            <a:r>
              <a:rPr lang="fa-IR" smtClean="0"/>
              <a:t>- </a:t>
            </a:r>
            <a:r>
              <a:rPr lang="fa-IR" b="1" smtClean="0">
                <a:cs typeface="B Nazanin" pitchFamily="2" charset="-78"/>
              </a:rPr>
              <a:t>اگر چه هوا سرد است، ولی برف نمی بارد.</a:t>
            </a:r>
          </a:p>
          <a:p>
            <a:pPr>
              <a:buFont typeface="Wingdings 2" pitchFamily="18" charset="2"/>
              <a:buNone/>
            </a:pPr>
            <a:r>
              <a:rPr lang="fa-IR" b="1" smtClean="0">
                <a:cs typeface="B Nazanin" pitchFamily="2" charset="-78"/>
              </a:rPr>
              <a:t> - </a:t>
            </a:r>
            <a:r>
              <a:rPr lang="fa-IR" b="1" smtClean="0">
                <a:solidFill>
                  <a:srgbClr val="C00000"/>
                </a:solidFill>
                <a:cs typeface="B Nazanin" pitchFamily="2" charset="-78"/>
              </a:rPr>
              <a:t>هوا سرد است، ولی برف نمی بارد.</a:t>
            </a:r>
          </a:p>
          <a:p>
            <a:pPr>
              <a:buFontTx/>
              <a:buChar char="-"/>
            </a:pPr>
            <a:r>
              <a:rPr lang="fa-IR" b="1" smtClean="0">
                <a:cs typeface="B Nazanin" pitchFamily="2" charset="-78"/>
              </a:rPr>
              <a:t>هرچند طاهريان ايرانی بودند، اما از بغداد دستور می گرفتند.</a:t>
            </a:r>
          </a:p>
          <a:p>
            <a:pPr>
              <a:buFontTx/>
              <a:buChar char="-"/>
            </a:pPr>
            <a:r>
              <a:rPr lang="fa-IR" b="1" smtClean="0">
                <a:solidFill>
                  <a:srgbClr val="C00000"/>
                </a:solidFill>
                <a:cs typeface="B Nazanin" pitchFamily="2" charset="-78"/>
              </a:rPr>
              <a:t>هرچند طاهريان ايرانی بودند، از بغداد دستور می گرفتند.</a:t>
            </a:r>
          </a:p>
          <a:p>
            <a:pPr>
              <a:buFontTx/>
              <a:buChar char="-"/>
            </a:pPr>
            <a:r>
              <a:rPr lang="fa-IR" b="1" smtClean="0">
                <a:solidFill>
                  <a:srgbClr val="C00000"/>
                </a:solidFill>
                <a:cs typeface="B Nazanin" pitchFamily="2" charset="-78"/>
              </a:rPr>
              <a:t>طاهريان ايرانی بودند؛ اما از بغداد دستور می گرفتند.</a:t>
            </a:r>
          </a:p>
          <a:p>
            <a:endParaRPr lang="fa-IR" smtClean="0"/>
          </a:p>
          <a:p>
            <a:endParaRPr lang="fa-IR" smtClean="0"/>
          </a:p>
        </p:txBody>
      </p:sp>
    </p:spTree>
    <p:extLst>
      <p:ext uri="{BB962C8B-B14F-4D97-AF65-F5344CB8AC3E}">
        <p14:creationId xmlns:p14="http://schemas.microsoft.com/office/powerpoint/2010/main" val="236317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3">
                                            <p:txEl>
                                              <p:pRg st="2" end="2"/>
                                            </p:txEl>
                                          </p:spTgt>
                                        </p:tgtEl>
                                      </p:cBhvr>
                                      <p:by x="150000" y="150000"/>
                                    </p:animScale>
                                  </p:childTnLst>
                                </p:cTn>
                              </p:par>
                              <p:par>
                                <p:cTn id="19" presetID="6" presetClass="emph" presetSubtype="0" fill="hold" nodeType="withEffect">
                                  <p:stCondLst>
                                    <p:cond delay="0"/>
                                  </p:stCondLst>
                                  <p:childTnLst>
                                    <p:animScale>
                                      <p:cBhvr>
                                        <p:cTn id="20" dur="2000" fill="hold"/>
                                        <p:tgtEl>
                                          <p:spTgt spid="3">
                                            <p:txEl>
                                              <p:pRg st="3" end="3"/>
                                            </p:txEl>
                                          </p:spTgt>
                                        </p:tgtEl>
                                      </p:cBhvr>
                                      <p:by x="150000" y="150000"/>
                                    </p:animScale>
                                  </p:childTnLst>
                                </p:cTn>
                              </p:par>
                              <p:par>
                                <p:cTn id="21" presetID="6" presetClass="emph" presetSubtype="0" fill="hold" nodeType="withEffect">
                                  <p:stCondLst>
                                    <p:cond delay="0"/>
                                  </p:stCondLst>
                                  <p:childTnLst>
                                    <p:animScale>
                                      <p:cBhvr>
                                        <p:cTn id="22"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algn="ctr"/>
            <a:r>
              <a:rPr lang="fa-IR" b="1" smtClean="0">
                <a:cs typeface="B Nazanin" pitchFamily="2" charset="-78"/>
              </a:rPr>
              <a:t>استفاده از مجهول نابجا در جمله</a:t>
            </a:r>
          </a:p>
        </p:txBody>
      </p:sp>
      <p:sp>
        <p:nvSpPr>
          <p:cNvPr id="3" name="Content Placeholder 2"/>
          <p:cNvSpPr>
            <a:spLocks noGrp="1"/>
          </p:cNvSpPr>
          <p:nvPr>
            <p:ph idx="1"/>
          </p:nvPr>
        </p:nvSpPr>
        <p:spPr/>
        <p:txBody>
          <a:bodyPr/>
          <a:lstStyle/>
          <a:p>
            <a:pPr>
              <a:buFont typeface="Wingdings 2" pitchFamily="18" charset="2"/>
              <a:buNone/>
            </a:pPr>
            <a:r>
              <a:rPr lang="fa-IR" smtClean="0"/>
              <a:t>- </a:t>
            </a:r>
            <a:r>
              <a:rPr lang="fa-IR" b="1" smtClean="0">
                <a:cs typeface="B Nazanin" pitchFamily="2" charset="-78"/>
              </a:rPr>
              <a:t>قانون اساسی توسط نمايندگان مجلس خبرگان تنظيم و تصويب شده است.</a:t>
            </a:r>
          </a:p>
          <a:p>
            <a:pPr>
              <a:buFont typeface="Wingdings 2" pitchFamily="18" charset="2"/>
              <a:buNone/>
            </a:pPr>
            <a:r>
              <a:rPr lang="fa-IR" b="1" smtClean="0">
                <a:solidFill>
                  <a:srgbClr val="C00000"/>
                </a:solidFill>
                <a:cs typeface="B Nazanin" pitchFamily="2" charset="-78"/>
              </a:rPr>
              <a:t>- قانون اساسی را نمايندگان مجلس خبرگان تنظيم و تصويب کرده اند.</a:t>
            </a:r>
          </a:p>
          <a:p>
            <a:pPr>
              <a:buFont typeface="Wingdings 2" pitchFamily="18" charset="2"/>
              <a:buNone/>
            </a:pPr>
            <a:r>
              <a:rPr lang="fa-IR" smtClean="0"/>
              <a:t>- </a:t>
            </a:r>
            <a:r>
              <a:rPr lang="fa-IR" b="1" smtClean="0">
                <a:cs typeface="B Nazanin" pitchFamily="2" charset="-78"/>
              </a:rPr>
              <a:t>ميزان پرداخت جريمه های رانندگی توسط قانون مشخص شده است.</a:t>
            </a:r>
          </a:p>
          <a:p>
            <a:pPr>
              <a:buFont typeface="Wingdings 2" pitchFamily="18" charset="2"/>
              <a:buNone/>
            </a:pPr>
            <a:r>
              <a:rPr lang="fa-IR" b="1" smtClean="0">
                <a:solidFill>
                  <a:srgbClr val="C00000"/>
                </a:solidFill>
                <a:cs typeface="B Nazanin" pitchFamily="2" charset="-78"/>
              </a:rPr>
              <a:t>- ميزان پرداخت جريمه های رانندگی را قانون مشخص کرده است.</a:t>
            </a:r>
          </a:p>
          <a:p>
            <a:endParaRPr lang="fa-IR" smtClean="0"/>
          </a:p>
        </p:txBody>
      </p:sp>
    </p:spTree>
    <p:extLst>
      <p:ext uri="{BB962C8B-B14F-4D97-AF65-F5344CB8AC3E}">
        <p14:creationId xmlns:p14="http://schemas.microsoft.com/office/powerpoint/2010/main" val="388353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algn="ctr"/>
            <a:r>
              <a:rPr lang="fa-IR" b="1" smtClean="0">
                <a:cs typeface="B Nazanin" pitchFamily="2" charset="-78"/>
              </a:rPr>
              <a:t>نشانه های نگارشی</a:t>
            </a:r>
          </a:p>
        </p:txBody>
      </p:sp>
      <p:sp>
        <p:nvSpPr>
          <p:cNvPr id="3" name="Content Placeholder 2"/>
          <p:cNvSpPr>
            <a:spLocks noGrp="1"/>
          </p:cNvSpPr>
          <p:nvPr>
            <p:ph idx="1"/>
          </p:nvPr>
        </p:nvSpPr>
        <p:spPr/>
        <p:txBody>
          <a:bodyPr/>
          <a:lstStyle/>
          <a:p>
            <a:r>
              <a:rPr lang="fa-IR" sz="2400" b="1" smtClean="0">
                <a:solidFill>
                  <a:srgbClr val="C00000"/>
                </a:solidFill>
                <a:cs typeface="B Nazanin" pitchFamily="2" charset="-78"/>
              </a:rPr>
              <a:t>نقطه:</a:t>
            </a:r>
          </a:p>
          <a:p>
            <a:pPr>
              <a:buFontTx/>
              <a:buChar char="-"/>
            </a:pPr>
            <a:r>
              <a:rPr lang="fa-IR" sz="2400" b="1" smtClean="0">
                <a:solidFill>
                  <a:srgbClr val="7030A0"/>
                </a:solidFill>
                <a:cs typeface="B Nazanin" pitchFamily="2" charset="-78"/>
              </a:rPr>
              <a:t>در پايان جمله ی خبری و انشايی</a:t>
            </a:r>
          </a:p>
          <a:p>
            <a:pPr>
              <a:buFontTx/>
              <a:buChar char="-"/>
            </a:pPr>
            <a:r>
              <a:rPr lang="fa-IR" sz="2400" b="1" smtClean="0">
                <a:solidFill>
                  <a:srgbClr val="7030A0"/>
                </a:solidFill>
                <a:cs typeface="B Nazanin" pitchFamily="2" charset="-78"/>
              </a:rPr>
              <a:t>پس از جمله های کوتاه پاسخ (پرسيدم: «ديدنش رفتی» گفت: بله.)</a:t>
            </a:r>
          </a:p>
          <a:p>
            <a:pPr>
              <a:buFontTx/>
              <a:buChar char="-"/>
            </a:pPr>
            <a:r>
              <a:rPr lang="fa-IR" sz="2400" b="1" smtClean="0">
                <a:solidFill>
                  <a:srgbClr val="7030A0"/>
                </a:solidFill>
                <a:cs typeface="B Nazanin" pitchFamily="2" charset="-78"/>
              </a:rPr>
              <a:t>پس از نشانه های اختصاری:</a:t>
            </a:r>
          </a:p>
          <a:p>
            <a:pPr>
              <a:buFont typeface="Wingdings 2" pitchFamily="18" charset="2"/>
              <a:buNone/>
            </a:pPr>
            <a:r>
              <a:rPr lang="fa-IR" sz="2400" b="1" smtClean="0">
                <a:cs typeface="B Nazanin" pitchFamily="2" charset="-78"/>
              </a:rPr>
              <a:t>   سال 327ق.</a:t>
            </a:r>
          </a:p>
          <a:p>
            <a:pPr>
              <a:buFont typeface="Wingdings 2" pitchFamily="18" charset="2"/>
              <a:buNone/>
            </a:pPr>
            <a:r>
              <a:rPr lang="fa-IR" sz="2400" b="1" smtClean="0">
                <a:cs typeface="B Nazanin" pitchFamily="2" charset="-78"/>
              </a:rPr>
              <a:t>   هـ . الف. سايه</a:t>
            </a:r>
          </a:p>
          <a:p>
            <a:pPr>
              <a:buFontTx/>
              <a:buChar char="-"/>
            </a:pPr>
            <a:r>
              <a:rPr lang="fa-IR" sz="2400" b="1" smtClean="0">
                <a:solidFill>
                  <a:srgbClr val="7030A0"/>
                </a:solidFill>
                <a:cs typeface="B Nazanin" pitchFamily="2" charset="-78"/>
              </a:rPr>
              <a:t>پس از نقل قول غيرمستقيم يا جمله های پرسشی غير مستقيم:</a:t>
            </a:r>
          </a:p>
          <a:p>
            <a:pPr>
              <a:buFont typeface="Wingdings 2" pitchFamily="18" charset="2"/>
              <a:buNone/>
            </a:pPr>
            <a:r>
              <a:rPr lang="fa-IR" sz="2400" b="1" smtClean="0">
                <a:cs typeface="B Nazanin" pitchFamily="2" charset="-78"/>
              </a:rPr>
              <a:t>   يکی از خبرنگاران از رييس جمهور پرسيد که سفرش چند روز به طول می انجامد.</a:t>
            </a:r>
          </a:p>
          <a:p>
            <a:pPr>
              <a:buFont typeface="Wingdings 2" pitchFamily="18" charset="2"/>
              <a:buNone/>
            </a:pPr>
            <a:r>
              <a:rPr lang="fa-IR" sz="2400" b="1" smtClean="0">
                <a:cs typeface="B Nazanin" pitchFamily="2" charset="-78"/>
              </a:rPr>
              <a:t>- </a:t>
            </a:r>
            <a:r>
              <a:rPr lang="fa-IR" sz="2400" b="1" smtClean="0">
                <a:solidFill>
                  <a:srgbClr val="7030A0"/>
                </a:solidFill>
                <a:cs typeface="B Nazanin" pitchFamily="2" charset="-78"/>
              </a:rPr>
              <a:t>پس از اعداد و حروف فارسی و لاتين برای تفکيک عناوين از يکديگر.</a:t>
            </a:r>
          </a:p>
        </p:txBody>
      </p:sp>
    </p:spTree>
    <p:extLst>
      <p:ext uri="{BB962C8B-B14F-4D97-AF65-F5344CB8AC3E}">
        <p14:creationId xmlns:p14="http://schemas.microsoft.com/office/powerpoint/2010/main" val="173772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8229600" cy="4389438"/>
          </a:xfrm>
        </p:spPr>
        <p:txBody>
          <a:bodyPr/>
          <a:lstStyle/>
          <a:p>
            <a:pPr algn="just"/>
            <a:r>
              <a:rPr lang="fa-IR" sz="2400" b="1" smtClean="0">
                <a:solidFill>
                  <a:srgbClr val="7030A0"/>
                </a:solidFill>
                <a:cs typeface="B Nazanin" pitchFamily="2" charset="-78"/>
              </a:rPr>
              <a:t>ويرگول، کاما يا درنگ نما:</a:t>
            </a:r>
          </a:p>
          <a:p>
            <a:pPr algn="just">
              <a:buFontTx/>
              <a:buChar char="-"/>
            </a:pPr>
            <a:r>
              <a:rPr lang="fa-IR" sz="2400" b="1" smtClean="0">
                <a:solidFill>
                  <a:srgbClr val="C00000"/>
                </a:solidFill>
                <a:cs typeface="B Nazanin" pitchFamily="2" charset="-78"/>
              </a:rPr>
              <a:t>ميان دو جمله ی پايه و پيرو:</a:t>
            </a:r>
          </a:p>
          <a:p>
            <a:pPr algn="just">
              <a:buFont typeface="Wingdings 2" pitchFamily="18" charset="2"/>
              <a:buNone/>
            </a:pPr>
            <a:r>
              <a:rPr lang="fa-IR" sz="2400" b="1" smtClean="0">
                <a:cs typeface="B Nazanin" pitchFamily="2" charset="-78"/>
              </a:rPr>
              <a:t>   * اگر شب ها همه قدر بودی</a:t>
            </a:r>
            <a:r>
              <a:rPr lang="fa-IR" sz="2400" b="1" smtClean="0">
                <a:solidFill>
                  <a:srgbClr val="C00000"/>
                </a:solidFill>
                <a:cs typeface="B Nazanin" pitchFamily="2" charset="-78"/>
              </a:rPr>
              <a:t>،</a:t>
            </a:r>
            <a:r>
              <a:rPr lang="fa-IR" sz="2400" b="1" smtClean="0">
                <a:cs typeface="B Nazanin" pitchFamily="2" charset="-78"/>
              </a:rPr>
              <a:t> شب قدر بی قدر بودی.</a:t>
            </a:r>
          </a:p>
          <a:p>
            <a:pPr algn="just">
              <a:buFontTx/>
              <a:buChar char="-"/>
            </a:pPr>
            <a:r>
              <a:rPr lang="fa-IR" sz="2400" b="1" smtClean="0">
                <a:solidFill>
                  <a:srgbClr val="C00000"/>
                </a:solidFill>
                <a:cs typeface="B Nazanin" pitchFamily="2" charset="-78"/>
              </a:rPr>
              <a:t>برای عطف کلمه ها</a:t>
            </a:r>
            <a:r>
              <a:rPr lang="fa-IR" sz="2400" b="1" smtClean="0">
                <a:cs typeface="B Nazanin" pitchFamily="2" charset="-78"/>
              </a:rPr>
              <a:t>،</a:t>
            </a:r>
            <a:r>
              <a:rPr lang="fa-IR" sz="2400" b="1" smtClean="0">
                <a:solidFill>
                  <a:srgbClr val="C00000"/>
                </a:solidFill>
                <a:cs typeface="B Nazanin" pitchFamily="2" charset="-78"/>
              </a:rPr>
              <a:t> جمله ها</a:t>
            </a:r>
            <a:r>
              <a:rPr lang="fa-IR" sz="2400" b="1" smtClean="0">
                <a:cs typeface="B Nazanin" pitchFamily="2" charset="-78"/>
              </a:rPr>
              <a:t>،</a:t>
            </a:r>
            <a:r>
              <a:rPr lang="fa-IR" sz="2400" b="1" smtClean="0">
                <a:solidFill>
                  <a:srgbClr val="C00000"/>
                </a:solidFill>
                <a:cs typeface="B Nazanin" pitchFamily="2" charset="-78"/>
              </a:rPr>
              <a:t> عبارت ها و سازه های هم پايه:</a:t>
            </a:r>
          </a:p>
          <a:p>
            <a:pPr algn="just">
              <a:buFont typeface="Wingdings 2" pitchFamily="18" charset="2"/>
              <a:buNone/>
            </a:pPr>
            <a:r>
              <a:rPr lang="fa-IR" sz="2400" b="1" smtClean="0">
                <a:cs typeface="B Nazanin" pitchFamily="2" charset="-78"/>
              </a:rPr>
              <a:t>   * افزايش قيمت جهانی کاغذ</a:t>
            </a:r>
            <a:r>
              <a:rPr lang="fa-IR" sz="2400" b="1" smtClean="0">
                <a:solidFill>
                  <a:srgbClr val="C00000"/>
                </a:solidFill>
                <a:cs typeface="B Nazanin" pitchFamily="2" charset="-78"/>
              </a:rPr>
              <a:t>،</a:t>
            </a:r>
            <a:r>
              <a:rPr lang="fa-IR" sz="2400" b="1" smtClean="0">
                <a:cs typeface="B Nazanin" pitchFamily="2" charset="-78"/>
              </a:rPr>
              <a:t> تأخير در انجام واردات</a:t>
            </a:r>
            <a:r>
              <a:rPr lang="fa-IR" sz="2400" b="1" smtClean="0">
                <a:solidFill>
                  <a:srgbClr val="C00000"/>
                </a:solidFill>
                <a:cs typeface="B Nazanin" pitchFamily="2" charset="-78"/>
              </a:rPr>
              <a:t>، </a:t>
            </a:r>
            <a:r>
              <a:rPr lang="fa-IR" sz="2400" b="1" smtClean="0">
                <a:cs typeface="B Nazanin" pitchFamily="2" charset="-78"/>
              </a:rPr>
              <a:t>آسيب ديدگی کارخانه ی مازندران</a:t>
            </a:r>
            <a:r>
              <a:rPr lang="fa-IR" sz="2400" b="1" smtClean="0">
                <a:solidFill>
                  <a:srgbClr val="C00000"/>
                </a:solidFill>
                <a:cs typeface="B Nazanin" pitchFamily="2" charset="-78"/>
              </a:rPr>
              <a:t>،</a:t>
            </a:r>
            <a:r>
              <a:rPr lang="fa-IR" sz="2400" b="1" smtClean="0">
                <a:cs typeface="B Nazanin" pitchFamily="2" charset="-78"/>
              </a:rPr>
              <a:t> بازگشايی مدارس در کشور و اختلاف عرضه و تقاضا، موجب افزايش شديد قيمت کاغذ شد.</a:t>
            </a:r>
          </a:p>
          <a:p>
            <a:pPr algn="just">
              <a:buFontTx/>
              <a:buChar char="-"/>
            </a:pPr>
            <a:r>
              <a:rPr lang="fa-IR" sz="2400" b="1" smtClean="0">
                <a:solidFill>
                  <a:srgbClr val="C00000"/>
                </a:solidFill>
                <a:cs typeface="B Nazanin" pitchFamily="2" charset="-78"/>
              </a:rPr>
              <a:t>در آغاز و پايان جمله ها يا عبارت های معترضه که به صورت صفت، بدل، جمله ی تفسيری، توضيحی يا دعايی می آيد:</a:t>
            </a:r>
          </a:p>
          <a:p>
            <a:pPr algn="just">
              <a:buFont typeface="Wingdings 2" pitchFamily="18" charset="2"/>
              <a:buNone/>
            </a:pPr>
            <a:r>
              <a:rPr lang="fa-IR" sz="2400" b="1" smtClean="0">
                <a:cs typeface="B Nazanin" pitchFamily="2" charset="-78"/>
              </a:rPr>
              <a:t>* ابوسعيد</a:t>
            </a:r>
            <a:r>
              <a:rPr lang="fa-IR" sz="2400" b="1" smtClean="0">
                <a:solidFill>
                  <a:srgbClr val="C00000"/>
                </a:solidFill>
                <a:cs typeface="B Nazanin" pitchFamily="2" charset="-78"/>
              </a:rPr>
              <a:t>،</a:t>
            </a:r>
            <a:r>
              <a:rPr lang="fa-IR" sz="2400" b="1" smtClean="0">
                <a:cs typeface="B Nazanin" pitchFamily="2" charset="-78"/>
              </a:rPr>
              <a:t> که رحمت خداوند بر او باد</a:t>
            </a:r>
            <a:r>
              <a:rPr lang="fa-IR" sz="2400" b="1" smtClean="0">
                <a:solidFill>
                  <a:srgbClr val="C00000"/>
                </a:solidFill>
                <a:cs typeface="B Nazanin" pitchFamily="2" charset="-78"/>
              </a:rPr>
              <a:t>،</a:t>
            </a:r>
            <a:r>
              <a:rPr lang="fa-IR" sz="2400" b="1" smtClean="0">
                <a:cs typeface="B Nazanin" pitchFamily="2" charset="-78"/>
              </a:rPr>
              <a:t> عارفی وارسته بود.</a:t>
            </a:r>
          </a:p>
        </p:txBody>
      </p:sp>
      <p:sp>
        <p:nvSpPr>
          <p:cNvPr id="104451" name="Title 1"/>
          <p:cNvSpPr>
            <a:spLocks noGrp="1"/>
          </p:cNvSpPr>
          <p:nvPr>
            <p:ph type="title"/>
          </p:nvPr>
        </p:nvSpPr>
        <p:spPr/>
        <p:txBody>
          <a:bodyPr/>
          <a:lstStyle/>
          <a:p>
            <a:pPr algn="ctr"/>
            <a:r>
              <a:rPr lang="fa-IR" b="1" smtClean="0">
                <a:cs typeface="B Nazanin" pitchFamily="2" charset="-78"/>
              </a:rPr>
              <a:t>نشانه های نگارشی</a:t>
            </a:r>
          </a:p>
        </p:txBody>
      </p:sp>
    </p:spTree>
    <p:extLst>
      <p:ext uri="{BB962C8B-B14F-4D97-AF65-F5344CB8AC3E}">
        <p14:creationId xmlns:p14="http://schemas.microsoft.com/office/powerpoint/2010/main" val="362364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nodeType="clickEffect">
                                  <p:stCondLst>
                                    <p:cond delay="0"/>
                                  </p:stCondLst>
                                  <p:childTnLst>
                                    <p:animClr clrSpc="hsl" dir="cw">
                                      <p:cBhvr override="childStyle">
                                        <p:cTn id="6" dur="500" fill="hold"/>
                                        <p:tgtEl>
                                          <p:spTgt spid="3">
                                            <p:txEl>
                                              <p:pRg st="1" end="1"/>
                                            </p:txEl>
                                          </p:spTgt>
                                        </p:tgtEl>
                                        <p:attrNameLst>
                                          <p:attrName>style.color</p:attrName>
                                        </p:attrNameLst>
                                      </p:cBhvr>
                                      <p:by>
                                        <p:hsl h="10842353" s="0" l="0"/>
                                      </p:by>
                                    </p:animClr>
                                    <p:animClr clrSpc="hsl" dir="cw">
                                      <p:cBhvr>
                                        <p:cTn id="7" dur="500" fill="hold"/>
                                        <p:tgtEl>
                                          <p:spTgt spid="3">
                                            <p:txEl>
                                              <p:pRg st="1" end="1"/>
                                            </p:txEl>
                                          </p:spTgt>
                                        </p:tgtEl>
                                        <p:attrNameLst>
                                          <p:attrName>fillcolor</p:attrName>
                                        </p:attrNameLst>
                                      </p:cBhvr>
                                      <p:by>
                                        <p:hsl h="10842353" s="0" l="0"/>
                                      </p:by>
                                    </p:animClr>
                                    <p:animClr clrSpc="hsl" dir="cw">
                                      <p:cBhvr>
                                        <p:cTn id="8" dur="500" fill="hold"/>
                                        <p:tgtEl>
                                          <p:spTgt spid="3">
                                            <p:txEl>
                                              <p:pRg st="1" end="1"/>
                                            </p:txEl>
                                          </p:spTgt>
                                        </p:tgtEl>
                                        <p:attrNameLst>
                                          <p:attrName>stroke.color</p:attrName>
                                        </p:attrNameLst>
                                      </p:cBhvr>
                                      <p:by>
                                        <p:hsl h="10842353" s="0" l="0"/>
                                      </p:by>
                                    </p:animClr>
                                    <p:set>
                                      <p:cBhvr>
                                        <p:cTn id="9" dur="500" fill="hold"/>
                                        <p:tgtEl>
                                          <p:spTgt spid="3">
                                            <p:txEl>
                                              <p:pRg st="1" end="1"/>
                                            </p:txEl>
                                          </p:spTgt>
                                        </p:tgtEl>
                                        <p:attrNameLst>
                                          <p:attrName>fill.type</p:attrName>
                                        </p:attrNameLst>
                                      </p:cBhvr>
                                      <p:to>
                                        <p:strVal val="solid"/>
                                      </p:to>
                                    </p:set>
                                  </p:childTnLst>
                                </p:cTn>
                              </p:par>
                              <p:par>
                                <p:cTn id="10" presetID="23" presetClass="emph" presetSubtype="0" fill="hold" nodeType="withEffect">
                                  <p:stCondLst>
                                    <p:cond delay="0"/>
                                  </p:stCondLst>
                                  <p:childTnLst>
                                    <p:animClr clrSpc="hsl" dir="cw">
                                      <p:cBhvr override="childStyle">
                                        <p:cTn id="11" dur="500" fill="hold"/>
                                        <p:tgtEl>
                                          <p:spTgt spid="3">
                                            <p:txEl>
                                              <p:pRg st="2" end="2"/>
                                            </p:txEl>
                                          </p:spTgt>
                                        </p:tgtEl>
                                        <p:attrNameLst>
                                          <p:attrName>style.color</p:attrName>
                                        </p:attrNameLst>
                                      </p:cBhvr>
                                      <p:by>
                                        <p:hsl h="10842353" s="0" l="0"/>
                                      </p:by>
                                    </p:animClr>
                                    <p:animClr clrSpc="hsl" dir="cw">
                                      <p:cBhvr>
                                        <p:cTn id="12" dur="500" fill="hold"/>
                                        <p:tgtEl>
                                          <p:spTgt spid="3">
                                            <p:txEl>
                                              <p:pRg st="2" end="2"/>
                                            </p:txEl>
                                          </p:spTgt>
                                        </p:tgtEl>
                                        <p:attrNameLst>
                                          <p:attrName>fillcolor</p:attrName>
                                        </p:attrNameLst>
                                      </p:cBhvr>
                                      <p:by>
                                        <p:hsl h="10842353" s="0" l="0"/>
                                      </p:by>
                                    </p:animClr>
                                    <p:animClr clrSpc="hsl" dir="cw">
                                      <p:cBhvr>
                                        <p:cTn id="13" dur="500" fill="hold"/>
                                        <p:tgtEl>
                                          <p:spTgt spid="3">
                                            <p:txEl>
                                              <p:pRg st="2" end="2"/>
                                            </p:txEl>
                                          </p:spTgt>
                                        </p:tgtEl>
                                        <p:attrNameLst>
                                          <p:attrName>stroke.color</p:attrName>
                                        </p:attrNameLst>
                                      </p:cBhvr>
                                      <p:by>
                                        <p:hsl h="10842353" s="0" l="0"/>
                                      </p:by>
                                    </p:animClr>
                                    <p:set>
                                      <p:cBhvr>
                                        <p:cTn id="14" dur="500" fill="hold"/>
                                        <p:tgtEl>
                                          <p:spTgt spid="3">
                                            <p:txEl>
                                              <p:pRg st="2" end="2"/>
                                            </p:txEl>
                                          </p:spTgt>
                                        </p:tgtEl>
                                        <p:attrNameLst>
                                          <p:attrName>fill.type</p:attrName>
                                        </p:attrNameLst>
                                      </p:cBhvr>
                                      <p:to>
                                        <p:strVal val="solid"/>
                                      </p:to>
                                    </p:set>
                                  </p:childTnLst>
                                </p:cTn>
                              </p:par>
                              <p:par>
                                <p:cTn id="15" presetID="23" presetClass="emph" presetSubtype="0" fill="hold" nodeType="withEffect">
                                  <p:stCondLst>
                                    <p:cond delay="0"/>
                                  </p:stCondLst>
                                  <p:childTnLst>
                                    <p:animClr clrSpc="hsl" dir="cw">
                                      <p:cBhvr override="childStyle">
                                        <p:cTn id="16" dur="500" fill="hold"/>
                                        <p:tgtEl>
                                          <p:spTgt spid="3">
                                            <p:txEl>
                                              <p:pRg st="3" end="3"/>
                                            </p:txEl>
                                          </p:spTgt>
                                        </p:tgtEl>
                                        <p:attrNameLst>
                                          <p:attrName>style.color</p:attrName>
                                        </p:attrNameLst>
                                      </p:cBhvr>
                                      <p:by>
                                        <p:hsl h="10842353" s="0" l="0"/>
                                      </p:by>
                                    </p:animClr>
                                    <p:animClr clrSpc="hsl" dir="cw">
                                      <p:cBhvr>
                                        <p:cTn id="17" dur="500" fill="hold"/>
                                        <p:tgtEl>
                                          <p:spTgt spid="3">
                                            <p:txEl>
                                              <p:pRg st="3" end="3"/>
                                            </p:txEl>
                                          </p:spTgt>
                                        </p:tgtEl>
                                        <p:attrNameLst>
                                          <p:attrName>fillcolor</p:attrName>
                                        </p:attrNameLst>
                                      </p:cBhvr>
                                      <p:by>
                                        <p:hsl h="10842353" s="0" l="0"/>
                                      </p:by>
                                    </p:animClr>
                                    <p:animClr clrSpc="hsl" dir="cw">
                                      <p:cBhvr>
                                        <p:cTn id="18" dur="500" fill="hold"/>
                                        <p:tgtEl>
                                          <p:spTgt spid="3">
                                            <p:txEl>
                                              <p:pRg st="3" end="3"/>
                                            </p:txEl>
                                          </p:spTgt>
                                        </p:tgtEl>
                                        <p:attrNameLst>
                                          <p:attrName>stroke.color</p:attrName>
                                        </p:attrNameLst>
                                      </p:cBhvr>
                                      <p:by>
                                        <p:hsl h="10842353" s="0" l="0"/>
                                      </p:by>
                                    </p:animClr>
                                    <p:set>
                                      <p:cBhvr>
                                        <p:cTn id="19" dur="500" fill="hold"/>
                                        <p:tgtEl>
                                          <p:spTgt spid="3">
                                            <p:txEl>
                                              <p:pRg st="3" end="3"/>
                                            </p:txEl>
                                          </p:spTgt>
                                        </p:tgtEl>
                                        <p:attrNameLst>
                                          <p:attrName>fill.type</p:attrName>
                                        </p:attrNameLst>
                                      </p:cBhvr>
                                      <p:to>
                                        <p:strVal val="solid"/>
                                      </p:to>
                                    </p:set>
                                  </p:childTnLst>
                                </p:cTn>
                              </p:par>
                              <p:par>
                                <p:cTn id="20" presetID="23" presetClass="emph" presetSubtype="0" fill="hold" nodeType="withEffect">
                                  <p:stCondLst>
                                    <p:cond delay="0"/>
                                  </p:stCondLst>
                                  <p:childTnLst>
                                    <p:animClr clrSpc="hsl" dir="cw">
                                      <p:cBhvr override="childStyle">
                                        <p:cTn id="21" dur="500" fill="hold"/>
                                        <p:tgtEl>
                                          <p:spTgt spid="3">
                                            <p:txEl>
                                              <p:pRg st="4" end="4"/>
                                            </p:txEl>
                                          </p:spTgt>
                                        </p:tgtEl>
                                        <p:attrNameLst>
                                          <p:attrName>style.color</p:attrName>
                                        </p:attrNameLst>
                                      </p:cBhvr>
                                      <p:by>
                                        <p:hsl h="10842353" s="0" l="0"/>
                                      </p:by>
                                    </p:animClr>
                                    <p:animClr clrSpc="hsl" dir="cw">
                                      <p:cBhvr>
                                        <p:cTn id="22" dur="500" fill="hold"/>
                                        <p:tgtEl>
                                          <p:spTgt spid="3">
                                            <p:txEl>
                                              <p:pRg st="4" end="4"/>
                                            </p:txEl>
                                          </p:spTgt>
                                        </p:tgtEl>
                                        <p:attrNameLst>
                                          <p:attrName>fillcolor</p:attrName>
                                        </p:attrNameLst>
                                      </p:cBhvr>
                                      <p:by>
                                        <p:hsl h="10842353" s="0" l="0"/>
                                      </p:by>
                                    </p:animClr>
                                    <p:animClr clrSpc="hsl" dir="cw">
                                      <p:cBhvr>
                                        <p:cTn id="23" dur="500" fill="hold"/>
                                        <p:tgtEl>
                                          <p:spTgt spid="3">
                                            <p:txEl>
                                              <p:pRg st="4" end="4"/>
                                            </p:txEl>
                                          </p:spTgt>
                                        </p:tgtEl>
                                        <p:attrNameLst>
                                          <p:attrName>stroke.color</p:attrName>
                                        </p:attrNameLst>
                                      </p:cBhvr>
                                      <p:by>
                                        <p:hsl h="10842353" s="0" l="0"/>
                                      </p:by>
                                    </p:animClr>
                                    <p:set>
                                      <p:cBhvr>
                                        <p:cTn id="24" dur="500" fill="hold"/>
                                        <p:tgtEl>
                                          <p:spTgt spid="3">
                                            <p:txEl>
                                              <p:pRg st="4" end="4"/>
                                            </p:txEl>
                                          </p:spTgt>
                                        </p:tgtEl>
                                        <p:attrNameLst>
                                          <p:attrName>fill.type</p:attrName>
                                        </p:attrNameLst>
                                      </p:cBhvr>
                                      <p:to>
                                        <p:strVal val="solid"/>
                                      </p:to>
                                    </p:set>
                                  </p:childTnLst>
                                </p:cTn>
                              </p:par>
                              <p:par>
                                <p:cTn id="25" presetID="23" presetClass="emph" presetSubtype="0" fill="hold" nodeType="withEffect">
                                  <p:stCondLst>
                                    <p:cond delay="0"/>
                                  </p:stCondLst>
                                  <p:childTnLst>
                                    <p:animClr clrSpc="hsl" dir="cw">
                                      <p:cBhvr override="childStyle">
                                        <p:cTn id="26" dur="500" fill="hold"/>
                                        <p:tgtEl>
                                          <p:spTgt spid="3">
                                            <p:txEl>
                                              <p:pRg st="5" end="5"/>
                                            </p:txEl>
                                          </p:spTgt>
                                        </p:tgtEl>
                                        <p:attrNameLst>
                                          <p:attrName>style.color</p:attrName>
                                        </p:attrNameLst>
                                      </p:cBhvr>
                                      <p:by>
                                        <p:hsl h="10842353" s="0" l="0"/>
                                      </p:by>
                                    </p:animClr>
                                    <p:animClr clrSpc="hsl" dir="cw">
                                      <p:cBhvr>
                                        <p:cTn id="27" dur="500" fill="hold"/>
                                        <p:tgtEl>
                                          <p:spTgt spid="3">
                                            <p:txEl>
                                              <p:pRg st="5" end="5"/>
                                            </p:txEl>
                                          </p:spTgt>
                                        </p:tgtEl>
                                        <p:attrNameLst>
                                          <p:attrName>fillcolor</p:attrName>
                                        </p:attrNameLst>
                                      </p:cBhvr>
                                      <p:by>
                                        <p:hsl h="10842353" s="0" l="0"/>
                                      </p:by>
                                    </p:animClr>
                                    <p:animClr clrSpc="hsl" dir="cw">
                                      <p:cBhvr>
                                        <p:cTn id="28" dur="500" fill="hold"/>
                                        <p:tgtEl>
                                          <p:spTgt spid="3">
                                            <p:txEl>
                                              <p:pRg st="5" end="5"/>
                                            </p:txEl>
                                          </p:spTgt>
                                        </p:tgtEl>
                                        <p:attrNameLst>
                                          <p:attrName>stroke.color</p:attrName>
                                        </p:attrNameLst>
                                      </p:cBhvr>
                                      <p:by>
                                        <p:hsl h="10842353" s="0" l="0"/>
                                      </p:by>
                                    </p:animClr>
                                    <p:set>
                                      <p:cBhvr>
                                        <p:cTn id="29" dur="500" fill="hold"/>
                                        <p:tgtEl>
                                          <p:spTgt spid="3">
                                            <p:txEl>
                                              <p:pRg st="5" end="5"/>
                                            </p:txEl>
                                          </p:spTgt>
                                        </p:tgtEl>
                                        <p:attrNameLst>
                                          <p:attrName>fill.type</p:attrName>
                                        </p:attrNameLst>
                                      </p:cBhvr>
                                      <p:to>
                                        <p:strVal val="solid"/>
                                      </p:to>
                                    </p:set>
                                  </p:childTnLst>
                                </p:cTn>
                              </p:par>
                              <p:par>
                                <p:cTn id="30" presetID="23" presetClass="emph" presetSubtype="0" fill="hold" nodeType="withEffect">
                                  <p:stCondLst>
                                    <p:cond delay="0"/>
                                  </p:stCondLst>
                                  <p:childTnLst>
                                    <p:animClr clrSpc="hsl" dir="cw">
                                      <p:cBhvr override="childStyle">
                                        <p:cTn id="31" dur="500" fill="hold"/>
                                        <p:tgtEl>
                                          <p:spTgt spid="3">
                                            <p:txEl>
                                              <p:pRg st="6" end="6"/>
                                            </p:txEl>
                                          </p:spTgt>
                                        </p:tgtEl>
                                        <p:attrNameLst>
                                          <p:attrName>style.color</p:attrName>
                                        </p:attrNameLst>
                                      </p:cBhvr>
                                      <p:by>
                                        <p:hsl h="10842353" s="0" l="0"/>
                                      </p:by>
                                    </p:animClr>
                                    <p:animClr clrSpc="hsl" dir="cw">
                                      <p:cBhvr>
                                        <p:cTn id="32" dur="500" fill="hold"/>
                                        <p:tgtEl>
                                          <p:spTgt spid="3">
                                            <p:txEl>
                                              <p:pRg st="6" end="6"/>
                                            </p:txEl>
                                          </p:spTgt>
                                        </p:tgtEl>
                                        <p:attrNameLst>
                                          <p:attrName>fillcolor</p:attrName>
                                        </p:attrNameLst>
                                      </p:cBhvr>
                                      <p:by>
                                        <p:hsl h="10842353" s="0" l="0"/>
                                      </p:by>
                                    </p:animClr>
                                    <p:animClr clrSpc="hsl" dir="cw">
                                      <p:cBhvr>
                                        <p:cTn id="33" dur="500" fill="hold"/>
                                        <p:tgtEl>
                                          <p:spTgt spid="3">
                                            <p:txEl>
                                              <p:pRg st="6" end="6"/>
                                            </p:txEl>
                                          </p:spTgt>
                                        </p:tgtEl>
                                        <p:attrNameLst>
                                          <p:attrName>stroke.color</p:attrName>
                                        </p:attrNameLst>
                                      </p:cBhvr>
                                      <p:by>
                                        <p:hsl h="10842353" s="0" l="0"/>
                                      </p:by>
                                    </p:animClr>
                                    <p:set>
                                      <p:cBhvr>
                                        <p:cTn id="34"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algn="ctr"/>
            <a:r>
              <a:rPr lang="fa-IR" b="1" smtClean="0">
                <a:cs typeface="B Nazanin" pitchFamily="2" charset="-78"/>
              </a:rPr>
              <a:t>نشانه های نگارشی</a:t>
            </a:r>
            <a:endParaRPr lang="fa-IR" smtClean="0"/>
          </a:p>
        </p:txBody>
      </p:sp>
      <p:sp>
        <p:nvSpPr>
          <p:cNvPr id="3" name="Content Placeholder 2"/>
          <p:cNvSpPr>
            <a:spLocks noGrp="1"/>
          </p:cNvSpPr>
          <p:nvPr>
            <p:ph idx="1"/>
          </p:nvPr>
        </p:nvSpPr>
        <p:spPr/>
        <p:txBody>
          <a:bodyPr>
            <a:normAutofit fontScale="92500" lnSpcReduction="10000"/>
          </a:bodyPr>
          <a:lstStyle/>
          <a:p>
            <a:pPr>
              <a:buFont typeface="Wingdings 2" pitchFamily="18" charset="2"/>
              <a:buNone/>
            </a:pPr>
            <a:r>
              <a:rPr lang="fa-IR" b="1" smtClean="0">
                <a:cs typeface="B Nazanin" pitchFamily="2" charset="-78"/>
              </a:rPr>
              <a:t>ادامه ی کاربرد کاما</a:t>
            </a:r>
          </a:p>
          <a:p>
            <a:pPr>
              <a:buFontTx/>
              <a:buChar char="-"/>
            </a:pPr>
            <a:r>
              <a:rPr lang="fa-IR" b="1" smtClean="0">
                <a:solidFill>
                  <a:srgbClr val="C00000"/>
                </a:solidFill>
                <a:cs typeface="B Nazanin" pitchFamily="2" charset="-78"/>
              </a:rPr>
              <a:t>بعد از گروه قيدی در آغاز جمله: </a:t>
            </a:r>
          </a:p>
          <a:p>
            <a:pPr>
              <a:buFont typeface="Wingdings 2" pitchFamily="18" charset="2"/>
              <a:buNone/>
            </a:pPr>
            <a:r>
              <a:rPr lang="fa-IR" b="1" smtClean="0">
                <a:cs typeface="B Nazanin" pitchFamily="2" charset="-78"/>
              </a:rPr>
              <a:t> *سرانجام</a:t>
            </a:r>
            <a:r>
              <a:rPr lang="fa-IR" b="1" smtClean="0">
                <a:solidFill>
                  <a:srgbClr val="FF0000"/>
                </a:solidFill>
                <a:cs typeface="B Nazanin" pitchFamily="2" charset="-78"/>
              </a:rPr>
              <a:t>، </a:t>
            </a:r>
            <a:r>
              <a:rPr lang="fa-IR" b="1" smtClean="0">
                <a:cs typeface="B Nazanin" pitchFamily="2" charset="-78"/>
              </a:rPr>
              <a:t>مذاکرات دو کره پايان يافت.</a:t>
            </a:r>
          </a:p>
          <a:p>
            <a:pPr>
              <a:buFont typeface="Wingdings 2" pitchFamily="18" charset="2"/>
              <a:buNone/>
            </a:pPr>
            <a:r>
              <a:rPr lang="fa-IR" b="1" smtClean="0">
                <a:cs typeface="B Nazanin" pitchFamily="2" charset="-78"/>
              </a:rPr>
              <a:t> *به عبارت ديگر</a:t>
            </a:r>
            <a:r>
              <a:rPr lang="fa-IR" b="1" smtClean="0">
                <a:solidFill>
                  <a:srgbClr val="FF0000"/>
                </a:solidFill>
                <a:cs typeface="B Nazanin" pitchFamily="2" charset="-78"/>
              </a:rPr>
              <a:t>،</a:t>
            </a:r>
            <a:r>
              <a:rPr lang="fa-IR" b="1" smtClean="0">
                <a:cs typeface="B Nazanin" pitchFamily="2" charset="-78"/>
              </a:rPr>
              <a:t> افزايش توليد همان افزايش سرمايه است.</a:t>
            </a:r>
          </a:p>
          <a:p>
            <a:pPr>
              <a:buFont typeface="Wingdings 2" pitchFamily="18" charset="2"/>
              <a:buNone/>
            </a:pPr>
            <a:r>
              <a:rPr lang="fa-IR" b="1" smtClean="0">
                <a:cs typeface="B Nazanin" pitchFamily="2" charset="-78"/>
              </a:rPr>
              <a:t> </a:t>
            </a:r>
            <a:r>
              <a:rPr lang="fa-IR" b="1" smtClean="0">
                <a:solidFill>
                  <a:srgbClr val="C00000"/>
                </a:solidFill>
                <a:cs typeface="B Nazanin" pitchFamily="2" charset="-78"/>
              </a:rPr>
              <a:t>- برای جلوگيری از اشتباه در خواندن جمله:</a:t>
            </a:r>
          </a:p>
          <a:p>
            <a:pPr>
              <a:buFont typeface="Wingdings 2" pitchFamily="18" charset="2"/>
              <a:buNone/>
            </a:pPr>
            <a:r>
              <a:rPr lang="fa-IR" b="1" smtClean="0">
                <a:cs typeface="B Nazanin" pitchFamily="2" charset="-78"/>
              </a:rPr>
              <a:t> * استاد</a:t>
            </a:r>
            <a:r>
              <a:rPr lang="fa-IR" b="1" smtClean="0">
                <a:solidFill>
                  <a:srgbClr val="FF0000"/>
                </a:solidFill>
                <a:cs typeface="B Nazanin" pitchFamily="2" charset="-78"/>
              </a:rPr>
              <a:t>،</a:t>
            </a:r>
            <a:r>
              <a:rPr lang="fa-IR" b="1" smtClean="0">
                <a:cs typeface="B Nazanin" pitchFamily="2" charset="-78"/>
              </a:rPr>
              <a:t> غلامحسين يوسفی را اديبی برجسته معرفی کرد.</a:t>
            </a:r>
          </a:p>
          <a:p>
            <a:pPr>
              <a:buFontTx/>
              <a:buChar char="-"/>
            </a:pPr>
            <a:r>
              <a:rPr lang="fa-IR" b="1" smtClean="0">
                <a:solidFill>
                  <a:srgbClr val="C00000"/>
                </a:solidFill>
                <a:cs typeface="B Nazanin" pitchFamily="2" charset="-78"/>
              </a:rPr>
              <a:t>برای جدا کردن اعداد، نشانی و اطلاعات کتاب شناختی</a:t>
            </a:r>
          </a:p>
          <a:p>
            <a:pPr>
              <a:buFont typeface="Wingdings 2" pitchFamily="18" charset="2"/>
              <a:buNone/>
            </a:pPr>
            <a:r>
              <a:rPr lang="fa-IR" b="1" smtClean="0">
                <a:solidFill>
                  <a:srgbClr val="C00000"/>
                </a:solidFill>
                <a:cs typeface="B Nazanin" pitchFamily="2" charset="-78"/>
              </a:rPr>
              <a:t>* </a:t>
            </a:r>
            <a:r>
              <a:rPr lang="fa-IR" b="1" smtClean="0">
                <a:cs typeface="B Nazanin" pitchFamily="2" charset="-78"/>
              </a:rPr>
              <a:t>در جلدهای 2</a:t>
            </a:r>
            <a:r>
              <a:rPr lang="fa-IR" b="1" smtClean="0">
                <a:solidFill>
                  <a:srgbClr val="FF0000"/>
                </a:solidFill>
                <a:cs typeface="B Nazanin" pitchFamily="2" charset="-78"/>
              </a:rPr>
              <a:t>، </a:t>
            </a:r>
            <a:r>
              <a:rPr lang="fa-IR" b="1" smtClean="0">
                <a:cs typeface="B Nazanin" pitchFamily="2" charset="-78"/>
              </a:rPr>
              <a:t>8</a:t>
            </a:r>
            <a:r>
              <a:rPr lang="fa-IR" b="1" smtClean="0">
                <a:solidFill>
                  <a:srgbClr val="FF0000"/>
                </a:solidFill>
                <a:cs typeface="B Nazanin" pitchFamily="2" charset="-78"/>
              </a:rPr>
              <a:t>،</a:t>
            </a:r>
            <a:r>
              <a:rPr lang="fa-IR" b="1" smtClean="0">
                <a:cs typeface="B Nazanin" pitchFamily="2" charset="-78"/>
              </a:rPr>
              <a:t> 12</a:t>
            </a:r>
            <a:r>
              <a:rPr lang="fa-IR" b="1" smtClean="0">
                <a:solidFill>
                  <a:srgbClr val="FF0000"/>
                </a:solidFill>
                <a:cs typeface="B Nazanin" pitchFamily="2" charset="-78"/>
              </a:rPr>
              <a:t>،</a:t>
            </a:r>
            <a:r>
              <a:rPr lang="fa-IR" b="1" smtClean="0">
                <a:cs typeface="B Nazanin" pitchFamily="2" charset="-78"/>
              </a:rPr>
              <a:t> 15و 20 تفسير ابوالفتوح به موضوع اشاره شده است.</a:t>
            </a:r>
          </a:p>
        </p:txBody>
      </p:sp>
    </p:spTree>
    <p:extLst>
      <p:ext uri="{BB962C8B-B14F-4D97-AF65-F5344CB8AC3E}">
        <p14:creationId xmlns:p14="http://schemas.microsoft.com/office/powerpoint/2010/main" val="153711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pPr algn="r" rtl="1"/>
            <a:r>
              <a:rPr lang="fa-IR" sz="3600">
                <a:cs typeface="B Davat" pitchFamily="2" charset="-78"/>
              </a:rPr>
              <a:t>در نامه اصلي (بايگاني) بايد تمام رونوشت ها درج شده باشد .</a:t>
            </a:r>
          </a:p>
          <a:p>
            <a:pPr algn="r" rtl="1"/>
            <a:r>
              <a:rPr lang="fa-IR" sz="3600">
                <a:cs typeface="B Davat" pitchFamily="2" charset="-78"/>
              </a:rPr>
              <a:t>در نامه هاي برون سازماني رونوشت ها در نسخه اصلي ذكر نمي شود .</a:t>
            </a:r>
          </a:p>
          <a:p>
            <a:pPr algn="r" rtl="1"/>
            <a:r>
              <a:rPr lang="fa-IR" sz="3600">
                <a:cs typeface="B Davat" pitchFamily="2" charset="-78"/>
              </a:rPr>
              <a:t>براي ارسال رونوشت به مقامات بالا ، نامه جداگانه تهيه و رونوشت يا كپي نامه ضميمه مي شود .</a:t>
            </a:r>
            <a:endParaRPr lang="en-US" sz="3600">
              <a:cs typeface="B Davat" pitchFamily="2" charset="-78"/>
            </a:endParaRPr>
          </a:p>
        </p:txBody>
      </p:sp>
      <p:sp>
        <p:nvSpPr>
          <p:cNvPr id="23554" name="Rectangle 2"/>
          <p:cNvSpPr>
            <a:spLocks noGrp="1" noChangeArrowheads="1"/>
          </p:cNvSpPr>
          <p:nvPr>
            <p:ph type="title"/>
          </p:nvPr>
        </p:nvSpPr>
        <p:spPr/>
        <p:txBody>
          <a:bodyPr/>
          <a:lstStyle/>
          <a:p>
            <a:pPr algn="r"/>
            <a:r>
              <a:rPr lang="fa-IR">
                <a:cs typeface="B Farnaz" pitchFamily="2" charset="-78"/>
              </a:rPr>
              <a:t>توجه ( رونوشت ) :</a:t>
            </a:r>
            <a:endParaRPr lang="en-US">
              <a:cs typeface="B Farnaz" pitchFamily="2" charset="-78"/>
            </a:endParaRP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algn="ctr"/>
            <a:r>
              <a:rPr lang="fa-IR" b="1" smtClean="0">
                <a:cs typeface="B Nazanin" pitchFamily="2" charset="-78"/>
              </a:rPr>
              <a:t>نشانه های نگارشی</a:t>
            </a:r>
            <a:endParaRPr lang="fa-IR" smtClean="0"/>
          </a:p>
        </p:txBody>
      </p:sp>
      <p:sp>
        <p:nvSpPr>
          <p:cNvPr id="3" name="Content Placeholder 2"/>
          <p:cNvSpPr>
            <a:spLocks noGrp="1"/>
          </p:cNvSpPr>
          <p:nvPr>
            <p:ph idx="1"/>
          </p:nvPr>
        </p:nvSpPr>
        <p:spPr/>
        <p:txBody>
          <a:bodyPr/>
          <a:lstStyle/>
          <a:p>
            <a:r>
              <a:rPr lang="fa-IR" b="1" smtClean="0">
                <a:solidFill>
                  <a:srgbClr val="FF0000"/>
                </a:solidFill>
                <a:cs typeface="B Nazanin" pitchFamily="2" charset="-78"/>
              </a:rPr>
              <a:t>در چه مواردی نبايد از کاما استفاده کرد:</a:t>
            </a:r>
          </a:p>
          <a:p>
            <a:pPr>
              <a:buFontTx/>
              <a:buChar char="-"/>
            </a:pPr>
            <a:r>
              <a:rPr lang="fa-IR" b="1" smtClean="0">
                <a:cs typeface="B Nazanin" pitchFamily="2" charset="-78"/>
              </a:rPr>
              <a:t>قبل از «يا»، «پس»، «که»، </a:t>
            </a:r>
            <a:r>
              <a:rPr lang="fa-IR" b="1" smtClean="0">
                <a:solidFill>
                  <a:schemeClr val="accent1"/>
                </a:solidFill>
                <a:cs typeface="B Nazanin" pitchFamily="2" charset="-78"/>
              </a:rPr>
              <a:t>«و»، «سپس»،</a:t>
            </a:r>
            <a:r>
              <a:rPr lang="fa-IR" b="1" smtClean="0">
                <a:cs typeface="B Nazanin" pitchFamily="2" charset="-78"/>
              </a:rPr>
              <a:t> و کلمات عطف و فعل؛</a:t>
            </a:r>
          </a:p>
          <a:p>
            <a:pPr>
              <a:buFontTx/>
              <a:buChar char="-"/>
            </a:pPr>
            <a:r>
              <a:rPr lang="fa-IR" b="1" smtClean="0">
                <a:cs typeface="B Nazanin" pitchFamily="2" charset="-78"/>
              </a:rPr>
              <a:t>بعد از «را»، «که»، «اگر» و حروف اضافه.</a:t>
            </a:r>
          </a:p>
          <a:p>
            <a:pPr>
              <a:buFontTx/>
              <a:buChar char="-"/>
            </a:pPr>
            <a:endParaRPr lang="fa-IR" smtClean="0"/>
          </a:p>
        </p:txBody>
      </p:sp>
    </p:spTree>
    <p:extLst>
      <p:ext uri="{BB962C8B-B14F-4D97-AF65-F5344CB8AC3E}">
        <p14:creationId xmlns:p14="http://schemas.microsoft.com/office/powerpoint/2010/main" val="233886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10842353" s="0" l="0"/>
                                      </p:by>
                                    </p:animClr>
                                    <p:animClr clrSpc="hsl" dir="cw">
                                      <p:cBhvr>
                                        <p:cTn id="7" dur="500" fill="hold"/>
                                        <p:tgtEl>
                                          <p:spTgt spid="3">
                                            <p:txEl>
                                              <p:pRg st="0" end="0"/>
                                            </p:txEl>
                                          </p:spTgt>
                                        </p:tgtEl>
                                        <p:attrNameLst>
                                          <p:attrName>fillcolor</p:attrName>
                                        </p:attrNameLst>
                                      </p:cBhvr>
                                      <p:by>
                                        <p:hsl h="10842353" s="0" l="0"/>
                                      </p:by>
                                    </p:animClr>
                                    <p:animClr clrSpc="hsl" dir="cw">
                                      <p:cBhvr>
                                        <p:cTn id="8" dur="500" fill="hold"/>
                                        <p:tgtEl>
                                          <p:spTgt spid="3">
                                            <p:txEl>
                                              <p:pRg st="0" end="0"/>
                                            </p:txEl>
                                          </p:spTgt>
                                        </p:tgtEl>
                                        <p:attrNameLst>
                                          <p:attrName>stroke.color</p:attrName>
                                        </p:attrNameLst>
                                      </p:cBhvr>
                                      <p:by>
                                        <p:hsl h="10842353" s="0" l="0"/>
                                      </p:by>
                                    </p:animClr>
                                    <p:set>
                                      <p:cBhvr>
                                        <p:cTn id="9" dur="500" fill="hold"/>
                                        <p:tgtEl>
                                          <p:spTgt spid="3">
                                            <p:txEl>
                                              <p:pRg st="0" end="0"/>
                                            </p:txEl>
                                          </p:spTgt>
                                        </p:tgtEl>
                                        <p:attrNameLst>
                                          <p:attrName>fill.type</p:attrName>
                                        </p:attrNameLst>
                                      </p:cBhvr>
                                      <p:to>
                                        <p:strVal val="solid"/>
                                      </p:to>
                                    </p:set>
                                  </p:childTnLst>
                                </p:cTn>
                              </p:par>
                              <p:par>
                                <p:cTn id="10" presetID="23" presetClass="emph" presetSubtype="0" fill="hold" nodeType="withEffect">
                                  <p:stCondLst>
                                    <p:cond delay="0"/>
                                  </p:stCondLst>
                                  <p:childTnLst>
                                    <p:animClr clrSpc="hsl" dir="cw">
                                      <p:cBhvr override="childStyle">
                                        <p:cTn id="11" dur="500" fill="hold"/>
                                        <p:tgtEl>
                                          <p:spTgt spid="3">
                                            <p:txEl>
                                              <p:pRg st="1" end="1"/>
                                            </p:txEl>
                                          </p:spTgt>
                                        </p:tgtEl>
                                        <p:attrNameLst>
                                          <p:attrName>style.color</p:attrName>
                                        </p:attrNameLst>
                                      </p:cBhvr>
                                      <p:by>
                                        <p:hsl h="10842353" s="0" l="0"/>
                                      </p:by>
                                    </p:animClr>
                                    <p:animClr clrSpc="hsl" dir="cw">
                                      <p:cBhvr>
                                        <p:cTn id="12" dur="500" fill="hold"/>
                                        <p:tgtEl>
                                          <p:spTgt spid="3">
                                            <p:txEl>
                                              <p:pRg st="1" end="1"/>
                                            </p:txEl>
                                          </p:spTgt>
                                        </p:tgtEl>
                                        <p:attrNameLst>
                                          <p:attrName>fillcolor</p:attrName>
                                        </p:attrNameLst>
                                      </p:cBhvr>
                                      <p:by>
                                        <p:hsl h="10842353" s="0" l="0"/>
                                      </p:by>
                                    </p:animClr>
                                    <p:animClr clrSpc="hsl" dir="cw">
                                      <p:cBhvr>
                                        <p:cTn id="13" dur="500" fill="hold"/>
                                        <p:tgtEl>
                                          <p:spTgt spid="3">
                                            <p:txEl>
                                              <p:pRg st="1" end="1"/>
                                            </p:txEl>
                                          </p:spTgt>
                                        </p:tgtEl>
                                        <p:attrNameLst>
                                          <p:attrName>stroke.color</p:attrName>
                                        </p:attrNameLst>
                                      </p:cBhvr>
                                      <p:by>
                                        <p:hsl h="10842353" s="0" l="0"/>
                                      </p:by>
                                    </p:animClr>
                                    <p:set>
                                      <p:cBhvr>
                                        <p:cTn id="14" dur="500" fill="hold"/>
                                        <p:tgtEl>
                                          <p:spTgt spid="3">
                                            <p:txEl>
                                              <p:pRg st="1" end="1"/>
                                            </p:txEl>
                                          </p:spTgt>
                                        </p:tgtEl>
                                        <p:attrNameLst>
                                          <p:attrName>fill.type</p:attrName>
                                        </p:attrNameLst>
                                      </p:cBhvr>
                                      <p:to>
                                        <p:strVal val="solid"/>
                                      </p:to>
                                    </p:set>
                                  </p:childTnLst>
                                </p:cTn>
                              </p:par>
                              <p:par>
                                <p:cTn id="15" presetID="23" presetClass="emph" presetSubtype="0" fill="hold" nodeType="withEffect">
                                  <p:stCondLst>
                                    <p:cond delay="0"/>
                                  </p:stCondLst>
                                  <p:childTnLst>
                                    <p:animClr clrSpc="hsl" dir="cw">
                                      <p:cBhvr override="childStyle">
                                        <p:cTn id="16" dur="500" fill="hold"/>
                                        <p:tgtEl>
                                          <p:spTgt spid="3">
                                            <p:txEl>
                                              <p:pRg st="2" end="2"/>
                                            </p:txEl>
                                          </p:spTgt>
                                        </p:tgtEl>
                                        <p:attrNameLst>
                                          <p:attrName>style.color</p:attrName>
                                        </p:attrNameLst>
                                      </p:cBhvr>
                                      <p:by>
                                        <p:hsl h="10842353" s="0" l="0"/>
                                      </p:by>
                                    </p:animClr>
                                    <p:animClr clrSpc="hsl" dir="cw">
                                      <p:cBhvr>
                                        <p:cTn id="17" dur="500" fill="hold"/>
                                        <p:tgtEl>
                                          <p:spTgt spid="3">
                                            <p:txEl>
                                              <p:pRg st="2" end="2"/>
                                            </p:txEl>
                                          </p:spTgt>
                                        </p:tgtEl>
                                        <p:attrNameLst>
                                          <p:attrName>fillcolor</p:attrName>
                                        </p:attrNameLst>
                                      </p:cBhvr>
                                      <p:by>
                                        <p:hsl h="10842353" s="0" l="0"/>
                                      </p:by>
                                    </p:animClr>
                                    <p:animClr clrSpc="hsl" dir="cw">
                                      <p:cBhvr>
                                        <p:cTn id="18" dur="500" fill="hold"/>
                                        <p:tgtEl>
                                          <p:spTgt spid="3">
                                            <p:txEl>
                                              <p:pRg st="2" end="2"/>
                                            </p:txEl>
                                          </p:spTgt>
                                        </p:tgtEl>
                                        <p:attrNameLst>
                                          <p:attrName>stroke.color</p:attrName>
                                        </p:attrNameLst>
                                      </p:cBhvr>
                                      <p:by>
                                        <p:hsl h="10842353" s="0" l="0"/>
                                      </p:by>
                                    </p:animClr>
                                    <p:set>
                                      <p:cBhvr>
                                        <p:cTn id="19"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algn="ctr"/>
            <a:r>
              <a:rPr lang="fa-IR" b="1" smtClean="0">
                <a:cs typeface="B Nazanin" pitchFamily="2" charset="-78"/>
              </a:rPr>
              <a:t>نشانه های نگارشی</a:t>
            </a:r>
            <a:endParaRPr lang="fa-IR" smtClean="0"/>
          </a:p>
        </p:txBody>
      </p:sp>
      <p:sp>
        <p:nvSpPr>
          <p:cNvPr id="3" name="Content Placeholder 2"/>
          <p:cNvSpPr>
            <a:spLocks noGrp="1"/>
          </p:cNvSpPr>
          <p:nvPr>
            <p:ph idx="1"/>
          </p:nvPr>
        </p:nvSpPr>
        <p:spPr/>
        <p:txBody>
          <a:bodyPr>
            <a:normAutofit fontScale="92500"/>
          </a:bodyPr>
          <a:lstStyle/>
          <a:p>
            <a:pPr algn="just"/>
            <a:r>
              <a:rPr lang="fa-IR" b="1" smtClean="0">
                <a:cs typeface="B Nazanin" pitchFamily="2" charset="-78"/>
              </a:rPr>
              <a:t>نقطه ويرگول (</a:t>
            </a:r>
            <a:r>
              <a:rPr lang="fa-IR" b="1" smtClean="0">
                <a:solidFill>
                  <a:srgbClr val="FF0000"/>
                </a:solidFill>
                <a:cs typeface="B Nazanin" pitchFamily="2" charset="-78"/>
              </a:rPr>
              <a:t>؛</a:t>
            </a:r>
            <a:r>
              <a:rPr lang="fa-IR" b="1" smtClean="0">
                <a:cs typeface="B Nazanin" pitchFamily="2" charset="-78"/>
              </a:rPr>
              <a:t>) نشانه ی درنگ کمتر از نقطه و بيشتر از ويرگول</a:t>
            </a:r>
          </a:p>
          <a:p>
            <a:pPr algn="just">
              <a:buFontTx/>
              <a:buChar char="-"/>
            </a:pPr>
            <a:r>
              <a:rPr lang="fa-IR" b="1" smtClean="0">
                <a:solidFill>
                  <a:srgbClr val="FF0000"/>
                </a:solidFill>
                <a:cs typeface="B Nazanin" pitchFamily="2" charset="-78"/>
              </a:rPr>
              <a:t>هرگاه دو جمله ی مستقل به دلايل معنايی با يکديگر  پيوند يابند، ميان آن ها نقطه ويرگول قرار می گيرد:</a:t>
            </a:r>
          </a:p>
          <a:p>
            <a:pPr algn="just">
              <a:buFont typeface="Wingdings 2" pitchFamily="18" charset="2"/>
              <a:buNone/>
            </a:pPr>
            <a:r>
              <a:rPr lang="fa-IR" b="1" smtClean="0">
                <a:cs typeface="B Nazanin" pitchFamily="2" charset="-78"/>
              </a:rPr>
              <a:t>   * هر چه آشنايی ما بيشتر شد، پيوند دوستی محکم تر گشت</a:t>
            </a:r>
            <a:r>
              <a:rPr lang="fa-IR" b="1" smtClean="0">
                <a:solidFill>
                  <a:srgbClr val="FF0000"/>
                </a:solidFill>
                <a:cs typeface="B Nazanin" pitchFamily="2" charset="-78"/>
              </a:rPr>
              <a:t>؛</a:t>
            </a:r>
            <a:r>
              <a:rPr lang="fa-IR" b="1" smtClean="0">
                <a:cs typeface="B Nazanin" pitchFamily="2" charset="-78"/>
              </a:rPr>
              <a:t> زيرا ديدم آن چه را من انديشيده بودم، او گفته است.</a:t>
            </a:r>
          </a:p>
          <a:p>
            <a:pPr algn="just">
              <a:buFont typeface="Wingdings 2" pitchFamily="18" charset="2"/>
              <a:buNone/>
            </a:pPr>
            <a:r>
              <a:rPr lang="fa-IR" b="1" smtClean="0">
                <a:cs typeface="B Nazanin" pitchFamily="2" charset="-78"/>
              </a:rPr>
              <a:t>   * حافظ تجسم روح ايرانی است</a:t>
            </a:r>
            <a:r>
              <a:rPr lang="fa-IR" b="1" smtClean="0">
                <a:solidFill>
                  <a:srgbClr val="FF0000"/>
                </a:solidFill>
                <a:cs typeface="B Nazanin" pitchFamily="2" charset="-78"/>
              </a:rPr>
              <a:t>؛</a:t>
            </a:r>
            <a:r>
              <a:rPr lang="fa-IR" b="1" smtClean="0">
                <a:cs typeface="B Nazanin" pitchFamily="2" charset="-78"/>
              </a:rPr>
              <a:t> چيره دستی تام گوهرگران، هنر ظريف منبت کاران، بازتاب درخشان  مينياتورکاران و گلزار چشم نواز قالب ها را در شعر او می توان يافت.</a:t>
            </a:r>
          </a:p>
          <a:p>
            <a:pPr>
              <a:buFont typeface="Wingdings 2" pitchFamily="18" charset="2"/>
              <a:buNone/>
            </a:pPr>
            <a:endParaRPr lang="fa-IR" b="1" smtClean="0">
              <a:cs typeface="B Nazanin" pitchFamily="2" charset="-78"/>
            </a:endParaRPr>
          </a:p>
          <a:p>
            <a:pPr>
              <a:buFont typeface="Wingdings 2" pitchFamily="18" charset="2"/>
              <a:buNone/>
            </a:pPr>
            <a:endParaRPr lang="fa-IR" b="1" smtClean="0">
              <a:cs typeface="B Nazanin" pitchFamily="2" charset="-78"/>
            </a:endParaRPr>
          </a:p>
        </p:txBody>
      </p:sp>
    </p:spTree>
    <p:extLst>
      <p:ext uri="{BB962C8B-B14F-4D97-AF65-F5344CB8AC3E}">
        <p14:creationId xmlns:p14="http://schemas.microsoft.com/office/powerpoint/2010/main" val="25865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2000"/>
                                        <p:tgtEl>
                                          <p:spTgt spid="3">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edg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algn="ctr"/>
            <a:r>
              <a:rPr lang="fa-IR" b="1" smtClean="0">
                <a:cs typeface="B Nazanin" pitchFamily="2" charset="-78"/>
              </a:rPr>
              <a:t>نشانه های نگارشی</a:t>
            </a:r>
            <a:endParaRPr lang="fa-IR" smtClean="0"/>
          </a:p>
        </p:txBody>
      </p:sp>
      <p:sp>
        <p:nvSpPr>
          <p:cNvPr id="3" name="Content Placeholder 2"/>
          <p:cNvSpPr>
            <a:spLocks noGrp="1"/>
          </p:cNvSpPr>
          <p:nvPr>
            <p:ph idx="1"/>
          </p:nvPr>
        </p:nvSpPr>
        <p:spPr/>
        <p:txBody>
          <a:bodyPr>
            <a:normAutofit fontScale="85000" lnSpcReduction="10000"/>
          </a:bodyPr>
          <a:lstStyle/>
          <a:p>
            <a:pPr>
              <a:defRPr/>
            </a:pPr>
            <a:r>
              <a:rPr lang="fa-IR" b="1" dirty="0" smtClean="0">
                <a:cs typeface="B Nazanin" pitchFamily="2" charset="-78"/>
              </a:rPr>
              <a:t>نشانه ی پرسش (</a:t>
            </a:r>
            <a:r>
              <a:rPr lang="fa-IR" b="1" dirty="0" smtClean="0">
                <a:solidFill>
                  <a:srgbClr val="C00000"/>
                </a:solidFill>
                <a:cs typeface="B Nazanin" pitchFamily="2" charset="-78"/>
              </a:rPr>
              <a:t>؟</a:t>
            </a:r>
            <a:r>
              <a:rPr lang="fa-IR" b="1" dirty="0" smtClean="0">
                <a:cs typeface="B Nazanin" pitchFamily="2" charset="-78"/>
              </a:rPr>
              <a:t>):</a:t>
            </a:r>
          </a:p>
          <a:p>
            <a:pPr>
              <a:buFont typeface="Wingdings 2" pitchFamily="18" charset="2"/>
              <a:buNone/>
              <a:defRPr/>
            </a:pPr>
            <a:r>
              <a:rPr lang="fa-IR" b="1" dirty="0" smtClean="0">
                <a:cs typeface="B Nazanin" pitchFamily="2" charset="-78"/>
              </a:rPr>
              <a:t> - </a:t>
            </a:r>
            <a:r>
              <a:rPr lang="fa-IR" b="1" dirty="0" smtClean="0">
                <a:solidFill>
                  <a:srgbClr val="C00000"/>
                </a:solidFill>
                <a:cs typeface="B Nazanin" pitchFamily="2" charset="-78"/>
              </a:rPr>
              <a:t>در پايان جمله های پرسشی:</a:t>
            </a:r>
          </a:p>
          <a:p>
            <a:pPr>
              <a:buFont typeface="Wingdings 2" pitchFamily="18" charset="2"/>
              <a:buNone/>
              <a:defRPr/>
            </a:pPr>
            <a:r>
              <a:rPr lang="fa-IR" b="1" dirty="0" smtClean="0">
                <a:cs typeface="B Nazanin" pitchFamily="2" charset="-78"/>
              </a:rPr>
              <a:t>  * کدام را برمی گزينی</a:t>
            </a:r>
            <a:r>
              <a:rPr lang="fa-IR" b="1" dirty="0" smtClean="0">
                <a:solidFill>
                  <a:srgbClr val="C00000"/>
                </a:solidFill>
                <a:cs typeface="B Nazanin" pitchFamily="2" charset="-78"/>
              </a:rPr>
              <a:t>؟</a:t>
            </a:r>
            <a:r>
              <a:rPr lang="fa-IR" b="1" dirty="0" smtClean="0">
                <a:cs typeface="B Nazanin" pitchFamily="2" charset="-78"/>
              </a:rPr>
              <a:t> اين را</a:t>
            </a:r>
            <a:r>
              <a:rPr lang="fa-IR" b="1" dirty="0" smtClean="0">
                <a:solidFill>
                  <a:srgbClr val="C00000"/>
                </a:solidFill>
                <a:cs typeface="B Nazanin" pitchFamily="2" charset="-78"/>
              </a:rPr>
              <a:t>؟</a:t>
            </a:r>
            <a:r>
              <a:rPr lang="fa-IR" b="1" dirty="0" smtClean="0">
                <a:cs typeface="B Nazanin" pitchFamily="2" charset="-78"/>
              </a:rPr>
              <a:t> يا آن را</a:t>
            </a:r>
            <a:r>
              <a:rPr lang="fa-IR" b="1" dirty="0" smtClean="0">
                <a:solidFill>
                  <a:srgbClr val="C00000"/>
                </a:solidFill>
                <a:cs typeface="B Nazanin" pitchFamily="2" charset="-78"/>
              </a:rPr>
              <a:t>؟</a:t>
            </a:r>
          </a:p>
          <a:p>
            <a:pPr>
              <a:buFont typeface="Wingdings 2" pitchFamily="18" charset="2"/>
              <a:buNone/>
              <a:defRPr/>
            </a:pPr>
            <a:r>
              <a:rPr lang="fa-IR" b="1" dirty="0" smtClean="0">
                <a:cs typeface="B Nazanin" pitchFamily="2" charset="-78"/>
              </a:rPr>
              <a:t>  </a:t>
            </a:r>
            <a:r>
              <a:rPr lang="fa-IR" b="1" dirty="0" smtClean="0">
                <a:solidFill>
                  <a:schemeClr val="accent5">
                    <a:lumMod val="50000"/>
                  </a:schemeClr>
                </a:solidFill>
                <a:cs typeface="B Nazanin" pitchFamily="2" charset="-78"/>
              </a:rPr>
              <a:t>در نقل قول ها هر گاه جمله ی اصلی و جمله ی نقل شده هر دو پرسشی باشند يک نشانه ی پرسش در آخر جمله ی دوم کافی است:</a:t>
            </a:r>
          </a:p>
          <a:p>
            <a:pPr>
              <a:buFont typeface="Wingdings 2" pitchFamily="18" charset="2"/>
              <a:buNone/>
              <a:defRPr/>
            </a:pPr>
            <a:r>
              <a:rPr lang="fa-IR" b="1" dirty="0" smtClean="0">
                <a:cs typeface="B Nazanin" pitchFamily="2" charset="-78"/>
              </a:rPr>
              <a:t>   * آيا از تو خواستند که به آن ها بپيوندی</a:t>
            </a:r>
            <a:r>
              <a:rPr lang="fa-IR" b="1" dirty="0" smtClean="0">
                <a:solidFill>
                  <a:srgbClr val="C00000"/>
                </a:solidFill>
                <a:cs typeface="B Nazanin" pitchFamily="2" charset="-78"/>
              </a:rPr>
              <a:t>؟</a:t>
            </a:r>
          </a:p>
          <a:p>
            <a:pPr>
              <a:buFont typeface="Wingdings 2" pitchFamily="18" charset="2"/>
              <a:buNone/>
              <a:defRPr/>
            </a:pPr>
            <a:r>
              <a:rPr lang="fa-IR" b="1" dirty="0" smtClean="0">
                <a:cs typeface="B Nazanin" pitchFamily="2" charset="-78"/>
              </a:rPr>
              <a:t>   - </a:t>
            </a:r>
            <a:r>
              <a:rPr lang="fa-IR" b="1" dirty="0" smtClean="0">
                <a:solidFill>
                  <a:srgbClr val="C00000"/>
                </a:solidFill>
                <a:cs typeface="B Nazanin" pitchFamily="2" charset="-78"/>
              </a:rPr>
              <a:t>برای بيان ترديد و ابهام و در برخی موارد نشان دادن استهزا:</a:t>
            </a:r>
          </a:p>
          <a:p>
            <a:pPr>
              <a:buFont typeface="Wingdings 2" pitchFamily="18" charset="2"/>
              <a:buNone/>
              <a:defRPr/>
            </a:pPr>
            <a:r>
              <a:rPr lang="fa-IR" b="1" dirty="0" smtClean="0">
                <a:cs typeface="B Nazanin" pitchFamily="2" charset="-78"/>
              </a:rPr>
              <a:t>   * سعدی به سال 691هـ. ق(</a:t>
            </a:r>
            <a:r>
              <a:rPr lang="fa-IR" b="1" dirty="0" smtClean="0">
                <a:solidFill>
                  <a:srgbClr val="C00000"/>
                </a:solidFill>
                <a:cs typeface="B Nazanin" pitchFamily="2" charset="-78"/>
              </a:rPr>
              <a:t>؟</a:t>
            </a:r>
            <a:r>
              <a:rPr lang="fa-IR" b="1" dirty="0" smtClean="0">
                <a:cs typeface="B Nazanin" pitchFamily="2" charset="-78"/>
              </a:rPr>
              <a:t>) روی در عالم خاک کشيد.</a:t>
            </a:r>
          </a:p>
          <a:p>
            <a:pPr>
              <a:buFont typeface="Wingdings 2" pitchFamily="18" charset="2"/>
              <a:buNone/>
              <a:defRPr/>
            </a:pPr>
            <a:r>
              <a:rPr lang="fa-IR" b="1" dirty="0" smtClean="0">
                <a:cs typeface="B Nazanin" pitchFamily="2" charset="-78"/>
              </a:rPr>
              <a:t>   * واقعاً نابغه (</a:t>
            </a:r>
            <a:r>
              <a:rPr lang="fa-IR" b="1" dirty="0" smtClean="0">
                <a:solidFill>
                  <a:srgbClr val="C00000"/>
                </a:solidFill>
                <a:cs typeface="B Nazanin" pitchFamily="2" charset="-78"/>
              </a:rPr>
              <a:t>؟</a:t>
            </a:r>
            <a:r>
              <a:rPr lang="fa-IR" b="1" dirty="0" smtClean="0">
                <a:cs typeface="B Nazanin" pitchFamily="2" charset="-78"/>
              </a:rPr>
              <a:t>) است.</a:t>
            </a:r>
            <a:endParaRPr lang="fa-IR" b="1" dirty="0">
              <a:cs typeface="B Nazanin" pitchFamily="2" charset="-78"/>
            </a:endParaRPr>
          </a:p>
        </p:txBody>
      </p:sp>
    </p:spTree>
    <p:extLst>
      <p:ext uri="{BB962C8B-B14F-4D97-AF65-F5344CB8AC3E}">
        <p14:creationId xmlns:p14="http://schemas.microsoft.com/office/powerpoint/2010/main" val="160574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4" end="4"/>
                                            </p:txEl>
                                          </p:spTgt>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3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5" end="5"/>
                                            </p:txEl>
                                          </p:spTgt>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3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6" end="6"/>
                                            </p:txEl>
                                          </p:spTgt>
                                        </p:tgtEl>
                                      </p:cBhvr>
                                    </p:animEffect>
                                  </p:childTnLst>
                                </p:cTn>
                              </p:par>
                              <p:par>
                                <p:cTn id="40" presetID="50" presetClass="entr" presetSubtype="0" decel="10000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228600"/>
            <a:ext cx="8229600" cy="1143000"/>
          </a:xfrm>
        </p:spPr>
        <p:txBody>
          <a:bodyPr/>
          <a:lstStyle/>
          <a:p>
            <a:pPr algn="ctr"/>
            <a:r>
              <a:rPr lang="fa-IR" b="1" smtClean="0">
                <a:cs typeface="B Nazanin" pitchFamily="2" charset="-78"/>
              </a:rPr>
              <a:t>نشانه های نگارشی</a:t>
            </a:r>
            <a:endParaRPr lang="fa-IR" smtClean="0"/>
          </a:p>
        </p:txBody>
      </p:sp>
      <p:sp>
        <p:nvSpPr>
          <p:cNvPr id="66563" name="Content Placeholder 2"/>
          <p:cNvSpPr>
            <a:spLocks noGrp="1"/>
          </p:cNvSpPr>
          <p:nvPr>
            <p:ph idx="1"/>
          </p:nvPr>
        </p:nvSpPr>
        <p:spPr>
          <a:xfrm>
            <a:off x="381000" y="1447800"/>
            <a:ext cx="8229600" cy="5410200"/>
          </a:xfrm>
        </p:spPr>
        <p:txBody>
          <a:bodyPr/>
          <a:lstStyle/>
          <a:p>
            <a:pPr algn="just">
              <a:defRPr/>
            </a:pPr>
            <a:r>
              <a:rPr lang="fa-IR" sz="2400" b="1" dirty="0" smtClean="0">
                <a:cs typeface="B Nazanin" pitchFamily="2" charset="-78"/>
              </a:rPr>
              <a:t>دو نقطه (</a:t>
            </a:r>
            <a:r>
              <a:rPr lang="fa-IR" sz="2400" b="1" dirty="0" smtClean="0">
                <a:solidFill>
                  <a:srgbClr val="FF0000"/>
                </a:solidFill>
                <a:cs typeface="B Nazanin" pitchFamily="2" charset="-78"/>
              </a:rPr>
              <a:t>:</a:t>
            </a:r>
            <a:r>
              <a:rPr lang="fa-IR" sz="2400" b="1" dirty="0" smtClean="0">
                <a:cs typeface="B Nazanin" pitchFamily="2" charset="-78"/>
              </a:rPr>
              <a:t>)</a:t>
            </a:r>
          </a:p>
          <a:p>
            <a:pPr algn="just">
              <a:buFontTx/>
              <a:buChar char="-"/>
              <a:defRPr/>
            </a:pPr>
            <a:r>
              <a:rPr lang="fa-IR" sz="2400" b="1" dirty="0" smtClean="0">
                <a:solidFill>
                  <a:srgbClr val="C00000"/>
                </a:solidFill>
                <a:cs typeface="B Nazanin" pitchFamily="2" charset="-78"/>
              </a:rPr>
              <a:t>برای شرح، توضيح و برشماری است و به جای کلمه ها و عبارت های توضيحی به کار می رود:</a:t>
            </a:r>
          </a:p>
          <a:p>
            <a:pPr algn="just">
              <a:buFont typeface="Wingdings 2" pitchFamily="18" charset="2"/>
              <a:buNone/>
              <a:defRPr/>
            </a:pPr>
            <a:r>
              <a:rPr lang="fa-IR" sz="2400" b="1" dirty="0" smtClean="0">
                <a:cs typeface="B Nazanin" pitchFamily="2" charset="-78"/>
              </a:rPr>
              <a:t> * در اين دانشکده چهار رشته تدريس می شود</a:t>
            </a:r>
            <a:r>
              <a:rPr lang="fa-IR" sz="2400" b="1" dirty="0" smtClean="0">
                <a:solidFill>
                  <a:srgbClr val="C00000"/>
                </a:solidFill>
                <a:cs typeface="B Nazanin" pitchFamily="2" charset="-78"/>
              </a:rPr>
              <a:t>:</a:t>
            </a:r>
            <a:r>
              <a:rPr lang="fa-IR" sz="2400" b="1" dirty="0" smtClean="0">
                <a:cs typeface="B Nazanin" pitchFamily="2" charset="-78"/>
              </a:rPr>
              <a:t> زبان و ادبيات فارسی، تاريخ، زبان و ادبيات عربی و زبان و ادبيات انگليسی.</a:t>
            </a:r>
          </a:p>
          <a:p>
            <a:pPr algn="just">
              <a:buFont typeface="Wingdings 2" pitchFamily="18" charset="2"/>
              <a:buNone/>
              <a:defRPr/>
            </a:pPr>
            <a:r>
              <a:rPr lang="fa-IR" sz="2400" b="1" dirty="0" smtClean="0">
                <a:cs typeface="B Nazanin" pitchFamily="2" charset="-78"/>
              </a:rPr>
              <a:t> - </a:t>
            </a:r>
            <a:r>
              <a:rPr lang="fa-IR" sz="2400" b="1" dirty="0" smtClean="0">
                <a:solidFill>
                  <a:schemeClr val="accent6">
                    <a:lumMod val="50000"/>
                  </a:schemeClr>
                </a:solidFill>
                <a:cs typeface="B Nazanin" pitchFamily="2" charset="-78"/>
              </a:rPr>
              <a:t>در مواردی که واژه های توضيحی به کلمه بعد از خود اضافه می شوند، دو نقطه نهاده نمی شود: مانند، از قبيل، نظير، مثل و...</a:t>
            </a:r>
          </a:p>
          <a:p>
            <a:pPr algn="just">
              <a:buFont typeface="Wingdings 2" pitchFamily="18" charset="2"/>
              <a:buNone/>
              <a:defRPr/>
            </a:pPr>
            <a:r>
              <a:rPr lang="fa-IR" sz="2400" b="1" dirty="0" smtClean="0">
                <a:cs typeface="B Nazanin" pitchFamily="2" charset="-78"/>
              </a:rPr>
              <a:t> -</a:t>
            </a:r>
            <a:r>
              <a:rPr lang="fa-IR" sz="2400" b="1" dirty="0" smtClean="0">
                <a:solidFill>
                  <a:srgbClr val="C00000"/>
                </a:solidFill>
                <a:cs typeface="B Nazanin" pitchFamily="2" charset="-78"/>
              </a:rPr>
              <a:t> پيش از نقل قول مستقيم:</a:t>
            </a:r>
          </a:p>
          <a:p>
            <a:pPr algn="just">
              <a:buFont typeface="Wingdings 2" pitchFamily="18" charset="2"/>
              <a:buNone/>
              <a:defRPr/>
            </a:pPr>
            <a:r>
              <a:rPr lang="fa-IR" sz="2400" b="1" dirty="0" smtClean="0">
                <a:cs typeface="B Nazanin" pitchFamily="2" charset="-78"/>
              </a:rPr>
              <a:t>   * گفت</a:t>
            </a:r>
            <a:r>
              <a:rPr lang="fa-IR" sz="2400" b="1" dirty="0" smtClean="0">
                <a:solidFill>
                  <a:srgbClr val="C00000"/>
                </a:solidFill>
                <a:cs typeface="B Nazanin" pitchFamily="2" charset="-78"/>
              </a:rPr>
              <a:t>:</a:t>
            </a:r>
            <a:r>
              <a:rPr lang="fa-IR" sz="2400" b="1" dirty="0" smtClean="0">
                <a:cs typeface="B Nazanin" pitchFamily="2" charset="-78"/>
              </a:rPr>
              <a:t> به کجا می روی؟</a:t>
            </a:r>
          </a:p>
          <a:p>
            <a:pPr algn="just">
              <a:buFont typeface="Wingdings 2" pitchFamily="18" charset="2"/>
              <a:buNone/>
              <a:defRPr/>
            </a:pPr>
            <a:r>
              <a:rPr lang="fa-IR" sz="2400" b="1" dirty="0" smtClean="0">
                <a:cs typeface="B Nazanin" pitchFamily="2" charset="-78"/>
              </a:rPr>
              <a:t> - </a:t>
            </a:r>
            <a:r>
              <a:rPr lang="fa-IR" sz="2400" b="1" dirty="0" smtClean="0">
                <a:solidFill>
                  <a:srgbClr val="C00000"/>
                </a:solidFill>
                <a:cs typeface="B Nazanin" pitchFamily="2" charset="-78"/>
              </a:rPr>
              <a:t>برای جدا کردن اجزای ساعت، فصل و باب و صفحه و سال در ارجاع درون متنی:</a:t>
            </a:r>
          </a:p>
          <a:p>
            <a:pPr algn="just">
              <a:buFont typeface="Wingdings 2" pitchFamily="18" charset="2"/>
              <a:buNone/>
              <a:defRPr/>
            </a:pPr>
            <a:r>
              <a:rPr lang="fa-IR" sz="2400" b="1" dirty="0" smtClean="0">
                <a:cs typeface="B Nazanin" pitchFamily="2" charset="-78"/>
              </a:rPr>
              <a:t>  5</a:t>
            </a:r>
            <a:r>
              <a:rPr lang="fa-IR" sz="2400" b="1" dirty="0" smtClean="0">
                <a:solidFill>
                  <a:srgbClr val="C00000"/>
                </a:solidFill>
                <a:cs typeface="B Nazanin" pitchFamily="2" charset="-78"/>
              </a:rPr>
              <a:t>:</a:t>
            </a:r>
            <a:r>
              <a:rPr lang="fa-IR" sz="2400" b="1" dirty="0" smtClean="0">
                <a:cs typeface="B Nazanin" pitchFamily="2" charset="-78"/>
              </a:rPr>
              <a:t>12                             (زرين کوب، 1378</a:t>
            </a:r>
            <a:r>
              <a:rPr lang="fa-IR" sz="2400" b="1" dirty="0" smtClean="0">
                <a:solidFill>
                  <a:srgbClr val="C00000"/>
                </a:solidFill>
                <a:cs typeface="B Nazanin" pitchFamily="2" charset="-78"/>
              </a:rPr>
              <a:t>:</a:t>
            </a:r>
            <a:r>
              <a:rPr lang="fa-IR" sz="2400" b="1" dirty="0" smtClean="0">
                <a:cs typeface="B Nazanin" pitchFamily="2" charset="-78"/>
              </a:rPr>
              <a:t> 25)</a:t>
            </a:r>
          </a:p>
        </p:txBody>
      </p:sp>
    </p:spTree>
    <p:extLst>
      <p:ext uri="{BB962C8B-B14F-4D97-AF65-F5344CB8AC3E}">
        <p14:creationId xmlns:p14="http://schemas.microsoft.com/office/powerpoint/2010/main" val="128047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p:cTn id="7" dur="1000" fill="hold"/>
                                        <p:tgtEl>
                                          <p:spTgt spid="6656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65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6563">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 calcmode="lin" valueType="num">
                                      <p:cBhvr>
                                        <p:cTn id="12" dur="1000" fill="hold"/>
                                        <p:tgtEl>
                                          <p:spTgt spid="6656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6656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6563">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 calcmode="lin" valueType="num">
                                      <p:cBhvr>
                                        <p:cTn id="17" dur="1000" fill="hold"/>
                                        <p:tgtEl>
                                          <p:spTgt spid="66563">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6656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66563">
                                            <p:txEl>
                                              <p:pRg st="2" end="2"/>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 calcmode="lin" valueType="num">
                                      <p:cBhvr>
                                        <p:cTn id="22" dur="1000" fill="hold"/>
                                        <p:tgtEl>
                                          <p:spTgt spid="66563">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6656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6563">
                                            <p:txEl>
                                              <p:pRg st="3" end="3"/>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anim calcmode="lin" valueType="num">
                                      <p:cBhvr>
                                        <p:cTn id="27" dur="1000" fill="hold"/>
                                        <p:tgtEl>
                                          <p:spTgt spid="66563">
                                            <p:txEl>
                                              <p:pRg st="4" end="4"/>
                                            </p:txEl>
                                          </p:spTgt>
                                        </p:tgtEl>
                                        <p:attrNameLst>
                                          <p:attrName>ppt_w</p:attrName>
                                        </p:attrNameLst>
                                      </p:cBhvr>
                                      <p:tavLst>
                                        <p:tav tm="0">
                                          <p:val>
                                            <p:strVal val="#ppt_w+.3"/>
                                          </p:val>
                                        </p:tav>
                                        <p:tav tm="100000">
                                          <p:val>
                                            <p:strVal val="#ppt_w"/>
                                          </p:val>
                                        </p:tav>
                                      </p:tavLst>
                                    </p:anim>
                                    <p:anim calcmode="lin" valueType="num">
                                      <p:cBhvr>
                                        <p:cTn id="28" dur="1000" fill="hold"/>
                                        <p:tgtEl>
                                          <p:spTgt spid="6656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66563">
                                            <p:txEl>
                                              <p:pRg st="4" end="4"/>
                                            </p:txEl>
                                          </p:spTgt>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66563">
                                            <p:txEl>
                                              <p:pRg st="5" end="5"/>
                                            </p:txEl>
                                          </p:spTgt>
                                        </p:tgtEl>
                                        <p:attrNameLst>
                                          <p:attrName>style.visibility</p:attrName>
                                        </p:attrNameLst>
                                      </p:cBhvr>
                                      <p:to>
                                        <p:strVal val="visible"/>
                                      </p:to>
                                    </p:set>
                                    <p:anim calcmode="lin" valueType="num">
                                      <p:cBhvr>
                                        <p:cTn id="32" dur="1000" fill="hold"/>
                                        <p:tgtEl>
                                          <p:spTgt spid="66563">
                                            <p:txEl>
                                              <p:pRg st="5" end="5"/>
                                            </p:txEl>
                                          </p:spTgt>
                                        </p:tgtEl>
                                        <p:attrNameLst>
                                          <p:attrName>ppt_w</p:attrName>
                                        </p:attrNameLst>
                                      </p:cBhvr>
                                      <p:tavLst>
                                        <p:tav tm="0">
                                          <p:val>
                                            <p:strVal val="#ppt_w+.3"/>
                                          </p:val>
                                        </p:tav>
                                        <p:tav tm="100000">
                                          <p:val>
                                            <p:strVal val="#ppt_w"/>
                                          </p:val>
                                        </p:tav>
                                      </p:tavLst>
                                    </p:anim>
                                    <p:anim calcmode="lin" valueType="num">
                                      <p:cBhvr>
                                        <p:cTn id="33" dur="1000" fill="hold"/>
                                        <p:tgtEl>
                                          <p:spTgt spid="6656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66563">
                                            <p:txEl>
                                              <p:pRg st="5" end="5"/>
                                            </p:txEl>
                                          </p:spTgt>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66563">
                                            <p:txEl>
                                              <p:pRg st="6" end="6"/>
                                            </p:txEl>
                                          </p:spTgt>
                                        </p:tgtEl>
                                        <p:attrNameLst>
                                          <p:attrName>style.visibility</p:attrName>
                                        </p:attrNameLst>
                                      </p:cBhvr>
                                      <p:to>
                                        <p:strVal val="visible"/>
                                      </p:to>
                                    </p:set>
                                    <p:anim calcmode="lin" valueType="num">
                                      <p:cBhvr>
                                        <p:cTn id="37" dur="1000" fill="hold"/>
                                        <p:tgtEl>
                                          <p:spTgt spid="66563">
                                            <p:txEl>
                                              <p:pRg st="6" end="6"/>
                                            </p:txEl>
                                          </p:spTgt>
                                        </p:tgtEl>
                                        <p:attrNameLst>
                                          <p:attrName>ppt_w</p:attrName>
                                        </p:attrNameLst>
                                      </p:cBhvr>
                                      <p:tavLst>
                                        <p:tav tm="0">
                                          <p:val>
                                            <p:strVal val="#ppt_w+.3"/>
                                          </p:val>
                                        </p:tav>
                                        <p:tav tm="100000">
                                          <p:val>
                                            <p:strVal val="#ppt_w"/>
                                          </p:val>
                                        </p:tav>
                                      </p:tavLst>
                                    </p:anim>
                                    <p:anim calcmode="lin" valueType="num">
                                      <p:cBhvr>
                                        <p:cTn id="38" dur="1000" fill="hold"/>
                                        <p:tgtEl>
                                          <p:spTgt spid="66563">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66563">
                                            <p:txEl>
                                              <p:pRg st="6" end="6"/>
                                            </p:txEl>
                                          </p:spTgt>
                                        </p:tgtEl>
                                      </p:cBhvr>
                                    </p:animEffect>
                                  </p:childTnLst>
                                </p:cTn>
                              </p:par>
                              <p:par>
                                <p:cTn id="40" presetID="50" presetClass="entr" presetSubtype="0" decel="100000" fill="hold" nodeType="withEffect">
                                  <p:stCondLst>
                                    <p:cond delay="0"/>
                                  </p:stCondLst>
                                  <p:childTnLst>
                                    <p:set>
                                      <p:cBhvr>
                                        <p:cTn id="41" dur="1" fill="hold">
                                          <p:stCondLst>
                                            <p:cond delay="0"/>
                                          </p:stCondLst>
                                        </p:cTn>
                                        <p:tgtEl>
                                          <p:spTgt spid="66563">
                                            <p:txEl>
                                              <p:pRg st="7" end="7"/>
                                            </p:txEl>
                                          </p:spTgt>
                                        </p:tgtEl>
                                        <p:attrNameLst>
                                          <p:attrName>style.visibility</p:attrName>
                                        </p:attrNameLst>
                                      </p:cBhvr>
                                      <p:to>
                                        <p:strVal val="visible"/>
                                      </p:to>
                                    </p:set>
                                    <p:anim calcmode="lin" valueType="num">
                                      <p:cBhvr>
                                        <p:cTn id="42" dur="1000" fill="hold"/>
                                        <p:tgtEl>
                                          <p:spTgt spid="66563">
                                            <p:txEl>
                                              <p:pRg st="7" end="7"/>
                                            </p:txEl>
                                          </p:spTgt>
                                        </p:tgtEl>
                                        <p:attrNameLst>
                                          <p:attrName>ppt_w</p:attrName>
                                        </p:attrNameLst>
                                      </p:cBhvr>
                                      <p:tavLst>
                                        <p:tav tm="0">
                                          <p:val>
                                            <p:strVal val="#ppt_w+.3"/>
                                          </p:val>
                                        </p:tav>
                                        <p:tav tm="100000">
                                          <p:val>
                                            <p:strVal val="#ppt_w"/>
                                          </p:val>
                                        </p:tav>
                                      </p:tavLst>
                                    </p:anim>
                                    <p:anim calcmode="lin" valueType="num">
                                      <p:cBhvr>
                                        <p:cTn id="43" dur="1000" fill="hold"/>
                                        <p:tgtEl>
                                          <p:spTgt spid="66563">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665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algn="ctr"/>
            <a:r>
              <a:rPr lang="fa-IR" b="1" smtClean="0">
                <a:cs typeface="B Nazanin" pitchFamily="2" charset="-78"/>
              </a:rPr>
              <a:t>نشانه های نگارشی</a:t>
            </a:r>
            <a:endParaRPr lang="fa-IR" smtClean="0"/>
          </a:p>
        </p:txBody>
      </p:sp>
      <p:sp>
        <p:nvSpPr>
          <p:cNvPr id="67587" name="Content Placeholder 2"/>
          <p:cNvSpPr>
            <a:spLocks noGrp="1"/>
          </p:cNvSpPr>
          <p:nvPr>
            <p:ph idx="1"/>
          </p:nvPr>
        </p:nvSpPr>
        <p:spPr/>
        <p:txBody>
          <a:bodyPr/>
          <a:lstStyle/>
          <a:p>
            <a:r>
              <a:rPr lang="fa-IR" b="1" smtClean="0">
                <a:cs typeface="B Nazanin" pitchFamily="2" charset="-78"/>
              </a:rPr>
              <a:t>گيومه</a:t>
            </a:r>
            <a:r>
              <a:rPr lang="fa-IR" smtClean="0"/>
              <a:t> (</a:t>
            </a:r>
            <a:r>
              <a:rPr lang="fa-IR" smtClean="0">
                <a:solidFill>
                  <a:srgbClr val="C00000"/>
                </a:solidFill>
              </a:rPr>
              <a:t>«»</a:t>
            </a:r>
            <a:r>
              <a:rPr lang="fa-IR" smtClean="0"/>
              <a:t>):</a:t>
            </a:r>
          </a:p>
          <a:p>
            <a:pPr algn="just">
              <a:buFont typeface="Wingdings 2" pitchFamily="18" charset="2"/>
              <a:buNone/>
            </a:pPr>
            <a:r>
              <a:rPr lang="fa-IR" smtClean="0"/>
              <a:t> - </a:t>
            </a:r>
            <a:r>
              <a:rPr lang="fa-IR" b="1" smtClean="0">
                <a:cs typeface="B Nazanin" pitchFamily="2" charset="-78"/>
              </a:rPr>
              <a:t>در اصل برای مشخص کردن آغاز و پايان سخن کسی غير از نويسنده ی اصلی  است؛ ولی گاهی برای مشخص کردن حرف، کلمه يا جمله ای که نويسنده بر آن تأکيد دارد نيز به کار می رود.</a:t>
            </a:r>
          </a:p>
        </p:txBody>
      </p:sp>
    </p:spTree>
    <p:extLst>
      <p:ext uri="{BB962C8B-B14F-4D97-AF65-F5344CB8AC3E}">
        <p14:creationId xmlns:p14="http://schemas.microsoft.com/office/powerpoint/2010/main" val="107540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p:cTn id="7" dur="1000" fill="hold"/>
                                        <p:tgtEl>
                                          <p:spTgt spid="675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75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7587">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 calcmode="lin" valueType="num">
                                      <p:cBhvr>
                                        <p:cTn id="12" dur="1000" fill="hold"/>
                                        <p:tgtEl>
                                          <p:spTgt spid="67587">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7587">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algn="ctr"/>
            <a:r>
              <a:rPr lang="fa-IR" b="1" smtClean="0">
                <a:cs typeface="B Nazanin" pitchFamily="2" charset="-78"/>
              </a:rPr>
              <a:t>نشانه های نگارشی</a:t>
            </a:r>
            <a:endParaRPr lang="fa-IR" smtClean="0"/>
          </a:p>
        </p:txBody>
      </p:sp>
      <p:sp>
        <p:nvSpPr>
          <p:cNvPr id="3" name="Content Placeholder 2"/>
          <p:cNvSpPr>
            <a:spLocks noGrp="1"/>
          </p:cNvSpPr>
          <p:nvPr>
            <p:ph idx="1"/>
          </p:nvPr>
        </p:nvSpPr>
        <p:spPr/>
        <p:txBody>
          <a:bodyPr/>
          <a:lstStyle/>
          <a:p>
            <a:pPr algn="just"/>
            <a:r>
              <a:rPr lang="fa-IR" b="1" smtClean="0">
                <a:cs typeface="B Nazanin" pitchFamily="2" charset="-78"/>
              </a:rPr>
              <a:t>نشانه ی شگفتی (</a:t>
            </a:r>
            <a:r>
              <a:rPr lang="fa-IR" b="1" smtClean="0">
                <a:solidFill>
                  <a:srgbClr val="C00000"/>
                </a:solidFill>
                <a:cs typeface="B Nazanin" pitchFamily="2" charset="-78"/>
              </a:rPr>
              <a:t>!</a:t>
            </a:r>
            <a:r>
              <a:rPr lang="fa-IR" b="1" smtClean="0">
                <a:cs typeface="B Nazanin" pitchFamily="2" charset="-78"/>
              </a:rPr>
              <a:t>):</a:t>
            </a:r>
          </a:p>
          <a:p>
            <a:pPr algn="just">
              <a:buFont typeface="Wingdings 2" pitchFamily="18" charset="2"/>
              <a:buNone/>
            </a:pPr>
            <a:r>
              <a:rPr lang="fa-IR" b="1" smtClean="0">
                <a:cs typeface="B Nazanin" pitchFamily="2" charset="-78"/>
              </a:rPr>
              <a:t>- اين نشانه هرچند  نشانه ی شگفتی ناميده می شود، منحصر به شگفتی نيست؛ بلکه پس از هر کلمه يا عبارت يا جمله ای که حاکی از گونه ای انفعال انسانی باشد، نهاد می شود؛ مانند ترس، هيجان، نفرت، تحسين، خشم، طعنه، انکار، افسوس، دعا، امر، استمداد، تحذير، تهديد، تشويق، تنبيه و خطاب. به همين دليل گروهی آن را نشانه ی عاطفی نيز ناميده اند.</a:t>
            </a:r>
          </a:p>
          <a:p>
            <a:endParaRPr lang="fa-IR" smtClean="0"/>
          </a:p>
        </p:txBody>
      </p:sp>
    </p:spTree>
    <p:extLst>
      <p:ext uri="{BB962C8B-B14F-4D97-AF65-F5344CB8AC3E}">
        <p14:creationId xmlns:p14="http://schemas.microsoft.com/office/powerpoint/2010/main" val="384335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algn="ctr"/>
            <a:r>
              <a:rPr lang="fa-IR" sz="4000" smtClean="0">
                <a:cs typeface="B Nazanin" pitchFamily="2" charset="-78"/>
              </a:rPr>
              <a:t>نشانه های نگارشی</a:t>
            </a:r>
          </a:p>
        </p:txBody>
      </p:sp>
      <p:sp>
        <p:nvSpPr>
          <p:cNvPr id="3" name="Content Placeholder 2"/>
          <p:cNvSpPr>
            <a:spLocks noGrp="1"/>
          </p:cNvSpPr>
          <p:nvPr>
            <p:ph idx="1"/>
          </p:nvPr>
        </p:nvSpPr>
        <p:spPr/>
        <p:txBody>
          <a:bodyPr/>
          <a:lstStyle/>
          <a:p>
            <a:r>
              <a:rPr lang="fa-IR" sz="4000" b="1" smtClean="0">
                <a:solidFill>
                  <a:srgbClr val="FF0000"/>
                </a:solidFill>
                <a:cs typeface="B Nazanin" pitchFamily="2" charset="-78"/>
              </a:rPr>
              <a:t>پدر سيامک ديشب از اهواز به شيراز آمد</a:t>
            </a:r>
          </a:p>
        </p:txBody>
      </p:sp>
    </p:spTree>
    <p:extLst>
      <p:ext uri="{BB962C8B-B14F-4D97-AF65-F5344CB8AC3E}">
        <p14:creationId xmlns:p14="http://schemas.microsoft.com/office/powerpoint/2010/main" val="321266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algn="ctr"/>
            <a:r>
              <a:rPr lang="fa-IR" smtClean="0">
                <a:cs typeface="B Nazanin" pitchFamily="2" charset="-78"/>
              </a:rPr>
              <a:t>نشانه های نگارشی</a:t>
            </a:r>
          </a:p>
        </p:txBody>
      </p:sp>
      <p:sp>
        <p:nvSpPr>
          <p:cNvPr id="3" name="Content Placeholder 2"/>
          <p:cNvSpPr>
            <a:spLocks noGrp="1"/>
          </p:cNvSpPr>
          <p:nvPr>
            <p:ph idx="1"/>
          </p:nvPr>
        </p:nvSpPr>
        <p:spPr/>
        <p:txBody>
          <a:bodyPr/>
          <a:lstStyle/>
          <a:p>
            <a:pPr algn="just"/>
            <a:r>
              <a:rPr lang="fa-IR" b="1" smtClean="0">
                <a:cs typeface="B Nazanin" pitchFamily="2" charset="-78"/>
              </a:rPr>
              <a:t>سيمرغ پادشاه دوردست پرندگان پر زيبايی در مرکز چين رها می کند پرندگان خسته از هرج و مرج طولانی تصميم می گيرند به دنبال يافتن اين شاه بروند می دانند که قصر او در قاف کوهی که به دور زمين کشيده شده است قرار دارد آن ها خود را در اين ماجرای تقريباً بی پايان در گير می کنند از هفت دره يا دريا می گذرند اسم وادی ماقبل آخر حيرت است نام آخر فنا است بسياری از زايران از ميانه ی راه باز می گردند و بسياری ديگر از بين می روند سی تای آن ها که بر اثر مصايب به خلوص رسيده اند بر روی کوه سيمرغ فرود می آيند سرانجام زيارتش می کنند پی می برند که سيمرغ هستند و سيمرغ هر يک از آن ها و تمام آن هاست اين سی مرغ در سيمرغ هستند و سيمرغ در هر کدام از آن هاست</a:t>
            </a:r>
          </a:p>
          <a:p>
            <a:pPr algn="just"/>
            <a:endParaRPr lang="fa-IR" smtClean="0"/>
          </a:p>
        </p:txBody>
      </p:sp>
    </p:spTree>
    <p:extLst>
      <p:ext uri="{BB962C8B-B14F-4D97-AF65-F5344CB8AC3E}">
        <p14:creationId xmlns:p14="http://schemas.microsoft.com/office/powerpoint/2010/main" val="32557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algn="ctr"/>
            <a:r>
              <a:rPr lang="fa-IR" b="1" smtClean="0">
                <a:cs typeface="B Nazanin" pitchFamily="2" charset="-78"/>
              </a:rPr>
              <a:t>نشانه های نگارشی</a:t>
            </a:r>
            <a:endParaRPr lang="fa-IR" smtClean="0"/>
          </a:p>
        </p:txBody>
      </p:sp>
      <p:sp>
        <p:nvSpPr>
          <p:cNvPr id="3" name="Content Placeholder 2"/>
          <p:cNvSpPr>
            <a:spLocks noGrp="1"/>
          </p:cNvSpPr>
          <p:nvPr>
            <p:ph idx="1"/>
          </p:nvPr>
        </p:nvSpPr>
        <p:spPr/>
        <p:txBody>
          <a:bodyPr/>
          <a:lstStyle/>
          <a:p>
            <a:pPr algn="just"/>
            <a:r>
              <a:rPr lang="fa-IR" b="1" smtClean="0">
                <a:cs typeface="B Nazanin" pitchFamily="2" charset="-78"/>
              </a:rPr>
              <a:t>سيمرغ</a:t>
            </a:r>
            <a:r>
              <a:rPr lang="fa-IR" b="1" smtClean="0">
                <a:solidFill>
                  <a:srgbClr val="FF0000"/>
                </a:solidFill>
                <a:cs typeface="B Nazanin" pitchFamily="2" charset="-78"/>
              </a:rPr>
              <a:t>،</a:t>
            </a:r>
            <a:r>
              <a:rPr lang="fa-IR" b="1" smtClean="0">
                <a:cs typeface="B Nazanin" pitchFamily="2" charset="-78"/>
              </a:rPr>
              <a:t> پادشاه دوردست پرندگان</a:t>
            </a:r>
            <a:r>
              <a:rPr lang="fa-IR" b="1" smtClean="0">
                <a:solidFill>
                  <a:srgbClr val="FF0000"/>
                </a:solidFill>
                <a:cs typeface="B Nazanin" pitchFamily="2" charset="-78"/>
              </a:rPr>
              <a:t>،</a:t>
            </a:r>
            <a:r>
              <a:rPr lang="fa-IR" b="1" smtClean="0">
                <a:cs typeface="B Nazanin" pitchFamily="2" charset="-78"/>
              </a:rPr>
              <a:t> پر زيبايی در مرکز چين رها می کند</a:t>
            </a:r>
            <a:r>
              <a:rPr lang="fa-IR" b="1" smtClean="0">
                <a:solidFill>
                  <a:srgbClr val="FF0000"/>
                </a:solidFill>
                <a:cs typeface="B Nazanin" pitchFamily="2" charset="-78"/>
              </a:rPr>
              <a:t>.</a:t>
            </a:r>
            <a:r>
              <a:rPr lang="fa-IR" b="1" smtClean="0">
                <a:cs typeface="B Nazanin" pitchFamily="2" charset="-78"/>
              </a:rPr>
              <a:t> پرندگان</a:t>
            </a:r>
            <a:r>
              <a:rPr lang="fa-IR" b="1" smtClean="0">
                <a:solidFill>
                  <a:srgbClr val="FF0000"/>
                </a:solidFill>
                <a:cs typeface="B Nazanin" pitchFamily="2" charset="-78"/>
              </a:rPr>
              <a:t>،</a:t>
            </a:r>
            <a:r>
              <a:rPr lang="fa-IR" b="1" smtClean="0">
                <a:cs typeface="B Nazanin" pitchFamily="2" charset="-78"/>
              </a:rPr>
              <a:t> خسته از هرج و مرج طولانی</a:t>
            </a:r>
            <a:r>
              <a:rPr lang="fa-IR" b="1" smtClean="0">
                <a:solidFill>
                  <a:srgbClr val="FF0000"/>
                </a:solidFill>
                <a:cs typeface="B Nazanin" pitchFamily="2" charset="-78"/>
              </a:rPr>
              <a:t>، </a:t>
            </a:r>
            <a:r>
              <a:rPr lang="fa-IR" b="1" smtClean="0">
                <a:cs typeface="B Nazanin" pitchFamily="2" charset="-78"/>
              </a:rPr>
              <a:t>تصميم می گيرند به دنبال يافتن اين شاه بروند</a:t>
            </a:r>
            <a:r>
              <a:rPr lang="fa-IR" b="1" smtClean="0">
                <a:solidFill>
                  <a:srgbClr val="FF0000"/>
                </a:solidFill>
                <a:cs typeface="B Nazanin" pitchFamily="2" charset="-78"/>
              </a:rPr>
              <a:t>.</a:t>
            </a:r>
            <a:r>
              <a:rPr lang="fa-IR" b="1" smtClean="0">
                <a:cs typeface="B Nazanin" pitchFamily="2" charset="-78"/>
              </a:rPr>
              <a:t> می دانند که قصر او در قاف</a:t>
            </a:r>
            <a:r>
              <a:rPr lang="fa-IR" b="1" smtClean="0">
                <a:solidFill>
                  <a:srgbClr val="FF0000"/>
                </a:solidFill>
                <a:cs typeface="B Nazanin" pitchFamily="2" charset="-78"/>
              </a:rPr>
              <a:t>،</a:t>
            </a:r>
            <a:r>
              <a:rPr lang="fa-IR" b="1" smtClean="0">
                <a:cs typeface="B Nazanin" pitchFamily="2" charset="-78"/>
              </a:rPr>
              <a:t> کوهی که به دور زمين کشيده شده است</a:t>
            </a:r>
            <a:r>
              <a:rPr lang="fa-IR" b="1" smtClean="0">
                <a:solidFill>
                  <a:srgbClr val="FF0000"/>
                </a:solidFill>
                <a:cs typeface="B Nazanin" pitchFamily="2" charset="-78"/>
              </a:rPr>
              <a:t>،</a:t>
            </a:r>
            <a:r>
              <a:rPr lang="fa-IR" b="1" smtClean="0">
                <a:cs typeface="B Nazanin" pitchFamily="2" charset="-78"/>
              </a:rPr>
              <a:t> قرار دارد</a:t>
            </a:r>
            <a:r>
              <a:rPr lang="fa-IR" b="1" smtClean="0">
                <a:solidFill>
                  <a:srgbClr val="FF0000"/>
                </a:solidFill>
                <a:cs typeface="B Nazanin" pitchFamily="2" charset="-78"/>
              </a:rPr>
              <a:t>.</a:t>
            </a:r>
            <a:r>
              <a:rPr lang="fa-IR" b="1" smtClean="0">
                <a:cs typeface="B Nazanin" pitchFamily="2" charset="-78"/>
              </a:rPr>
              <a:t> آن ها خود را در اين ماجرای تقريباً بی پايان در گير می کنند</a:t>
            </a:r>
            <a:r>
              <a:rPr lang="fa-IR" b="1" smtClean="0">
                <a:solidFill>
                  <a:srgbClr val="FF0000"/>
                </a:solidFill>
                <a:cs typeface="B Nazanin" pitchFamily="2" charset="-78"/>
              </a:rPr>
              <a:t>.</a:t>
            </a:r>
            <a:r>
              <a:rPr lang="fa-IR" b="1" smtClean="0">
                <a:cs typeface="B Nazanin" pitchFamily="2" charset="-78"/>
              </a:rPr>
              <a:t> از هفت دره يا دريا می گذرند</a:t>
            </a:r>
            <a:r>
              <a:rPr lang="fa-IR" b="1" smtClean="0">
                <a:solidFill>
                  <a:srgbClr val="FF0000"/>
                </a:solidFill>
                <a:cs typeface="B Nazanin" pitchFamily="2" charset="-78"/>
              </a:rPr>
              <a:t>.</a:t>
            </a:r>
            <a:r>
              <a:rPr lang="fa-IR" b="1" smtClean="0">
                <a:cs typeface="B Nazanin" pitchFamily="2" charset="-78"/>
              </a:rPr>
              <a:t> اسم وادی ماقبل آخر</a:t>
            </a:r>
            <a:r>
              <a:rPr lang="fa-IR" b="1" smtClean="0">
                <a:solidFill>
                  <a:srgbClr val="FF0000"/>
                </a:solidFill>
                <a:cs typeface="B Nazanin" pitchFamily="2" charset="-78"/>
              </a:rPr>
              <a:t>«</a:t>
            </a:r>
            <a:r>
              <a:rPr lang="fa-IR" b="1" smtClean="0">
                <a:cs typeface="B Nazanin" pitchFamily="2" charset="-78"/>
              </a:rPr>
              <a:t>حيرت</a:t>
            </a:r>
            <a:r>
              <a:rPr lang="fa-IR" b="1" smtClean="0">
                <a:solidFill>
                  <a:srgbClr val="FF0000"/>
                </a:solidFill>
                <a:cs typeface="B Nazanin" pitchFamily="2" charset="-78"/>
              </a:rPr>
              <a:t>»</a:t>
            </a:r>
            <a:r>
              <a:rPr lang="fa-IR" b="1" smtClean="0">
                <a:cs typeface="B Nazanin" pitchFamily="2" charset="-78"/>
              </a:rPr>
              <a:t> است</a:t>
            </a:r>
            <a:r>
              <a:rPr lang="fa-IR" b="1" smtClean="0">
                <a:solidFill>
                  <a:srgbClr val="FF0000"/>
                </a:solidFill>
                <a:cs typeface="B Nazanin" pitchFamily="2" charset="-78"/>
              </a:rPr>
              <a:t>.</a:t>
            </a:r>
            <a:r>
              <a:rPr lang="fa-IR" b="1" smtClean="0">
                <a:cs typeface="B Nazanin" pitchFamily="2" charset="-78"/>
              </a:rPr>
              <a:t> نام آخر فنا است</a:t>
            </a:r>
            <a:r>
              <a:rPr lang="fa-IR" b="1" smtClean="0">
                <a:solidFill>
                  <a:srgbClr val="FF0000"/>
                </a:solidFill>
                <a:cs typeface="B Nazanin" pitchFamily="2" charset="-78"/>
              </a:rPr>
              <a:t>.</a:t>
            </a:r>
            <a:r>
              <a:rPr lang="fa-IR" b="1" smtClean="0">
                <a:cs typeface="B Nazanin" pitchFamily="2" charset="-78"/>
              </a:rPr>
              <a:t> بسياری از زايران از ميانه ی راه باز می گردند و بسياری ديگر از بين می روند</a:t>
            </a:r>
            <a:r>
              <a:rPr lang="fa-IR" b="1" smtClean="0">
                <a:solidFill>
                  <a:srgbClr val="FF0000"/>
                </a:solidFill>
                <a:cs typeface="B Nazanin" pitchFamily="2" charset="-78"/>
              </a:rPr>
              <a:t>.</a:t>
            </a:r>
            <a:r>
              <a:rPr lang="fa-IR" b="1" smtClean="0">
                <a:cs typeface="B Nazanin" pitchFamily="2" charset="-78"/>
              </a:rPr>
              <a:t> سی تای آن ها</a:t>
            </a:r>
            <a:r>
              <a:rPr lang="fa-IR" b="1" smtClean="0">
                <a:solidFill>
                  <a:srgbClr val="FF0000"/>
                </a:solidFill>
                <a:cs typeface="B Nazanin" pitchFamily="2" charset="-78"/>
              </a:rPr>
              <a:t>،</a:t>
            </a:r>
            <a:r>
              <a:rPr lang="fa-IR" b="1" smtClean="0">
                <a:cs typeface="B Nazanin" pitchFamily="2" charset="-78"/>
              </a:rPr>
              <a:t> که بر اثر مصايب به خلوص رسيده اند</a:t>
            </a:r>
            <a:r>
              <a:rPr lang="fa-IR" b="1" smtClean="0">
                <a:solidFill>
                  <a:srgbClr val="FF0000"/>
                </a:solidFill>
                <a:cs typeface="B Nazanin" pitchFamily="2" charset="-78"/>
              </a:rPr>
              <a:t>،</a:t>
            </a:r>
            <a:r>
              <a:rPr lang="fa-IR" b="1" smtClean="0">
                <a:cs typeface="B Nazanin" pitchFamily="2" charset="-78"/>
              </a:rPr>
              <a:t> بر روی کوه سيمرغ فرود می آيند</a:t>
            </a:r>
            <a:r>
              <a:rPr lang="fa-IR" b="1" smtClean="0">
                <a:solidFill>
                  <a:srgbClr val="FF0000"/>
                </a:solidFill>
                <a:cs typeface="B Nazanin" pitchFamily="2" charset="-78"/>
              </a:rPr>
              <a:t>.</a:t>
            </a:r>
            <a:r>
              <a:rPr lang="fa-IR" b="1" smtClean="0">
                <a:cs typeface="B Nazanin" pitchFamily="2" charset="-78"/>
              </a:rPr>
              <a:t> سرانجام زيارتش می کنند</a:t>
            </a:r>
            <a:r>
              <a:rPr lang="fa-IR" b="1" smtClean="0">
                <a:solidFill>
                  <a:srgbClr val="FF0000"/>
                </a:solidFill>
                <a:cs typeface="B Nazanin" pitchFamily="2" charset="-78"/>
              </a:rPr>
              <a:t>؛</a:t>
            </a:r>
            <a:r>
              <a:rPr lang="fa-IR" b="1" smtClean="0">
                <a:cs typeface="B Nazanin" pitchFamily="2" charset="-78"/>
              </a:rPr>
              <a:t> پی می برند که سيمرغ هستند و سيمرغ هر يک از آن ها و تمام آن هاست</a:t>
            </a:r>
            <a:r>
              <a:rPr lang="fa-IR" b="1" smtClean="0">
                <a:solidFill>
                  <a:srgbClr val="FF0000"/>
                </a:solidFill>
                <a:cs typeface="B Nazanin" pitchFamily="2" charset="-78"/>
              </a:rPr>
              <a:t>.</a:t>
            </a:r>
            <a:r>
              <a:rPr lang="fa-IR" b="1" smtClean="0">
                <a:cs typeface="B Nazanin" pitchFamily="2" charset="-78"/>
              </a:rPr>
              <a:t> اين سی مرغ در سيمرغ هستند و سيمرغ در هر کدام از آن هاست</a:t>
            </a:r>
            <a:r>
              <a:rPr lang="fa-IR" b="1" smtClean="0">
                <a:solidFill>
                  <a:srgbClr val="FF0000"/>
                </a:solidFill>
                <a:cs typeface="B Nazanin" pitchFamily="2" charset="-78"/>
              </a:rPr>
              <a:t>.</a:t>
            </a:r>
          </a:p>
        </p:txBody>
      </p:sp>
    </p:spTree>
    <p:extLst>
      <p:ext uri="{BB962C8B-B14F-4D97-AF65-F5344CB8AC3E}">
        <p14:creationId xmlns:p14="http://schemas.microsoft.com/office/powerpoint/2010/main" val="325629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algn="ctr"/>
            <a:r>
              <a:rPr lang="fa-IR" smtClean="0"/>
              <a:t>نشانه های نگارشی</a:t>
            </a:r>
          </a:p>
        </p:txBody>
      </p:sp>
      <p:sp>
        <p:nvSpPr>
          <p:cNvPr id="3" name="Content Placeholder 2"/>
          <p:cNvSpPr>
            <a:spLocks noGrp="1"/>
          </p:cNvSpPr>
          <p:nvPr>
            <p:ph idx="1"/>
          </p:nvPr>
        </p:nvSpPr>
        <p:spPr/>
        <p:txBody>
          <a:bodyPr/>
          <a:lstStyle/>
          <a:p>
            <a:pPr algn="just">
              <a:buFont typeface="Wingdings 2" pitchFamily="18" charset="2"/>
              <a:buNone/>
            </a:pPr>
            <a:r>
              <a:rPr lang="fa-IR" b="1" smtClean="0">
                <a:cs typeface="B Nazanin" pitchFamily="2" charset="-78"/>
              </a:rPr>
              <a:t>از مهد کودک چيزی يادمان نمی آيد ولی مادرمان می گويد وقتی خواستيم نام تو را بنويسيم گفتند اين مهد کودک غير انتفاعی است بچه ي شما بايد علاوه بر شهريه امتحان ورودی هم بدهد اين طور که مادرمان روايت می کند ما همان طور که توی قنداق بوديم ورقه ی امتحان ورودی را با موفقيت پر کرديم</a:t>
            </a:r>
            <a:endParaRPr lang="fa-IR" b="1" smtClean="0">
              <a:solidFill>
                <a:srgbClr val="FF0000"/>
              </a:solidFill>
              <a:cs typeface="B Nazanin" pitchFamily="2" charset="-78"/>
            </a:endParaRPr>
          </a:p>
          <a:p>
            <a:pPr algn="just">
              <a:buFont typeface="Wingdings 2" pitchFamily="18" charset="2"/>
              <a:buNone/>
            </a:pPr>
            <a:r>
              <a:rPr lang="fa-IR" b="1" smtClean="0">
                <a:cs typeface="B Nazanin" pitchFamily="2" charset="-78"/>
              </a:rPr>
              <a:t>       بقيه اش را خودمان يادمان می آيد مثلاً وقتی خواستيم وارد دبستان بشويم گفتند</a:t>
            </a:r>
            <a:r>
              <a:rPr lang="fa-IR" b="1" smtClean="0">
                <a:solidFill>
                  <a:srgbClr val="FF0000"/>
                </a:solidFill>
                <a:cs typeface="B Nazanin" pitchFamily="2" charset="-78"/>
              </a:rPr>
              <a:t> </a:t>
            </a:r>
            <a:r>
              <a:rPr lang="fa-IR" b="1" smtClean="0">
                <a:cs typeface="B Nazanin" pitchFamily="2" charset="-78"/>
              </a:rPr>
              <a:t>اين دبستان چون نمونه ی مردمی</a:t>
            </a:r>
            <a:r>
              <a:rPr lang="fa-IR" b="1" smtClean="0">
                <a:solidFill>
                  <a:srgbClr val="FF0000"/>
                </a:solidFill>
                <a:cs typeface="B Nazanin" pitchFamily="2" charset="-78"/>
              </a:rPr>
              <a:t> </a:t>
            </a:r>
            <a:r>
              <a:rPr lang="fa-IR" b="1" smtClean="0">
                <a:cs typeface="B Nazanin" pitchFamily="2" charset="-78"/>
              </a:rPr>
              <a:t>شده است بايد علاوه بر هفت هزار تومان وجه رايج مملکتی امتحان ورودی هم بدهيد ما از اين امتحان هم سربلند بيرون آمديم</a:t>
            </a:r>
            <a:r>
              <a:rPr lang="fa-IR" b="1" smtClean="0">
                <a:solidFill>
                  <a:srgbClr val="FF0000"/>
                </a:solidFill>
                <a:cs typeface="B Nazanin" pitchFamily="2" charset="-78"/>
              </a:rPr>
              <a:t> </a:t>
            </a:r>
            <a:r>
              <a:rPr lang="fa-IR" b="1" smtClean="0">
                <a:cs typeface="B Nazanin" pitchFamily="2" charset="-78"/>
              </a:rPr>
              <a:t>در تمام دوره ی دبستان با جديت و تلاشمان نگذاشتيم پول هايی که پدرمان برای شهريه قرض کرده بود سوخت بشود</a:t>
            </a:r>
            <a:endParaRPr lang="fa-IR" b="1" smtClean="0">
              <a:solidFill>
                <a:srgbClr val="FF0000"/>
              </a:solidFill>
              <a:cs typeface="B Nazanin" pitchFamily="2" charset="-78"/>
            </a:endParaRPr>
          </a:p>
          <a:p>
            <a:endParaRPr lang="fa-IR" smtClean="0"/>
          </a:p>
        </p:txBody>
      </p:sp>
    </p:spTree>
    <p:extLst>
      <p:ext uri="{BB962C8B-B14F-4D97-AF65-F5344CB8AC3E}">
        <p14:creationId xmlns:p14="http://schemas.microsoft.com/office/powerpoint/2010/main" val="403807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p:txBody>
          <a:bodyPr/>
          <a:lstStyle/>
          <a:p>
            <a:pPr algn="r" rtl="1"/>
            <a:r>
              <a:rPr lang="fa-IR">
                <a:cs typeface="B Davat" pitchFamily="2" charset="-78"/>
              </a:rPr>
              <a:t>نامه بر روي كاغذ سفيد تميز و يك رو نوشته شود .</a:t>
            </a:r>
          </a:p>
          <a:p>
            <a:pPr algn="r" rtl="1"/>
            <a:r>
              <a:rPr lang="fa-IR">
                <a:cs typeface="B Davat" pitchFamily="2" charset="-78"/>
              </a:rPr>
              <a:t>رعايت شكل ظاهري نامه .</a:t>
            </a:r>
          </a:p>
          <a:p>
            <a:pPr algn="r" rtl="1"/>
            <a:r>
              <a:rPr lang="fa-IR">
                <a:cs typeface="B Davat" pitchFamily="2" charset="-78"/>
              </a:rPr>
              <a:t>نگارش به سبك نامه هاي اداري .</a:t>
            </a:r>
          </a:p>
          <a:p>
            <a:pPr algn="r" rtl="1"/>
            <a:r>
              <a:rPr lang="fa-IR">
                <a:cs typeface="B Davat" pitchFamily="2" charset="-78"/>
              </a:rPr>
              <a:t>لحن نامه تحكم آميز و آمرانه يا چاپلوسي و... نباشد .</a:t>
            </a:r>
          </a:p>
          <a:p>
            <a:pPr algn="r" rtl="1"/>
            <a:r>
              <a:rPr lang="fa-IR">
                <a:cs typeface="B Davat" pitchFamily="2" charset="-78"/>
              </a:rPr>
              <a:t>با خط خوانا و روشن و بدون غلط بنويسيم .</a:t>
            </a:r>
          </a:p>
          <a:p>
            <a:pPr algn="r" rtl="1"/>
            <a:r>
              <a:rPr lang="fa-IR">
                <a:cs typeface="B Davat" pitchFamily="2" charset="-78"/>
              </a:rPr>
              <a:t>خلاصه ، صريح و مستند باشد .</a:t>
            </a:r>
          </a:p>
          <a:p>
            <a:pPr algn="r" rtl="1"/>
            <a:endParaRPr lang="en-US">
              <a:cs typeface="B Davat" pitchFamily="2" charset="-78"/>
            </a:endParaRPr>
          </a:p>
        </p:txBody>
      </p:sp>
      <p:sp>
        <p:nvSpPr>
          <p:cNvPr id="96258" name="Rectangle 2"/>
          <p:cNvSpPr>
            <a:spLocks noGrp="1" noChangeArrowheads="1"/>
          </p:cNvSpPr>
          <p:nvPr>
            <p:ph type="title"/>
          </p:nvPr>
        </p:nvSpPr>
        <p:spPr/>
        <p:txBody>
          <a:bodyPr/>
          <a:lstStyle/>
          <a:p>
            <a:pPr algn="r" rtl="1"/>
            <a:r>
              <a:rPr lang="fa-IR" sz="3400">
                <a:cs typeface="B Farnaz" pitchFamily="2" charset="-78"/>
              </a:rPr>
              <a:t>نامه نگاري افراد به سازمان ها :</a:t>
            </a:r>
            <a:endParaRPr lang="en-US" sz="3400">
              <a:cs typeface="B Farnaz" pitchFamily="2" charset="-78"/>
            </a:endParaRP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algn="ctr"/>
            <a:r>
              <a:rPr lang="fa-IR" smtClean="0"/>
              <a:t>نشانه های نگارشی</a:t>
            </a:r>
          </a:p>
        </p:txBody>
      </p:sp>
      <p:sp>
        <p:nvSpPr>
          <p:cNvPr id="72707" name="Content Placeholder 2"/>
          <p:cNvSpPr>
            <a:spLocks noGrp="1"/>
          </p:cNvSpPr>
          <p:nvPr>
            <p:ph idx="1"/>
          </p:nvPr>
        </p:nvSpPr>
        <p:spPr/>
        <p:txBody>
          <a:bodyPr/>
          <a:lstStyle/>
          <a:p>
            <a:pPr algn="just">
              <a:buFont typeface="Wingdings 2" pitchFamily="18" charset="2"/>
              <a:buNone/>
            </a:pPr>
            <a:r>
              <a:rPr lang="fa-IR" smtClean="0"/>
              <a:t>      </a:t>
            </a:r>
            <a:r>
              <a:rPr lang="fa-IR" b="1" smtClean="0">
                <a:cs typeface="B Nazanin" pitchFamily="2" charset="-78"/>
              </a:rPr>
              <a:t>از مهد کودک چيزی يادمان نمی آيد</a:t>
            </a:r>
            <a:r>
              <a:rPr lang="fa-IR" b="1" smtClean="0">
                <a:solidFill>
                  <a:srgbClr val="FF0000"/>
                </a:solidFill>
                <a:cs typeface="B Nazanin" pitchFamily="2" charset="-78"/>
              </a:rPr>
              <a:t>،</a:t>
            </a:r>
            <a:r>
              <a:rPr lang="fa-IR" b="1" smtClean="0">
                <a:cs typeface="B Nazanin" pitchFamily="2" charset="-78"/>
              </a:rPr>
              <a:t> ولی مادرمان می گويد</a:t>
            </a:r>
            <a:r>
              <a:rPr lang="fa-IR" b="1" smtClean="0">
                <a:solidFill>
                  <a:srgbClr val="FF0000"/>
                </a:solidFill>
                <a:cs typeface="B Nazanin" pitchFamily="2" charset="-78"/>
              </a:rPr>
              <a:t>:</a:t>
            </a:r>
            <a:r>
              <a:rPr lang="fa-IR" b="1" smtClean="0">
                <a:cs typeface="B Nazanin" pitchFamily="2" charset="-78"/>
              </a:rPr>
              <a:t> وقتی خواستيم نام تو را بنويسيم</a:t>
            </a:r>
            <a:r>
              <a:rPr lang="fa-IR" b="1" smtClean="0">
                <a:solidFill>
                  <a:srgbClr val="FF0000"/>
                </a:solidFill>
                <a:cs typeface="B Nazanin" pitchFamily="2" charset="-78"/>
              </a:rPr>
              <a:t>،</a:t>
            </a:r>
            <a:r>
              <a:rPr lang="fa-IR" b="1" smtClean="0">
                <a:cs typeface="B Nazanin" pitchFamily="2" charset="-78"/>
              </a:rPr>
              <a:t> گفتند</a:t>
            </a:r>
            <a:r>
              <a:rPr lang="fa-IR" b="1" smtClean="0">
                <a:solidFill>
                  <a:srgbClr val="FF0000"/>
                </a:solidFill>
                <a:cs typeface="B Nazanin" pitchFamily="2" charset="-78"/>
              </a:rPr>
              <a:t>:</a:t>
            </a:r>
            <a:r>
              <a:rPr lang="fa-IR" b="1" smtClean="0">
                <a:cs typeface="B Nazanin" pitchFamily="2" charset="-78"/>
              </a:rPr>
              <a:t> اين مهد کودک </a:t>
            </a:r>
            <a:r>
              <a:rPr lang="fa-IR" b="1" smtClean="0">
                <a:solidFill>
                  <a:srgbClr val="FF0000"/>
                </a:solidFill>
                <a:cs typeface="B Nazanin" pitchFamily="2" charset="-78"/>
              </a:rPr>
              <a:t>«</a:t>
            </a:r>
            <a:r>
              <a:rPr lang="fa-IR" b="1" smtClean="0">
                <a:cs typeface="B Nazanin" pitchFamily="2" charset="-78"/>
              </a:rPr>
              <a:t>غير انتفاعی</a:t>
            </a:r>
            <a:r>
              <a:rPr lang="fa-IR" b="1" smtClean="0">
                <a:solidFill>
                  <a:srgbClr val="FF0000"/>
                </a:solidFill>
                <a:cs typeface="B Nazanin" pitchFamily="2" charset="-78"/>
              </a:rPr>
              <a:t>»</a:t>
            </a:r>
            <a:r>
              <a:rPr lang="fa-IR" b="1" smtClean="0">
                <a:cs typeface="B Nazanin" pitchFamily="2" charset="-78"/>
              </a:rPr>
              <a:t> است</a:t>
            </a:r>
            <a:r>
              <a:rPr lang="fa-IR" b="1" smtClean="0">
                <a:solidFill>
                  <a:srgbClr val="FF0000"/>
                </a:solidFill>
                <a:cs typeface="B Nazanin" pitchFamily="2" charset="-78"/>
              </a:rPr>
              <a:t>.</a:t>
            </a:r>
            <a:r>
              <a:rPr lang="fa-IR" b="1" smtClean="0">
                <a:cs typeface="B Nazanin" pitchFamily="2" charset="-78"/>
              </a:rPr>
              <a:t> بچه ي شما بايد علاوه بر شهريه</a:t>
            </a:r>
            <a:r>
              <a:rPr lang="fa-IR" b="1" smtClean="0">
                <a:solidFill>
                  <a:srgbClr val="FF0000"/>
                </a:solidFill>
                <a:cs typeface="B Nazanin" pitchFamily="2" charset="-78"/>
              </a:rPr>
              <a:t>،</a:t>
            </a:r>
            <a:r>
              <a:rPr lang="fa-IR" b="1" smtClean="0">
                <a:cs typeface="B Nazanin" pitchFamily="2" charset="-78"/>
              </a:rPr>
              <a:t> امتحان ورودی هم بدهد</a:t>
            </a:r>
            <a:r>
              <a:rPr lang="fa-IR" b="1" smtClean="0">
                <a:solidFill>
                  <a:srgbClr val="FF0000"/>
                </a:solidFill>
                <a:cs typeface="B Nazanin" pitchFamily="2" charset="-78"/>
              </a:rPr>
              <a:t>.</a:t>
            </a:r>
            <a:r>
              <a:rPr lang="fa-IR" b="1" smtClean="0">
                <a:cs typeface="B Nazanin" pitchFamily="2" charset="-78"/>
              </a:rPr>
              <a:t> اين طور که مادرمان روايت می کند</a:t>
            </a:r>
            <a:r>
              <a:rPr lang="fa-IR" b="1" smtClean="0">
                <a:solidFill>
                  <a:srgbClr val="FF0000"/>
                </a:solidFill>
                <a:cs typeface="B Nazanin" pitchFamily="2" charset="-78"/>
              </a:rPr>
              <a:t>،</a:t>
            </a:r>
            <a:r>
              <a:rPr lang="fa-IR" b="1" smtClean="0">
                <a:cs typeface="B Nazanin" pitchFamily="2" charset="-78"/>
              </a:rPr>
              <a:t> ما همان طور که توی قنداق بوديم</a:t>
            </a:r>
            <a:r>
              <a:rPr lang="fa-IR" b="1" smtClean="0">
                <a:solidFill>
                  <a:srgbClr val="FF0000"/>
                </a:solidFill>
                <a:cs typeface="B Nazanin" pitchFamily="2" charset="-78"/>
              </a:rPr>
              <a:t>،</a:t>
            </a:r>
            <a:r>
              <a:rPr lang="fa-IR" b="1" smtClean="0">
                <a:cs typeface="B Nazanin" pitchFamily="2" charset="-78"/>
              </a:rPr>
              <a:t> ورقه ی امتحان ورودی را با موفقيت پر کرديم</a:t>
            </a:r>
            <a:r>
              <a:rPr lang="fa-IR" b="1" smtClean="0">
                <a:solidFill>
                  <a:srgbClr val="FF0000"/>
                </a:solidFill>
                <a:cs typeface="B Nazanin" pitchFamily="2" charset="-78"/>
              </a:rPr>
              <a:t>.</a:t>
            </a:r>
          </a:p>
          <a:p>
            <a:pPr algn="just">
              <a:buFont typeface="Wingdings 2" pitchFamily="18" charset="2"/>
              <a:buNone/>
            </a:pPr>
            <a:r>
              <a:rPr lang="fa-IR" b="1" smtClean="0">
                <a:cs typeface="B Nazanin" pitchFamily="2" charset="-78"/>
              </a:rPr>
              <a:t>       بقيه اش را خودمان يادمان می آيد</a:t>
            </a:r>
            <a:r>
              <a:rPr lang="fa-IR" b="1" smtClean="0">
                <a:solidFill>
                  <a:srgbClr val="FF0000"/>
                </a:solidFill>
                <a:cs typeface="B Nazanin" pitchFamily="2" charset="-78"/>
              </a:rPr>
              <a:t>؛</a:t>
            </a:r>
            <a:r>
              <a:rPr lang="fa-IR" b="1" smtClean="0">
                <a:cs typeface="B Nazanin" pitchFamily="2" charset="-78"/>
              </a:rPr>
              <a:t> مثلاً وقتی خواستيم وارد دبستان بشويم</a:t>
            </a:r>
            <a:r>
              <a:rPr lang="fa-IR" b="1" smtClean="0">
                <a:solidFill>
                  <a:srgbClr val="FF0000"/>
                </a:solidFill>
                <a:cs typeface="B Nazanin" pitchFamily="2" charset="-78"/>
              </a:rPr>
              <a:t>،</a:t>
            </a:r>
            <a:r>
              <a:rPr lang="fa-IR" b="1" smtClean="0">
                <a:cs typeface="B Nazanin" pitchFamily="2" charset="-78"/>
              </a:rPr>
              <a:t> گفتند</a:t>
            </a:r>
            <a:r>
              <a:rPr lang="fa-IR" b="1" smtClean="0">
                <a:solidFill>
                  <a:srgbClr val="FF0000"/>
                </a:solidFill>
                <a:cs typeface="B Nazanin" pitchFamily="2" charset="-78"/>
              </a:rPr>
              <a:t>: </a:t>
            </a:r>
            <a:r>
              <a:rPr lang="fa-IR" b="1" smtClean="0">
                <a:cs typeface="B Nazanin" pitchFamily="2" charset="-78"/>
              </a:rPr>
              <a:t>اين دبستان چون </a:t>
            </a:r>
            <a:r>
              <a:rPr lang="fa-IR" b="1" smtClean="0">
                <a:solidFill>
                  <a:srgbClr val="FF0000"/>
                </a:solidFill>
                <a:cs typeface="B Nazanin" pitchFamily="2" charset="-78"/>
              </a:rPr>
              <a:t>«</a:t>
            </a:r>
            <a:r>
              <a:rPr lang="fa-IR" b="1" smtClean="0">
                <a:cs typeface="B Nazanin" pitchFamily="2" charset="-78"/>
              </a:rPr>
              <a:t>نمونه ی مردمی</a:t>
            </a:r>
            <a:r>
              <a:rPr lang="fa-IR" b="1" smtClean="0">
                <a:solidFill>
                  <a:srgbClr val="FF0000"/>
                </a:solidFill>
                <a:cs typeface="B Nazanin" pitchFamily="2" charset="-78"/>
              </a:rPr>
              <a:t>»</a:t>
            </a:r>
            <a:r>
              <a:rPr lang="fa-IR" b="1" smtClean="0">
                <a:cs typeface="B Nazanin" pitchFamily="2" charset="-78"/>
              </a:rPr>
              <a:t> شده است</a:t>
            </a:r>
            <a:r>
              <a:rPr lang="fa-IR" b="1" smtClean="0">
                <a:solidFill>
                  <a:srgbClr val="FF0000"/>
                </a:solidFill>
                <a:cs typeface="B Nazanin" pitchFamily="2" charset="-78"/>
              </a:rPr>
              <a:t>،</a:t>
            </a:r>
            <a:r>
              <a:rPr lang="fa-IR" b="1" smtClean="0">
                <a:cs typeface="B Nazanin" pitchFamily="2" charset="-78"/>
              </a:rPr>
              <a:t> بايد علاوه بر هفت هزار تومان وجه رايج مملکتی</a:t>
            </a:r>
            <a:r>
              <a:rPr lang="fa-IR" b="1" smtClean="0">
                <a:solidFill>
                  <a:srgbClr val="FF0000"/>
                </a:solidFill>
                <a:cs typeface="B Nazanin" pitchFamily="2" charset="-78"/>
              </a:rPr>
              <a:t>،</a:t>
            </a:r>
            <a:r>
              <a:rPr lang="fa-IR" b="1" smtClean="0">
                <a:cs typeface="B Nazanin" pitchFamily="2" charset="-78"/>
              </a:rPr>
              <a:t> امتحان ورودی هم بدهيد</a:t>
            </a:r>
            <a:r>
              <a:rPr lang="fa-IR" b="1" smtClean="0">
                <a:solidFill>
                  <a:srgbClr val="FF0000"/>
                </a:solidFill>
                <a:cs typeface="B Nazanin" pitchFamily="2" charset="-78"/>
              </a:rPr>
              <a:t>.</a:t>
            </a:r>
            <a:r>
              <a:rPr lang="fa-IR" b="1" smtClean="0">
                <a:cs typeface="B Nazanin" pitchFamily="2" charset="-78"/>
              </a:rPr>
              <a:t> ما از اين امتحان هم سربلند بيرون آمديم</a:t>
            </a:r>
            <a:r>
              <a:rPr lang="fa-IR" b="1" smtClean="0">
                <a:solidFill>
                  <a:srgbClr val="FF0000"/>
                </a:solidFill>
                <a:cs typeface="B Nazanin" pitchFamily="2" charset="-78"/>
              </a:rPr>
              <a:t>.</a:t>
            </a:r>
            <a:r>
              <a:rPr lang="fa-IR" b="1" smtClean="0">
                <a:cs typeface="B Nazanin" pitchFamily="2" charset="-78"/>
              </a:rPr>
              <a:t> در تمام دوره ی دبستان با جديت و تلاشمان نگذاشتيم پول هايی که پدرمان برای شهريه قرض کرده بود</a:t>
            </a:r>
            <a:r>
              <a:rPr lang="fa-IR" b="1" smtClean="0">
                <a:solidFill>
                  <a:srgbClr val="FF0000"/>
                </a:solidFill>
                <a:cs typeface="B Nazanin" pitchFamily="2" charset="-78"/>
              </a:rPr>
              <a:t>،</a:t>
            </a:r>
            <a:r>
              <a:rPr lang="fa-IR" b="1" smtClean="0">
                <a:cs typeface="B Nazanin" pitchFamily="2" charset="-78"/>
              </a:rPr>
              <a:t> سوخت بشود</a:t>
            </a:r>
            <a:r>
              <a:rPr lang="fa-IR" b="1" smtClean="0">
                <a:solidFill>
                  <a:srgbClr val="FF0000"/>
                </a:solidFill>
                <a:cs typeface="B Nazanin" pitchFamily="2" charset="-78"/>
              </a:rPr>
              <a:t>!</a:t>
            </a:r>
          </a:p>
        </p:txBody>
      </p:sp>
    </p:spTree>
    <p:extLst>
      <p:ext uri="{BB962C8B-B14F-4D97-AF65-F5344CB8AC3E}">
        <p14:creationId xmlns:p14="http://schemas.microsoft.com/office/powerpoint/2010/main" val="153299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nodeType="clickEffect">
                                  <p:stCondLst>
                                    <p:cond delay="0"/>
                                  </p:stCondLst>
                                  <p:childTnLst>
                                    <p:animClr clrSpc="hsl" dir="cw">
                                      <p:cBhvr override="childStyle">
                                        <p:cTn id="6" dur="500" fill="hold"/>
                                        <p:tgtEl>
                                          <p:spTgt spid="72707">
                                            <p:txEl>
                                              <p:pRg st="0" end="0"/>
                                            </p:txEl>
                                          </p:spTgt>
                                        </p:tgtEl>
                                        <p:attrNameLst>
                                          <p:attrName>style.color</p:attrName>
                                        </p:attrNameLst>
                                      </p:cBhvr>
                                      <p:by>
                                        <p:hsl h="10842353" s="0" l="0"/>
                                      </p:by>
                                    </p:animClr>
                                    <p:animClr clrSpc="hsl" dir="cw">
                                      <p:cBhvr>
                                        <p:cTn id="7" dur="500" fill="hold"/>
                                        <p:tgtEl>
                                          <p:spTgt spid="72707">
                                            <p:txEl>
                                              <p:pRg st="0" end="0"/>
                                            </p:txEl>
                                          </p:spTgt>
                                        </p:tgtEl>
                                        <p:attrNameLst>
                                          <p:attrName>fillcolor</p:attrName>
                                        </p:attrNameLst>
                                      </p:cBhvr>
                                      <p:by>
                                        <p:hsl h="10842353" s="0" l="0"/>
                                      </p:by>
                                    </p:animClr>
                                    <p:animClr clrSpc="hsl" dir="cw">
                                      <p:cBhvr>
                                        <p:cTn id="8" dur="500" fill="hold"/>
                                        <p:tgtEl>
                                          <p:spTgt spid="72707">
                                            <p:txEl>
                                              <p:pRg st="0" end="0"/>
                                            </p:txEl>
                                          </p:spTgt>
                                        </p:tgtEl>
                                        <p:attrNameLst>
                                          <p:attrName>stroke.color</p:attrName>
                                        </p:attrNameLst>
                                      </p:cBhvr>
                                      <p:by>
                                        <p:hsl h="10842353" s="0" l="0"/>
                                      </p:by>
                                    </p:animClr>
                                    <p:set>
                                      <p:cBhvr>
                                        <p:cTn id="9" dur="500" fill="hold"/>
                                        <p:tgtEl>
                                          <p:spTgt spid="72707">
                                            <p:txEl>
                                              <p:pRg st="0" end="0"/>
                                            </p:txEl>
                                          </p:spTgt>
                                        </p:tgtEl>
                                        <p:attrNameLst>
                                          <p:attrName>fill.type</p:attrName>
                                        </p:attrNameLst>
                                      </p:cBhvr>
                                      <p:to>
                                        <p:strVal val="solid"/>
                                      </p:to>
                                    </p:set>
                                  </p:childTnLst>
                                </p:cTn>
                              </p:par>
                              <p:par>
                                <p:cTn id="10" presetID="23" presetClass="emph" presetSubtype="0" fill="hold" nodeType="withEffect">
                                  <p:stCondLst>
                                    <p:cond delay="0"/>
                                  </p:stCondLst>
                                  <p:childTnLst>
                                    <p:animClr clrSpc="hsl" dir="cw">
                                      <p:cBhvr override="childStyle">
                                        <p:cTn id="11" dur="500" fill="hold"/>
                                        <p:tgtEl>
                                          <p:spTgt spid="72707">
                                            <p:txEl>
                                              <p:pRg st="1" end="1"/>
                                            </p:txEl>
                                          </p:spTgt>
                                        </p:tgtEl>
                                        <p:attrNameLst>
                                          <p:attrName>style.color</p:attrName>
                                        </p:attrNameLst>
                                      </p:cBhvr>
                                      <p:by>
                                        <p:hsl h="10842353" s="0" l="0"/>
                                      </p:by>
                                    </p:animClr>
                                    <p:animClr clrSpc="hsl" dir="cw">
                                      <p:cBhvr>
                                        <p:cTn id="12" dur="500" fill="hold"/>
                                        <p:tgtEl>
                                          <p:spTgt spid="72707">
                                            <p:txEl>
                                              <p:pRg st="1" end="1"/>
                                            </p:txEl>
                                          </p:spTgt>
                                        </p:tgtEl>
                                        <p:attrNameLst>
                                          <p:attrName>fillcolor</p:attrName>
                                        </p:attrNameLst>
                                      </p:cBhvr>
                                      <p:by>
                                        <p:hsl h="10842353" s="0" l="0"/>
                                      </p:by>
                                    </p:animClr>
                                    <p:animClr clrSpc="hsl" dir="cw">
                                      <p:cBhvr>
                                        <p:cTn id="13" dur="500" fill="hold"/>
                                        <p:tgtEl>
                                          <p:spTgt spid="72707">
                                            <p:txEl>
                                              <p:pRg st="1" end="1"/>
                                            </p:txEl>
                                          </p:spTgt>
                                        </p:tgtEl>
                                        <p:attrNameLst>
                                          <p:attrName>stroke.color</p:attrName>
                                        </p:attrNameLst>
                                      </p:cBhvr>
                                      <p:by>
                                        <p:hsl h="10842353" s="0" l="0"/>
                                      </p:by>
                                    </p:animClr>
                                    <p:set>
                                      <p:cBhvr>
                                        <p:cTn id="14" dur="500" fill="hold"/>
                                        <p:tgtEl>
                                          <p:spTgt spid="7270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algn="ctr" eaLnBrk="1" hangingPunct="1"/>
            <a:r>
              <a:rPr lang="fa-IR" smtClean="0">
                <a:cs typeface="B Nazanin" pitchFamily="2" charset="-78"/>
              </a:rPr>
              <a:t>پيام تبريک</a:t>
            </a:r>
          </a:p>
        </p:txBody>
      </p:sp>
      <p:sp>
        <p:nvSpPr>
          <p:cNvPr id="38915" name="Content Placeholder 2"/>
          <p:cNvSpPr>
            <a:spLocks noGrp="1"/>
          </p:cNvSpPr>
          <p:nvPr>
            <p:ph idx="1"/>
          </p:nvPr>
        </p:nvSpPr>
        <p:spPr/>
        <p:txBody>
          <a:bodyPr/>
          <a:lstStyle/>
          <a:p>
            <a:pPr algn="just" eaLnBrk="1" hangingPunct="1">
              <a:buFont typeface="Wingdings 2" pitchFamily="18" charset="2"/>
              <a:buNone/>
            </a:pPr>
            <a:r>
              <a:rPr lang="fa-IR" smtClean="0">
                <a:cs typeface="B Nazanin" pitchFamily="2" charset="-78"/>
              </a:rPr>
              <a:t>   </a:t>
            </a:r>
            <a:r>
              <a:rPr lang="fa-IR" b="1" smtClean="0">
                <a:cs typeface="B Nazanin" pitchFamily="2" charset="-78"/>
              </a:rPr>
              <a:t>همکار گرامی سرکار خانم / جناب آقای ...</a:t>
            </a:r>
          </a:p>
          <a:p>
            <a:pPr algn="just" eaLnBrk="1" hangingPunct="1">
              <a:buFont typeface="Wingdings 2" pitchFamily="18" charset="2"/>
              <a:buNone/>
            </a:pPr>
            <a:r>
              <a:rPr lang="fa-IR" b="1" smtClean="0">
                <a:cs typeface="B Nazanin" pitchFamily="2" charset="-78"/>
              </a:rPr>
              <a:t>   با شادمانی فراوان، انتخاب شايسته ی جناب عالی را به عنوان کارمند نمونه تبريک می گوييم و سربلندی شما را از خداوند بزرگ خواهانيم.</a:t>
            </a:r>
          </a:p>
          <a:p>
            <a:pPr algn="just" eaLnBrk="1" hangingPunct="1">
              <a:buFont typeface="Wingdings 2" pitchFamily="18" charset="2"/>
              <a:buNone/>
            </a:pPr>
            <a:r>
              <a:rPr lang="fa-IR" b="1" smtClean="0">
                <a:cs typeface="B Nazanin" pitchFamily="2" charset="-78"/>
              </a:rPr>
              <a:t>                                روابط عمومی .... </a:t>
            </a:r>
          </a:p>
        </p:txBody>
      </p:sp>
    </p:spTree>
    <p:extLst>
      <p:ext uri="{BB962C8B-B14F-4D97-AF65-F5344CB8AC3E}">
        <p14:creationId xmlns:p14="http://schemas.microsoft.com/office/powerpoint/2010/main" val="95164731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915">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 calcmode="lin" valueType="num">
                                      <p:cBhvr>
                                        <p:cTn id="12" dur="1000" fill="hold"/>
                                        <p:tgtEl>
                                          <p:spTgt spid="38915">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891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8915">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 calcmode="lin" valueType="num">
                                      <p:cBhvr>
                                        <p:cTn id="17" dur="1000" fill="hold"/>
                                        <p:tgtEl>
                                          <p:spTgt spid="38915">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algn="ctr" eaLnBrk="1" hangingPunct="1"/>
            <a:r>
              <a:rPr lang="fa-IR" smtClean="0"/>
              <a:t>پيام تبريک</a:t>
            </a:r>
          </a:p>
        </p:txBody>
      </p:sp>
      <p:sp>
        <p:nvSpPr>
          <p:cNvPr id="39939" name="Content Placeholder 2"/>
          <p:cNvSpPr>
            <a:spLocks noGrp="1"/>
          </p:cNvSpPr>
          <p:nvPr>
            <p:ph idx="1"/>
          </p:nvPr>
        </p:nvSpPr>
        <p:spPr/>
        <p:txBody>
          <a:bodyPr/>
          <a:lstStyle/>
          <a:p>
            <a:pPr eaLnBrk="1" hangingPunct="1">
              <a:buFont typeface="Wingdings 2" pitchFamily="18" charset="2"/>
              <a:buNone/>
            </a:pPr>
            <a:r>
              <a:rPr lang="fa-IR" smtClean="0">
                <a:cs typeface="B Nazanin" pitchFamily="2" charset="-78"/>
              </a:rPr>
              <a:t>   </a:t>
            </a:r>
            <a:r>
              <a:rPr lang="fa-IR" b="1" smtClean="0">
                <a:cs typeface="B Nazanin" pitchFamily="2" charset="-78"/>
              </a:rPr>
              <a:t>همکار گرامی سرکار خانم / جناب آقای ...</a:t>
            </a:r>
          </a:p>
          <a:p>
            <a:pPr algn="just" eaLnBrk="1" hangingPunct="1">
              <a:buFont typeface="Wingdings 2" pitchFamily="18" charset="2"/>
              <a:buNone/>
            </a:pPr>
            <a:r>
              <a:rPr lang="fa-IR" b="1" smtClean="0">
                <a:cs typeface="B Nazanin" pitchFamily="2" charset="-78"/>
              </a:rPr>
              <a:t>   موفقيت فرزند سرکارعالی را در هشتمين المپياد رياضی کشور تبريک می گوييم و سربلندی و توفيق روزافزون شما و   خانواده ی محترمتان را از خداوند بی همتا خواستاريم.</a:t>
            </a:r>
          </a:p>
          <a:p>
            <a:pPr eaLnBrk="1" hangingPunct="1">
              <a:buFont typeface="Wingdings 2" pitchFamily="18" charset="2"/>
              <a:buNone/>
            </a:pPr>
            <a:r>
              <a:rPr lang="fa-IR" b="1" smtClean="0">
                <a:cs typeface="B Nazanin" pitchFamily="2" charset="-78"/>
              </a:rPr>
              <a:t>                                      روابط عمومی.......</a:t>
            </a:r>
          </a:p>
        </p:txBody>
      </p:sp>
    </p:spTree>
    <p:extLst>
      <p:ext uri="{BB962C8B-B14F-4D97-AF65-F5344CB8AC3E}">
        <p14:creationId xmlns:p14="http://schemas.microsoft.com/office/powerpoint/2010/main" val="3007675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
                                        <p:tgtEl>
                                          <p:spTgt spid="39939">
                                            <p:txEl>
                                              <p:pRg st="0" end="0"/>
                                            </p:txEl>
                                          </p:spTgt>
                                        </p:tgtEl>
                                      </p:cBhvr>
                                    </p:animEffect>
                                    <p:anim calcmode="lin" valueType="num">
                                      <p:cBhvr>
                                        <p:cTn id="8" dur="4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993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993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993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Effect transition="in" filter="fade">
                                      <p:cBhvr>
                                        <p:cTn id="14" dur="100"/>
                                        <p:tgtEl>
                                          <p:spTgt spid="39939">
                                            <p:txEl>
                                              <p:pRg st="1" end="1"/>
                                            </p:txEl>
                                          </p:spTgt>
                                        </p:tgtEl>
                                      </p:cBhvr>
                                    </p:animEffect>
                                    <p:anim calcmode="lin" valueType="num">
                                      <p:cBhvr>
                                        <p:cTn id="15" dur="4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16" dur="400" fill="hold"/>
                                        <p:tgtEl>
                                          <p:spTgt spid="39939">
                                            <p:txEl>
                                              <p:pRg st="1" end="1"/>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993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993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0"/>
                                  </p:stCondLst>
                                  <p:childTnLst>
                                    <p:set>
                                      <p:cBhvr>
                                        <p:cTn id="20" dur="1" fill="hold">
                                          <p:stCondLst>
                                            <p:cond delay="0"/>
                                          </p:stCondLst>
                                        </p:cTn>
                                        <p:tgtEl>
                                          <p:spTgt spid="39939">
                                            <p:txEl>
                                              <p:pRg st="2" end="2"/>
                                            </p:txEl>
                                          </p:spTgt>
                                        </p:tgtEl>
                                        <p:attrNameLst>
                                          <p:attrName>style.visibility</p:attrName>
                                        </p:attrNameLst>
                                      </p:cBhvr>
                                      <p:to>
                                        <p:strVal val="visible"/>
                                      </p:to>
                                    </p:set>
                                    <p:animEffect transition="in" filter="fade">
                                      <p:cBhvr>
                                        <p:cTn id="21" dur="100"/>
                                        <p:tgtEl>
                                          <p:spTgt spid="39939">
                                            <p:txEl>
                                              <p:pRg st="2" end="2"/>
                                            </p:txEl>
                                          </p:spTgt>
                                        </p:tgtEl>
                                      </p:cBhvr>
                                    </p:animEffect>
                                    <p:anim calcmode="lin" valueType="num">
                                      <p:cBhvr>
                                        <p:cTn id="22" dur="4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3" dur="400" fill="hold"/>
                                        <p:tgtEl>
                                          <p:spTgt spid="39939">
                                            <p:txEl>
                                              <p:pRg st="2" end="2"/>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9939">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9939">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algn="ctr" eaLnBrk="1" hangingPunct="1"/>
            <a:r>
              <a:rPr lang="fa-IR" smtClean="0">
                <a:cs typeface="B Nazanin" pitchFamily="2" charset="-78"/>
              </a:rPr>
              <a:t>پيام تسليت</a:t>
            </a:r>
          </a:p>
        </p:txBody>
      </p:sp>
      <p:sp>
        <p:nvSpPr>
          <p:cNvPr id="40963" name="Content Placeholder 2"/>
          <p:cNvSpPr>
            <a:spLocks noGrp="1"/>
          </p:cNvSpPr>
          <p:nvPr>
            <p:ph idx="1"/>
          </p:nvPr>
        </p:nvSpPr>
        <p:spPr/>
        <p:txBody>
          <a:bodyPr/>
          <a:lstStyle/>
          <a:p>
            <a:pPr eaLnBrk="1" hangingPunct="1">
              <a:buFont typeface="Wingdings 2" pitchFamily="18" charset="2"/>
              <a:buNone/>
            </a:pPr>
            <a:r>
              <a:rPr lang="fa-IR" b="1" smtClean="0"/>
              <a:t>   </a:t>
            </a:r>
            <a:r>
              <a:rPr lang="fa-IR" b="1" smtClean="0">
                <a:cs typeface="B Nazanin" pitchFamily="2" charset="-78"/>
              </a:rPr>
              <a:t>همکار گرامی سرکار خانم / جناب آقای ...</a:t>
            </a:r>
          </a:p>
          <a:p>
            <a:pPr algn="just" eaLnBrk="1" hangingPunct="1">
              <a:buFont typeface="Wingdings 2" pitchFamily="18" charset="2"/>
              <a:buNone/>
            </a:pPr>
            <a:r>
              <a:rPr lang="fa-IR" b="1" smtClean="0">
                <a:cs typeface="B Nazanin" pitchFamily="2" charset="-78"/>
              </a:rPr>
              <a:t>   خبر درگذشت پدر بزرگوارتان ما را بی اندازه اندوهگين کرد. اميدواريم صبر پيشه کنید و ما را در غم خويش شريک بدانید. از خداوند مهربان برای شما و ديگر باز ماندگان شکيبايی خواهانيم.</a:t>
            </a:r>
          </a:p>
          <a:p>
            <a:pPr algn="just" eaLnBrk="1" hangingPunct="1">
              <a:buFont typeface="Wingdings 2" pitchFamily="18" charset="2"/>
              <a:buNone/>
            </a:pPr>
            <a:r>
              <a:rPr lang="fa-IR" b="1" smtClean="0">
                <a:cs typeface="B Nazanin" pitchFamily="2" charset="-78"/>
              </a:rPr>
              <a:t>                                                 روابط عمومی.......</a:t>
            </a:r>
            <a:endParaRPr lang="fa-IR" b="1" smtClean="0"/>
          </a:p>
        </p:txBody>
      </p:sp>
    </p:spTree>
    <p:extLst>
      <p:ext uri="{BB962C8B-B14F-4D97-AF65-F5344CB8AC3E}">
        <p14:creationId xmlns:p14="http://schemas.microsoft.com/office/powerpoint/2010/main" val="39286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10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096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096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0963">
                                            <p:txEl>
                                              <p:pRg st="0" end="0"/>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p:cTn id="13" dur="1000" fill="hold"/>
                                        <p:tgtEl>
                                          <p:spTgt spid="4096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096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096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0963">
                                            <p:txEl>
                                              <p:pRg st="1" end="1"/>
                                            </p:txEl>
                                          </p:spTgt>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p:cTn id="19" dur="1000" fill="hold"/>
                                        <p:tgtEl>
                                          <p:spTgt spid="4096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096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096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228600"/>
            <a:ext cx="8229600" cy="1143000"/>
          </a:xfrm>
        </p:spPr>
        <p:txBody>
          <a:bodyPr/>
          <a:lstStyle/>
          <a:p>
            <a:pPr algn="ctr" eaLnBrk="1" hangingPunct="1"/>
            <a:r>
              <a:rPr lang="fa-IR" smtClean="0">
                <a:cs typeface="B Nazanin" pitchFamily="2" charset="-78"/>
              </a:rPr>
              <a:t>پيام تسليت</a:t>
            </a:r>
            <a:endParaRPr lang="fa-IR" smtClean="0"/>
          </a:p>
        </p:txBody>
      </p:sp>
      <p:sp>
        <p:nvSpPr>
          <p:cNvPr id="41987" name="Content Placeholder 2"/>
          <p:cNvSpPr>
            <a:spLocks noGrp="1"/>
          </p:cNvSpPr>
          <p:nvPr>
            <p:ph idx="1"/>
          </p:nvPr>
        </p:nvSpPr>
        <p:spPr>
          <a:xfrm>
            <a:off x="457200" y="1676400"/>
            <a:ext cx="8229600" cy="4525963"/>
          </a:xfrm>
        </p:spPr>
        <p:txBody>
          <a:bodyPr/>
          <a:lstStyle/>
          <a:p>
            <a:pPr eaLnBrk="1" hangingPunct="1">
              <a:buFont typeface="Wingdings 2" pitchFamily="18" charset="2"/>
              <a:buNone/>
            </a:pPr>
            <a:r>
              <a:rPr lang="fa-IR" b="1" smtClean="0"/>
              <a:t>   </a:t>
            </a:r>
            <a:r>
              <a:rPr lang="fa-IR" b="1" smtClean="0">
                <a:cs typeface="B Nazanin" pitchFamily="2" charset="-78"/>
              </a:rPr>
              <a:t>همکار گرامی، سرکار خانم / جناب آقای ...</a:t>
            </a:r>
          </a:p>
          <a:p>
            <a:pPr algn="just" eaLnBrk="1" hangingPunct="1">
              <a:buFont typeface="Wingdings 2" pitchFamily="18" charset="2"/>
              <a:buNone/>
            </a:pPr>
            <a:r>
              <a:rPr lang="fa-IR" b="1" smtClean="0">
                <a:cs typeface="B Nazanin" pitchFamily="2" charset="-78"/>
              </a:rPr>
              <a:t>   با قلبی اندوه بار، درگذشت مادرگراميتان را تسليت می گوييم و از خداوند منان برای شما و ديگر بازماندگان صبر و سلامت خواهانيم.</a:t>
            </a:r>
          </a:p>
          <a:p>
            <a:pPr algn="just" eaLnBrk="1" hangingPunct="1">
              <a:buFont typeface="Wingdings 2" pitchFamily="18" charset="2"/>
              <a:buNone/>
            </a:pPr>
            <a:r>
              <a:rPr lang="fa-IR" b="1" smtClean="0">
                <a:cs typeface="B Nazanin" pitchFamily="2" charset="-78"/>
              </a:rPr>
              <a:t>                                                      روابط عمومی...</a:t>
            </a:r>
            <a:endParaRPr lang="fa-IR" b="1" smtClean="0"/>
          </a:p>
        </p:txBody>
      </p:sp>
    </p:spTree>
    <p:extLst>
      <p:ext uri="{BB962C8B-B14F-4D97-AF65-F5344CB8AC3E}">
        <p14:creationId xmlns:p14="http://schemas.microsoft.com/office/powerpoint/2010/main" val="86353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500" fill="hold"/>
                                        <p:tgtEl>
                                          <p:spTgt spid="4198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198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198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1987">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p:cTn id="13" dur="500" fill="hold"/>
                                        <p:tgtEl>
                                          <p:spTgt spid="4198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198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198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1987">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p:cTn id="19" dur="500" fill="hold"/>
                                        <p:tgtEl>
                                          <p:spTgt spid="4198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4198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4198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algn="ctr" eaLnBrk="1" hangingPunct="1"/>
            <a:r>
              <a:rPr lang="fa-IR" smtClean="0">
                <a:cs typeface="B Nazanin" pitchFamily="2" charset="-78"/>
              </a:rPr>
              <a:t>دعوت نامه</a:t>
            </a:r>
          </a:p>
        </p:txBody>
      </p:sp>
      <p:sp>
        <p:nvSpPr>
          <p:cNvPr id="43011" name="Content Placeholder 2"/>
          <p:cNvSpPr>
            <a:spLocks noGrp="1"/>
          </p:cNvSpPr>
          <p:nvPr>
            <p:ph idx="1"/>
          </p:nvPr>
        </p:nvSpPr>
        <p:spPr/>
        <p:txBody>
          <a:bodyPr/>
          <a:lstStyle/>
          <a:p>
            <a:pPr algn="just" eaLnBrk="1" hangingPunct="1">
              <a:buFont typeface="Wingdings 2" pitchFamily="18" charset="2"/>
              <a:buNone/>
            </a:pPr>
            <a:r>
              <a:rPr lang="fa-IR" b="1" smtClean="0">
                <a:cs typeface="B Nazanin" pitchFamily="2" charset="-78"/>
              </a:rPr>
              <a:t>  همکار گرامی، سرکار خانم / جناب آقای ...</a:t>
            </a:r>
          </a:p>
          <a:p>
            <a:pPr algn="just" eaLnBrk="1" hangingPunct="1">
              <a:buFont typeface="Wingdings 2" pitchFamily="18" charset="2"/>
              <a:buNone/>
            </a:pPr>
            <a:r>
              <a:rPr lang="fa-IR" b="1" smtClean="0">
                <a:cs typeface="B Nazanin" pitchFamily="2" charset="-78"/>
              </a:rPr>
              <a:t>         با سلام و احترام، از سرکار عالی / جناب عالی دعوت می شود در مراسم بازگشايی / افتتاحيه / پايانی که در تالار /    سالن ... برگزار می شود، حضور / شرکت يابيد / فرماييد. </a:t>
            </a:r>
          </a:p>
          <a:p>
            <a:pPr algn="just" eaLnBrk="1" hangingPunct="1">
              <a:buFont typeface="Wingdings 2" pitchFamily="18" charset="2"/>
              <a:buNone/>
            </a:pPr>
            <a:endParaRPr lang="fa-IR" b="1" smtClean="0"/>
          </a:p>
        </p:txBody>
      </p:sp>
    </p:spTree>
    <p:extLst>
      <p:ext uri="{BB962C8B-B14F-4D97-AF65-F5344CB8AC3E}">
        <p14:creationId xmlns:p14="http://schemas.microsoft.com/office/powerpoint/2010/main" val="19780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2000"/>
                                        <p:tgtEl>
                                          <p:spTgt spid="43011">
                                            <p:txEl>
                                              <p:pRg st="0" end="0"/>
                                            </p:txEl>
                                          </p:spTgt>
                                        </p:tgtEl>
                                      </p:cBhvr>
                                    </p:animEffect>
                                    <p:anim calcmode="lin" valueType="num">
                                      <p:cBhvr>
                                        <p:cTn id="8" dur="2000" fill="hold"/>
                                        <p:tgtEl>
                                          <p:spTgt spid="43011">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3011">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2000"/>
                                        <p:tgtEl>
                                          <p:spTgt spid="43011">
                                            <p:txEl>
                                              <p:pRg st="1" end="1"/>
                                            </p:txEl>
                                          </p:spTgt>
                                        </p:tgtEl>
                                      </p:cBhvr>
                                    </p:animEffect>
                                    <p:anim calcmode="lin" valueType="num">
                                      <p:cBhvr>
                                        <p:cTn id="13" dur="2000" fill="hold"/>
                                        <p:tgtEl>
                                          <p:spTgt spid="43011">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301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391400" y="5791200"/>
            <a:ext cx="1752600" cy="1066800"/>
          </a:xfrm>
          <a:prstGeom prst="rect">
            <a:avLst/>
          </a:prstGeom>
          <a:solidFill>
            <a:schemeClr val="bg1"/>
          </a:solidFill>
          <a:ln w="9525">
            <a:noFill/>
            <a:miter lim="800000"/>
            <a:headEnd/>
            <a:tailEnd/>
          </a:ln>
        </p:spPr>
        <p:txBody>
          <a:bodyPr wrap="none" anchor="ctr"/>
          <a:lstStyle/>
          <a:p>
            <a:endParaRPr lang="fa-IR">
              <a:solidFill>
                <a:srgbClr val="000000"/>
              </a:solidFill>
            </a:endParaRPr>
          </a:p>
        </p:txBody>
      </p:sp>
    </p:spTree>
    <p:extLst>
      <p:ext uri="{BB962C8B-B14F-4D97-AF65-F5344CB8AC3E}">
        <p14:creationId xmlns:p14="http://schemas.microsoft.com/office/powerpoint/2010/main" val="2309971879"/>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p:txBody>
          <a:bodyPr/>
          <a:lstStyle/>
          <a:p>
            <a:pPr algn="r" rtl="1"/>
            <a:r>
              <a:rPr lang="fa-IR">
                <a:cs typeface="B Davat" pitchFamily="2" charset="-78"/>
              </a:rPr>
              <a:t>اقدام اوليه </a:t>
            </a:r>
          </a:p>
          <a:p>
            <a:pPr algn="r" rtl="1"/>
            <a:r>
              <a:rPr lang="fa-IR">
                <a:cs typeface="B Davat" pitchFamily="2" charset="-78"/>
              </a:rPr>
              <a:t>تهيه پيش نويس</a:t>
            </a:r>
          </a:p>
          <a:p>
            <a:pPr algn="r" rtl="1"/>
            <a:r>
              <a:rPr lang="fa-IR">
                <a:cs typeface="B Davat" pitchFamily="2" charset="-78"/>
              </a:rPr>
              <a:t>ارجاع ( درصورتي كه امضا كننده شخص ديگري است )</a:t>
            </a:r>
          </a:p>
          <a:p>
            <a:pPr algn="r" rtl="1"/>
            <a:r>
              <a:rPr lang="fa-IR">
                <a:cs typeface="B Davat" pitchFamily="2" charset="-78"/>
              </a:rPr>
              <a:t>تهيه نامه نهايي و ارسال</a:t>
            </a:r>
            <a:endParaRPr lang="en-US">
              <a:cs typeface="B Davat" pitchFamily="2" charset="-78"/>
            </a:endParaRPr>
          </a:p>
        </p:txBody>
      </p:sp>
      <p:sp>
        <p:nvSpPr>
          <p:cNvPr id="97282" name="Rectangle 2"/>
          <p:cNvSpPr>
            <a:spLocks noGrp="1" noChangeArrowheads="1"/>
          </p:cNvSpPr>
          <p:nvPr>
            <p:ph type="title"/>
          </p:nvPr>
        </p:nvSpPr>
        <p:spPr/>
        <p:txBody>
          <a:bodyPr/>
          <a:lstStyle/>
          <a:p>
            <a:pPr algn="r"/>
            <a:r>
              <a:rPr lang="fa-IR">
                <a:cs typeface="B Farnaz" pitchFamily="2" charset="-78"/>
              </a:rPr>
              <a:t>مراحل تهيه نامه اداري :</a:t>
            </a:r>
            <a:endParaRPr lang="en-US">
              <a:cs typeface="B Farnaz"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a:p>
        </p:txBody>
      </p:sp>
      <p:sp>
        <p:nvSpPr>
          <p:cNvPr id="2" name="Title 1"/>
          <p:cNvSpPr>
            <a:spLocks noGrp="1"/>
          </p:cNvSpPr>
          <p:nvPr>
            <p:ph type="title"/>
          </p:nvPr>
        </p:nvSpPr>
        <p:spPr/>
        <p:txBody>
          <a:bodyPr/>
          <a:lstStyle/>
          <a:p>
            <a:endParaRPr lang="fa-I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Oval 3"/>
          <p:cNvSpPr>
            <a:spLocks noChangeArrowheads="1"/>
          </p:cNvSpPr>
          <p:nvPr/>
        </p:nvSpPr>
        <p:spPr bwMode="auto">
          <a:xfrm>
            <a:off x="1981200" y="2286000"/>
            <a:ext cx="5638800" cy="2590800"/>
          </a:xfrm>
          <a:prstGeom prst="ellipse">
            <a:avLst/>
          </a:prstGeom>
          <a:solidFill>
            <a:srgbClr val="CCFFFF">
              <a:alpha val="50000"/>
            </a:srgbClr>
          </a:solidFill>
          <a:ln w="28575">
            <a:solidFill>
              <a:srgbClr val="CCFFFF"/>
            </a:solidFill>
            <a:round/>
            <a:headEnd/>
            <a:tailEnd/>
          </a:ln>
          <a:effectLst/>
        </p:spPr>
        <p:txBody>
          <a:bodyPr wrap="none" anchor="ctr"/>
          <a:lstStyle/>
          <a:p>
            <a:endParaRPr lang="fa-IR"/>
          </a:p>
        </p:txBody>
      </p:sp>
      <p:pic>
        <p:nvPicPr>
          <p:cNvPr id="2052" name="Picture 4" descr="bism2"/>
          <p:cNvPicPr>
            <a:picLocks noChangeAspect="1" noChangeArrowheads="1"/>
          </p:cNvPicPr>
          <p:nvPr/>
        </p:nvPicPr>
        <p:blipFill>
          <a:blip r:embed="rId2" cstate="print"/>
          <a:srcRect/>
          <a:stretch>
            <a:fillRect/>
          </a:stretch>
        </p:blipFill>
        <p:spPr bwMode="auto">
          <a:xfrm>
            <a:off x="2667000" y="1663700"/>
            <a:ext cx="4495800" cy="32131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3000"/>
                                  </p:stCondLst>
                                  <p:childTnLst>
                                    <p:set>
                                      <p:cBhvr>
                                        <p:cTn id="6" dur="1" fill="hold">
                                          <p:stCondLst>
                                            <p:cond delay="0"/>
                                          </p:stCondLst>
                                        </p:cTn>
                                        <p:tgtEl>
                                          <p:spTgt spid="2051"/>
                                        </p:tgtEl>
                                        <p:attrNameLst>
                                          <p:attrName>style.visibility</p:attrName>
                                        </p:attrNameLst>
                                      </p:cBhvr>
                                      <p:to>
                                        <p:strVal val="visible"/>
                                      </p:to>
                                    </p:set>
                                    <p:animEffect transition="in" filter="box(out)">
                                      <p:cBhvr>
                                        <p:cTn id="7" dur="500"/>
                                        <p:tgtEl>
                                          <p:spTgt spid="2051"/>
                                        </p:tgtEl>
                                      </p:cBhvr>
                                    </p:animEffect>
                                  </p:childTnLst>
                                </p:cTn>
                              </p:par>
                            </p:childTnLst>
                          </p:cTn>
                        </p:par>
                        <p:par>
                          <p:cTn id="8" fill="hold">
                            <p:stCondLst>
                              <p:cond delay="3500"/>
                            </p:stCondLst>
                            <p:childTnLst>
                              <p:par>
                                <p:cTn id="9" presetID="19" presetClass="entr" presetSubtype="10" fill="hold" nodeType="afterEffect">
                                  <p:stCondLst>
                                    <p:cond delay="2000"/>
                                  </p:stCondLst>
                                  <p:childTnLst>
                                    <p:set>
                                      <p:cBhvr>
                                        <p:cTn id="10" dur="1" fill="hold">
                                          <p:stCondLst>
                                            <p:cond delay="0"/>
                                          </p:stCondLst>
                                        </p:cTn>
                                        <p:tgtEl>
                                          <p:spTgt spid="2052"/>
                                        </p:tgtEl>
                                        <p:attrNameLst>
                                          <p:attrName>style.visibility</p:attrName>
                                        </p:attrNameLst>
                                      </p:cBhvr>
                                      <p:to>
                                        <p:strVal val="visible"/>
                                      </p:to>
                                    </p:set>
                                    <p:anim calcmode="lin" valueType="num">
                                      <p:cBhvr>
                                        <p:cTn id="11" dur="5000" fill="hold"/>
                                        <p:tgtEl>
                                          <p:spTgt spid="2052"/>
                                        </p:tgtEl>
                                        <p:attrNameLst>
                                          <p:attrName>ppt_w</p:attrName>
                                        </p:attrNameLst>
                                      </p:cBhvr>
                                      <p:tavLst>
                                        <p:tav tm="0" fmla="#ppt_w*sin(2.5*pi*$)">
                                          <p:val>
                                            <p:fltVal val="0"/>
                                          </p:val>
                                        </p:tav>
                                        <p:tav tm="100000">
                                          <p:val>
                                            <p:fltVal val="1"/>
                                          </p:val>
                                        </p:tav>
                                      </p:tavLst>
                                    </p:anim>
                                    <p:anim calcmode="lin" valueType="num">
                                      <p:cBhvr>
                                        <p:cTn id="12" dur="50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3"/>
          <p:cNvSpPr txBox="1">
            <a:spLocks noChangeArrowheads="1"/>
          </p:cNvSpPr>
          <p:nvPr/>
        </p:nvSpPr>
        <p:spPr bwMode="auto">
          <a:xfrm>
            <a:off x="395288" y="4724400"/>
            <a:ext cx="8382000" cy="1098550"/>
          </a:xfrm>
          <a:prstGeom prst="rect">
            <a:avLst/>
          </a:prstGeom>
          <a:noFill/>
          <a:ln w="9525">
            <a:noFill/>
            <a:miter lim="800000"/>
            <a:headEnd/>
            <a:tailEnd/>
          </a:ln>
          <a:effectLst>
            <a:outerShdw dist="35921" dir="2700000" algn="ctr" rotWithShape="0">
              <a:srgbClr val="000066"/>
            </a:outerShdw>
          </a:effectLst>
        </p:spPr>
        <p:txBody>
          <a:bodyPr>
            <a:spAutoFit/>
          </a:bodyPr>
          <a:lstStyle/>
          <a:p>
            <a:pPr algn="l">
              <a:spcBef>
                <a:spcPct val="50000"/>
              </a:spcBef>
            </a:pPr>
            <a:r>
              <a:rPr lang="ar-SA" sz="6600">
                <a:effectLst>
                  <a:outerShdw blurRad="38100" dist="38100" dir="2700000" algn="tl">
                    <a:srgbClr val="C0C0C0"/>
                  </a:outerShdw>
                </a:effectLst>
                <a:cs typeface="B Titr" pitchFamily="2" charset="-78"/>
              </a:rPr>
              <a:t>مكانيزاسيون مكاتبات اداري </a:t>
            </a:r>
            <a:endParaRPr lang="en-US" sz="6600">
              <a:effectLst>
                <a:outerShdw blurRad="38100" dist="38100" dir="2700000" algn="tl">
                  <a:srgbClr val="C0C0C0"/>
                </a:outerShdw>
              </a:effectLst>
              <a:cs typeface="B Titr" pitchFamily="2" charset="-78"/>
            </a:endParaRPr>
          </a:p>
        </p:txBody>
      </p:sp>
      <p:pic>
        <p:nvPicPr>
          <p:cNvPr id="122884" name="Picture 4" descr="AG00564_"/>
          <p:cNvPicPr>
            <a:picLocks noChangeAspect="1" noChangeArrowheads="1" noCrop="1"/>
          </p:cNvPicPr>
          <p:nvPr/>
        </p:nvPicPr>
        <p:blipFill>
          <a:blip r:embed="rId2" cstate="print">
            <a:lum bright="-90000"/>
          </a:blip>
          <a:srcRect/>
          <a:stretch>
            <a:fillRect/>
          </a:stretch>
        </p:blipFill>
        <p:spPr bwMode="auto">
          <a:xfrm>
            <a:off x="1763713" y="1603375"/>
            <a:ext cx="3048000" cy="2330450"/>
          </a:xfrm>
          <a:prstGeom prst="rect">
            <a:avLst/>
          </a:prstGeom>
          <a:noFill/>
        </p:spPr>
      </p:pic>
      <p:pic>
        <p:nvPicPr>
          <p:cNvPr id="122885" name="Picture 5" descr="AG00564_"/>
          <p:cNvPicPr>
            <a:picLocks noChangeAspect="1" noChangeArrowheads="1" noCrop="1"/>
          </p:cNvPicPr>
          <p:nvPr/>
        </p:nvPicPr>
        <p:blipFill>
          <a:blip r:embed="rId2" cstate="print">
            <a:lum bright="-36000" contrast="-36000"/>
          </a:blip>
          <a:srcRect/>
          <a:stretch>
            <a:fillRect/>
          </a:stretch>
        </p:blipFill>
        <p:spPr bwMode="auto">
          <a:xfrm>
            <a:off x="3829050" y="1557338"/>
            <a:ext cx="3048000" cy="2330450"/>
          </a:xfrm>
          <a:prstGeom prst="rect">
            <a:avLst/>
          </a:prstGeom>
          <a:noFill/>
        </p:spPr>
      </p:pic>
      <p:pic>
        <p:nvPicPr>
          <p:cNvPr id="122886" name="Picture 6" descr="AG00564_"/>
          <p:cNvPicPr>
            <a:picLocks noChangeAspect="1" noChangeArrowheads="1" noCrop="1"/>
          </p:cNvPicPr>
          <p:nvPr/>
        </p:nvPicPr>
        <p:blipFill>
          <a:blip r:embed="rId2" cstate="print">
            <a:lum bright="-66000"/>
          </a:blip>
          <a:srcRect/>
          <a:stretch>
            <a:fillRect/>
          </a:stretch>
        </p:blipFill>
        <p:spPr bwMode="auto">
          <a:xfrm>
            <a:off x="2627313" y="522288"/>
            <a:ext cx="3048000" cy="2330450"/>
          </a:xfrm>
          <a:prstGeom prst="rect">
            <a:avLst/>
          </a:prstGeom>
          <a:noFill/>
        </p:spPr>
      </p:pic>
      <p:sp>
        <p:nvSpPr>
          <p:cNvPr id="122890" name="Text Box 10"/>
          <p:cNvSpPr txBox="1">
            <a:spLocks noChangeArrowheads="1"/>
          </p:cNvSpPr>
          <p:nvPr/>
        </p:nvSpPr>
        <p:spPr bwMode="auto">
          <a:xfrm>
            <a:off x="250825" y="6200775"/>
            <a:ext cx="8382000" cy="396875"/>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a:outerShdw dist="35921" dir="2700000" algn="ctr" rotWithShape="0">
              <a:srgbClr val="000066"/>
            </a:outerShdw>
          </a:effectLst>
        </p:spPr>
        <p:txBody>
          <a:bodyPr>
            <a:spAutoFit/>
          </a:bodyPr>
          <a:lstStyle/>
          <a:p>
            <a:pPr>
              <a:spcBef>
                <a:spcPct val="50000"/>
              </a:spcBef>
            </a:pPr>
            <a:r>
              <a:rPr lang="fa-IR" sz="2000">
                <a:effectLst>
                  <a:outerShdw blurRad="38100" dist="38100" dir="2700000" algn="tl">
                    <a:srgbClr val="FFFFFF"/>
                  </a:outerShdw>
                </a:effectLst>
                <a:cs typeface="B Titr" pitchFamily="2" charset="-78"/>
              </a:rPr>
              <a:t>مديريت پشتيباني دانشگاه علوم پزشكي مشهد</a:t>
            </a:r>
            <a:endParaRPr lang="en-US" sz="2000">
              <a:effectLst>
                <a:outerShdw blurRad="38100" dist="38100" dir="2700000" algn="tl">
                  <a:srgbClr val="FFFFFF"/>
                </a:outerShdw>
              </a:effectLst>
              <a:cs typeface="B Titr" pitchFamily="2" charset="-78"/>
            </a:endParaRPr>
          </a:p>
        </p:txBody>
      </p:sp>
      <p:sp>
        <p:nvSpPr>
          <p:cNvPr id="122891" name="Line 11"/>
          <p:cNvSpPr>
            <a:spLocks noChangeShapeType="1"/>
          </p:cNvSpPr>
          <p:nvPr/>
        </p:nvSpPr>
        <p:spPr bwMode="auto">
          <a:xfrm flipH="1">
            <a:off x="250825" y="4365625"/>
            <a:ext cx="8713788" cy="0"/>
          </a:xfrm>
          <a:prstGeom prst="line">
            <a:avLst/>
          </a:prstGeom>
          <a:noFill/>
          <a:ln w="9525">
            <a:solidFill>
              <a:schemeClr val="tx1"/>
            </a:solidFill>
            <a:round/>
            <a:headEnd/>
            <a:tailEnd/>
          </a:ln>
          <a:effectLst/>
        </p:spPr>
        <p:txBody>
          <a:bodyPr/>
          <a:lstStyle/>
          <a:p>
            <a:endParaRPr lang="fa-IR"/>
          </a:p>
        </p:txBody>
      </p:sp>
      <p:sp>
        <p:nvSpPr>
          <p:cNvPr id="122918" name="Text Box 38"/>
          <p:cNvSpPr txBox="1">
            <a:spLocks noChangeArrowheads="1"/>
          </p:cNvSpPr>
          <p:nvPr/>
        </p:nvSpPr>
        <p:spPr bwMode="auto">
          <a:xfrm>
            <a:off x="250825" y="174625"/>
            <a:ext cx="8642350" cy="396875"/>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a:outerShdw dist="35921" dir="2700000" algn="ctr" rotWithShape="0">
              <a:srgbClr val="000066"/>
            </a:outerShdw>
          </a:effectLst>
        </p:spPr>
        <p:txBody>
          <a:bodyPr>
            <a:spAutoFit/>
          </a:bodyPr>
          <a:lstStyle/>
          <a:p>
            <a:pPr>
              <a:spcBef>
                <a:spcPct val="50000"/>
              </a:spcBef>
            </a:pPr>
            <a:r>
              <a:rPr lang="fa-IR" sz="2000">
                <a:effectLst>
                  <a:outerShdw blurRad="38100" dist="38100" dir="2700000" algn="tl">
                    <a:srgbClr val="FFFFFF"/>
                  </a:outerShdw>
                </a:effectLst>
                <a:cs typeface="B Titr" pitchFamily="2" charset="-78"/>
              </a:rPr>
              <a:t>دانشگاه علوم پزشكي مشهد</a:t>
            </a:r>
            <a:endParaRPr lang="en-US" sz="2000">
              <a:effectLst>
                <a:outerShdw blurRad="38100" dist="38100" dir="2700000" algn="tl">
                  <a:srgbClr val="FFFFFF"/>
                </a:outerShdw>
              </a:effectLst>
              <a:cs typeface="B Titr" pitchFamily="2" charset="-78"/>
            </a:endParaRPr>
          </a:p>
        </p:txBody>
      </p:sp>
      <p:pic>
        <p:nvPicPr>
          <p:cNvPr id="122920" name="Picture 40" descr="PCCLONE2"/>
          <p:cNvPicPr>
            <a:picLocks noChangeAspect="1" noChangeArrowheads="1"/>
          </p:cNvPicPr>
          <p:nvPr/>
        </p:nvPicPr>
        <p:blipFill>
          <a:blip r:embed="rId3" cstate="print"/>
          <a:srcRect/>
          <a:stretch>
            <a:fillRect/>
          </a:stretch>
        </p:blipFill>
        <p:spPr bwMode="auto">
          <a:xfrm>
            <a:off x="3779838" y="1125538"/>
            <a:ext cx="762000" cy="687387"/>
          </a:xfrm>
          <a:prstGeom prst="rect">
            <a:avLst/>
          </a:prstGeom>
          <a:noFill/>
        </p:spPr>
      </p:pic>
      <p:sp>
        <p:nvSpPr>
          <p:cNvPr id="122923" name="AutoShape 43"/>
          <p:cNvSpPr>
            <a:spLocks noChangeArrowheads="1"/>
          </p:cNvSpPr>
          <p:nvPr/>
        </p:nvSpPr>
        <p:spPr bwMode="auto">
          <a:xfrm>
            <a:off x="3276600" y="2636838"/>
            <a:ext cx="2016125" cy="142875"/>
          </a:xfrm>
          <a:prstGeom prst="roundRect">
            <a:avLst>
              <a:gd name="adj" fmla="val 16667"/>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lgn="ctr">
            <a:noFill/>
            <a:round/>
            <a:headEnd/>
            <a:tailEnd/>
          </a:ln>
          <a:effectLst/>
        </p:spPr>
        <p:txBody>
          <a:bodyPr wrap="none" anchor="ctr"/>
          <a:lstStyle/>
          <a:p>
            <a:endParaRPr lang="fa-IR"/>
          </a:p>
        </p:txBody>
      </p:sp>
      <p:pic>
        <p:nvPicPr>
          <p:cNvPr id="122924" name="Picture 44" descr="PCCLONE2"/>
          <p:cNvPicPr>
            <a:picLocks noChangeAspect="1" noChangeArrowheads="1"/>
          </p:cNvPicPr>
          <p:nvPr/>
        </p:nvPicPr>
        <p:blipFill>
          <a:blip r:embed="rId3" cstate="print"/>
          <a:srcRect/>
          <a:stretch>
            <a:fillRect/>
          </a:stretch>
        </p:blipFill>
        <p:spPr bwMode="auto">
          <a:xfrm>
            <a:off x="2771775" y="2276475"/>
            <a:ext cx="762000" cy="687388"/>
          </a:xfrm>
          <a:prstGeom prst="rect">
            <a:avLst/>
          </a:prstGeom>
          <a:noFill/>
        </p:spPr>
      </p:pic>
      <p:pic>
        <p:nvPicPr>
          <p:cNvPr id="122925" name="Picture 45" descr="PCCLONE2"/>
          <p:cNvPicPr>
            <a:picLocks noChangeAspect="1" noChangeArrowheads="1"/>
          </p:cNvPicPr>
          <p:nvPr/>
        </p:nvPicPr>
        <p:blipFill>
          <a:blip r:embed="rId3" cstate="print"/>
          <a:srcRect/>
          <a:stretch>
            <a:fillRect/>
          </a:stretch>
        </p:blipFill>
        <p:spPr bwMode="auto">
          <a:xfrm>
            <a:off x="5076825" y="2276475"/>
            <a:ext cx="762000" cy="687388"/>
          </a:xfrm>
          <a:prstGeom prst="rect">
            <a:avLst/>
          </a:prstGeom>
          <a:noFill/>
        </p:spPr>
      </p:pic>
      <p:sp>
        <p:nvSpPr>
          <p:cNvPr id="122926" name="AutoShape 46"/>
          <p:cNvSpPr>
            <a:spLocks noChangeArrowheads="1"/>
          </p:cNvSpPr>
          <p:nvPr/>
        </p:nvSpPr>
        <p:spPr bwMode="auto">
          <a:xfrm rot="16200000">
            <a:off x="3721894" y="2147094"/>
            <a:ext cx="863600" cy="144462"/>
          </a:xfrm>
          <a:prstGeom prst="roundRect">
            <a:avLst>
              <a:gd name="adj" fmla="val 16667"/>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lgn="ctr">
            <a:noFill/>
            <a:round/>
            <a:headEnd/>
            <a:tailEnd/>
          </a:ln>
          <a:effectLst/>
        </p:spPr>
        <p:txBody>
          <a:bodyPr wrap="none" anchor="ctr"/>
          <a:lstStyle/>
          <a:p>
            <a:endParaRPr lang="fa-I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22918"/>
                                        </p:tgtEl>
                                        <p:attrNameLst>
                                          <p:attrName>style.visibility</p:attrName>
                                        </p:attrNameLst>
                                      </p:cBhvr>
                                      <p:to>
                                        <p:strVal val="visible"/>
                                      </p:to>
                                    </p:set>
                                    <p:anim calcmode="lin" valueType="num">
                                      <p:cBhvr>
                                        <p:cTn id="7" dur="500" fill="hold"/>
                                        <p:tgtEl>
                                          <p:spTgt spid="122918"/>
                                        </p:tgtEl>
                                        <p:attrNameLst>
                                          <p:attrName>ppt_w</p:attrName>
                                        </p:attrNameLst>
                                      </p:cBhvr>
                                      <p:tavLst>
                                        <p:tav tm="0">
                                          <p:val>
                                            <p:fltVal val="0"/>
                                          </p:val>
                                        </p:tav>
                                        <p:tav tm="100000">
                                          <p:val>
                                            <p:strVal val="#ppt_w"/>
                                          </p:val>
                                        </p:tav>
                                      </p:tavLst>
                                    </p:anim>
                                    <p:anim calcmode="lin" valueType="num">
                                      <p:cBhvr>
                                        <p:cTn id="8" dur="500" fill="hold"/>
                                        <p:tgtEl>
                                          <p:spTgt spid="122918"/>
                                        </p:tgtEl>
                                        <p:attrNameLst>
                                          <p:attrName>ppt_h</p:attrName>
                                        </p:attrNameLst>
                                      </p:cBhvr>
                                      <p:tavLst>
                                        <p:tav tm="0">
                                          <p:val>
                                            <p:fltVal val="0"/>
                                          </p:val>
                                        </p:tav>
                                        <p:tav tm="100000">
                                          <p:val>
                                            <p:strVal val="#ppt_h"/>
                                          </p:val>
                                        </p:tav>
                                      </p:tavLst>
                                    </p:anim>
                                    <p:anim calcmode="lin" valueType="num">
                                      <p:cBhvr>
                                        <p:cTn id="9" dur="500" fill="hold"/>
                                        <p:tgtEl>
                                          <p:spTgt spid="122918"/>
                                        </p:tgtEl>
                                        <p:attrNameLst>
                                          <p:attrName>ppt_x</p:attrName>
                                        </p:attrNameLst>
                                      </p:cBhvr>
                                      <p:tavLst>
                                        <p:tav tm="0">
                                          <p:val>
                                            <p:fltVal val="0.5"/>
                                          </p:val>
                                        </p:tav>
                                        <p:tav tm="100000">
                                          <p:val>
                                            <p:strVal val="#ppt_x"/>
                                          </p:val>
                                        </p:tav>
                                      </p:tavLst>
                                    </p:anim>
                                    <p:anim calcmode="lin" valueType="num">
                                      <p:cBhvr>
                                        <p:cTn id="10" dur="500" fill="hold"/>
                                        <p:tgtEl>
                                          <p:spTgt spid="122918"/>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12289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3" presetClass="entr" presetSubtype="528" fill="hold" grpId="0" nodeType="clickEffect">
                                  <p:stCondLst>
                                    <p:cond delay="0"/>
                                  </p:stCondLst>
                                  <p:childTnLst>
                                    <p:set>
                                      <p:cBhvr>
                                        <p:cTn id="18" dur="1" fill="hold">
                                          <p:stCondLst>
                                            <p:cond delay="0"/>
                                          </p:stCondLst>
                                        </p:cTn>
                                        <p:tgtEl>
                                          <p:spTgt spid="122883"/>
                                        </p:tgtEl>
                                        <p:attrNameLst>
                                          <p:attrName>style.visibility</p:attrName>
                                        </p:attrNameLst>
                                      </p:cBhvr>
                                      <p:to>
                                        <p:strVal val="visible"/>
                                      </p:to>
                                    </p:set>
                                    <p:anim calcmode="lin" valueType="num">
                                      <p:cBhvr>
                                        <p:cTn id="19" dur="500" fill="hold"/>
                                        <p:tgtEl>
                                          <p:spTgt spid="122883"/>
                                        </p:tgtEl>
                                        <p:attrNameLst>
                                          <p:attrName>ppt_w</p:attrName>
                                        </p:attrNameLst>
                                      </p:cBhvr>
                                      <p:tavLst>
                                        <p:tav tm="0">
                                          <p:val>
                                            <p:fltVal val="0"/>
                                          </p:val>
                                        </p:tav>
                                        <p:tav tm="100000">
                                          <p:val>
                                            <p:strVal val="#ppt_w"/>
                                          </p:val>
                                        </p:tav>
                                      </p:tavLst>
                                    </p:anim>
                                    <p:anim calcmode="lin" valueType="num">
                                      <p:cBhvr>
                                        <p:cTn id="20" dur="500" fill="hold"/>
                                        <p:tgtEl>
                                          <p:spTgt spid="122883"/>
                                        </p:tgtEl>
                                        <p:attrNameLst>
                                          <p:attrName>ppt_h</p:attrName>
                                        </p:attrNameLst>
                                      </p:cBhvr>
                                      <p:tavLst>
                                        <p:tav tm="0">
                                          <p:val>
                                            <p:fltVal val="0"/>
                                          </p:val>
                                        </p:tav>
                                        <p:tav tm="100000">
                                          <p:val>
                                            <p:strVal val="#ppt_h"/>
                                          </p:val>
                                        </p:tav>
                                      </p:tavLst>
                                    </p:anim>
                                    <p:anim calcmode="lin" valueType="num">
                                      <p:cBhvr>
                                        <p:cTn id="21" dur="500" fill="hold"/>
                                        <p:tgtEl>
                                          <p:spTgt spid="122883"/>
                                        </p:tgtEl>
                                        <p:attrNameLst>
                                          <p:attrName>ppt_x</p:attrName>
                                        </p:attrNameLst>
                                      </p:cBhvr>
                                      <p:tavLst>
                                        <p:tav tm="0">
                                          <p:val>
                                            <p:fltVal val="0.5"/>
                                          </p:val>
                                        </p:tav>
                                        <p:tav tm="100000">
                                          <p:val>
                                            <p:strVal val="#ppt_x"/>
                                          </p:val>
                                        </p:tav>
                                      </p:tavLst>
                                    </p:anim>
                                    <p:anim calcmode="lin" valueType="num">
                                      <p:cBhvr>
                                        <p:cTn id="22" dur="500" fill="hold"/>
                                        <p:tgtEl>
                                          <p:spTgt spid="122883"/>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528" fill="hold" grpId="0" nodeType="clickEffect">
                                  <p:stCondLst>
                                    <p:cond delay="0"/>
                                  </p:stCondLst>
                                  <p:childTnLst>
                                    <p:set>
                                      <p:cBhvr>
                                        <p:cTn id="26" dur="1" fill="hold">
                                          <p:stCondLst>
                                            <p:cond delay="0"/>
                                          </p:stCondLst>
                                        </p:cTn>
                                        <p:tgtEl>
                                          <p:spTgt spid="122890"/>
                                        </p:tgtEl>
                                        <p:attrNameLst>
                                          <p:attrName>style.visibility</p:attrName>
                                        </p:attrNameLst>
                                      </p:cBhvr>
                                      <p:to>
                                        <p:strVal val="visible"/>
                                      </p:to>
                                    </p:set>
                                    <p:anim calcmode="lin" valueType="num">
                                      <p:cBhvr>
                                        <p:cTn id="27" dur="500" fill="hold"/>
                                        <p:tgtEl>
                                          <p:spTgt spid="122890"/>
                                        </p:tgtEl>
                                        <p:attrNameLst>
                                          <p:attrName>ppt_w</p:attrName>
                                        </p:attrNameLst>
                                      </p:cBhvr>
                                      <p:tavLst>
                                        <p:tav tm="0">
                                          <p:val>
                                            <p:fltVal val="0"/>
                                          </p:val>
                                        </p:tav>
                                        <p:tav tm="100000">
                                          <p:val>
                                            <p:strVal val="#ppt_w"/>
                                          </p:val>
                                        </p:tav>
                                      </p:tavLst>
                                    </p:anim>
                                    <p:anim calcmode="lin" valueType="num">
                                      <p:cBhvr>
                                        <p:cTn id="28" dur="500" fill="hold"/>
                                        <p:tgtEl>
                                          <p:spTgt spid="122890"/>
                                        </p:tgtEl>
                                        <p:attrNameLst>
                                          <p:attrName>ppt_h</p:attrName>
                                        </p:attrNameLst>
                                      </p:cBhvr>
                                      <p:tavLst>
                                        <p:tav tm="0">
                                          <p:val>
                                            <p:fltVal val="0"/>
                                          </p:val>
                                        </p:tav>
                                        <p:tav tm="100000">
                                          <p:val>
                                            <p:strVal val="#ppt_h"/>
                                          </p:val>
                                        </p:tav>
                                      </p:tavLst>
                                    </p:anim>
                                    <p:anim calcmode="lin" valueType="num">
                                      <p:cBhvr>
                                        <p:cTn id="29" dur="500" fill="hold"/>
                                        <p:tgtEl>
                                          <p:spTgt spid="122890"/>
                                        </p:tgtEl>
                                        <p:attrNameLst>
                                          <p:attrName>ppt_x</p:attrName>
                                        </p:attrNameLst>
                                      </p:cBhvr>
                                      <p:tavLst>
                                        <p:tav tm="0">
                                          <p:val>
                                            <p:fltVal val="0.5"/>
                                          </p:val>
                                        </p:tav>
                                        <p:tav tm="100000">
                                          <p:val>
                                            <p:strVal val="#ppt_x"/>
                                          </p:val>
                                        </p:tav>
                                      </p:tavLst>
                                    </p:anim>
                                    <p:anim calcmode="lin" valueType="num">
                                      <p:cBhvr>
                                        <p:cTn id="30" dur="500" fill="hold"/>
                                        <p:tgtEl>
                                          <p:spTgt spid="12289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utoUpdateAnimBg="0"/>
      <p:bldP spid="122890" grpId="0" animBg="1" autoUpdateAnimBg="0"/>
      <p:bldP spid="122891" grpId="0" animBg="1"/>
      <p:bldP spid="122918"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85800"/>
            <a:ext cx="7772400" cy="4039561"/>
          </a:xfrm>
        </p:spPr>
        <p:txBody>
          <a:bodyPr>
            <a:normAutofit fontScale="90000"/>
          </a:bodyPr>
          <a:lstStyle/>
          <a:p>
            <a:r>
              <a:rPr lang="fa-IR" dirty="0" smtClean="0">
                <a:solidFill>
                  <a:schemeClr val="accent1">
                    <a:lumMod val="50000"/>
                  </a:schemeClr>
                </a:solidFill>
                <a:cs typeface="B Nazanin" pitchFamily="2" charset="-78"/>
              </a:rPr>
              <a:t>تدوین نامه های اداری و تدوین گزارش نویسی یکی از ضروریات </a:t>
            </a:r>
            <a:r>
              <a:rPr lang="fa-IR" smtClean="0">
                <a:solidFill>
                  <a:schemeClr val="accent1">
                    <a:lumMod val="50000"/>
                  </a:schemeClr>
                </a:solidFill>
                <a:cs typeface="B Nazanin" pitchFamily="2" charset="-78"/>
              </a:rPr>
              <a:t>هر کاری هر فردی </a:t>
            </a:r>
            <a:r>
              <a:rPr lang="fa-IR" dirty="0" smtClean="0">
                <a:solidFill>
                  <a:schemeClr val="accent1">
                    <a:lumMod val="50000"/>
                  </a:schemeClr>
                </a:solidFill>
                <a:cs typeface="B Nazanin" pitchFamily="2" charset="-78"/>
              </a:rPr>
              <a:t>می باشد که مشغول به کار می باشد. شرکت پایدار اقدام به طراحی و تولید دوره آموزش مجازی آیین نگارش و مکاتبات اداری نموده است.</a:t>
            </a:r>
            <a:endParaRPr lang="fa-IR" dirty="0">
              <a:solidFill>
                <a:schemeClr val="accent1">
                  <a:lumMod val="50000"/>
                </a:schemeClr>
              </a:solidFill>
              <a:cs typeface="B Nazanin"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1219200"/>
            <a:ext cx="8305800" cy="5029200"/>
          </a:xfrm>
          <a:prstGeom prst="rect">
            <a:avLst/>
          </a:prstGeom>
          <a:noFill/>
          <a:ln w="76200" cmpd="tri">
            <a:noFill/>
            <a:miter lim="800000"/>
            <a:headEnd/>
            <a:tailEnd/>
          </a:ln>
          <a:effectLst/>
        </p:spPr>
        <p:txBody>
          <a:bodyPr>
            <a:spAutoFit/>
          </a:bodyPr>
          <a:lstStyle/>
          <a:p>
            <a:pPr algn="just" rtl="1">
              <a:lnSpc>
                <a:spcPct val="135000"/>
              </a:lnSpc>
              <a:spcBef>
                <a:spcPct val="50000"/>
              </a:spcBef>
            </a:pPr>
            <a:r>
              <a:rPr lang="ar-SA" sz="4800">
                <a:solidFill>
                  <a:srgbClr val="800000"/>
                </a:solidFill>
                <a:cs typeface="B Titr" pitchFamily="2" charset="-78"/>
              </a:rPr>
              <a:t>امروزه يكي از مهمترين اهداف ادارات و سازمانها، مكانيزه كردن فعاليتهاي جاري سازمان ها به منظور بهره وري بيشتر و بهتر از پتانسيل هاي موجود </a:t>
            </a:r>
            <a:br>
              <a:rPr lang="ar-SA" sz="4800">
                <a:solidFill>
                  <a:srgbClr val="800000"/>
                </a:solidFill>
                <a:cs typeface="B Titr" pitchFamily="2" charset="-78"/>
              </a:rPr>
            </a:br>
            <a:r>
              <a:rPr lang="ar-SA" sz="4800">
                <a:solidFill>
                  <a:srgbClr val="800000"/>
                </a:solidFill>
                <a:cs typeface="B Titr" pitchFamily="2" charset="-78"/>
              </a:rPr>
              <a:t>مي باشد.</a:t>
            </a:r>
            <a:endParaRPr lang="en-US" sz="4800">
              <a:solidFill>
                <a:srgbClr val="800000"/>
              </a:solidFill>
              <a:cs typeface="B Titr" pitchFamily="2" charset="-78"/>
            </a:endParaRPr>
          </a:p>
        </p:txBody>
      </p:sp>
      <p:sp>
        <p:nvSpPr>
          <p:cNvPr id="12291" name="Rectangle 3"/>
          <p:cNvSpPr>
            <a:spLocks noChangeArrowheads="1"/>
          </p:cNvSpPr>
          <p:nvPr/>
        </p:nvSpPr>
        <p:spPr bwMode="auto">
          <a:xfrm>
            <a:off x="0" y="0"/>
            <a:ext cx="9144000" cy="685800"/>
          </a:xfrm>
          <a:prstGeom prst="rect">
            <a:avLst/>
          </a:prstGeom>
          <a:solidFill>
            <a:srgbClr val="993300"/>
          </a:solidFill>
          <a:ln w="9525">
            <a:noFill/>
            <a:miter lim="800000"/>
            <a:headEnd/>
            <a:tailEnd/>
          </a:ln>
          <a:effectLst/>
        </p:spPr>
        <p:txBody>
          <a:bodyPr wrap="none" anchor="ctr"/>
          <a:lstStyle/>
          <a:p>
            <a:endParaRPr lang="fa-IR"/>
          </a:p>
        </p:txBody>
      </p:sp>
      <p:sp>
        <p:nvSpPr>
          <p:cNvPr id="12292" name="Text Box 4"/>
          <p:cNvSpPr txBox="1">
            <a:spLocks noChangeArrowheads="1"/>
          </p:cNvSpPr>
          <p:nvPr/>
        </p:nvSpPr>
        <p:spPr bwMode="auto">
          <a:xfrm>
            <a:off x="4343400" y="258763"/>
            <a:ext cx="4800600" cy="579437"/>
          </a:xfrm>
          <a:prstGeom prst="rect">
            <a:avLst/>
          </a:prstGeom>
          <a:noFill/>
          <a:ln w="9525">
            <a:noFill/>
            <a:miter lim="800000"/>
            <a:headEnd/>
            <a:tailEnd/>
          </a:ln>
          <a:effectLst/>
        </p:spPr>
        <p:txBody>
          <a:bodyPr>
            <a:spAutoFit/>
          </a:bodyPr>
          <a:lstStyle/>
          <a:p>
            <a:pPr algn="r">
              <a:spcBef>
                <a:spcPct val="50000"/>
              </a:spcBef>
            </a:pPr>
            <a:r>
              <a:rPr lang="ar-SA" sz="3200" b="1">
                <a:solidFill>
                  <a:srgbClr val="FFFF00"/>
                </a:solidFill>
                <a:effectLst>
                  <a:outerShdw blurRad="38100" dist="38100" dir="2700000" algn="tl">
                    <a:srgbClr val="000000"/>
                  </a:outerShdw>
                </a:effectLst>
                <a:cs typeface="B Farnaz" pitchFamily="2" charset="-78"/>
              </a:rPr>
              <a:t>مكانيزاسيون مكاتبات اداري</a:t>
            </a:r>
            <a:endParaRPr lang="en-US" sz="3200" b="1">
              <a:solidFill>
                <a:srgbClr val="FFFF00"/>
              </a:solidFill>
              <a:effectLst>
                <a:outerShdw blurRad="38100" dist="38100" dir="2700000" algn="tl">
                  <a:srgbClr val="000000"/>
                </a:outerShdw>
              </a:effectLst>
              <a:cs typeface="B Farnaz" pitchFamily="2" charset="-78"/>
            </a:endParaRPr>
          </a:p>
        </p:txBody>
      </p:sp>
      <p:pic>
        <p:nvPicPr>
          <p:cNvPr id="12293" name="Picture 5" descr="AG00564_"/>
          <p:cNvPicPr>
            <a:picLocks noChangeAspect="1" noChangeArrowheads="1" noCrop="1"/>
          </p:cNvPicPr>
          <p:nvPr/>
        </p:nvPicPr>
        <p:blipFill>
          <a:blip r:embed="rId2" cstate="print"/>
          <a:srcRect/>
          <a:stretch>
            <a:fillRect/>
          </a:stretch>
        </p:blipFill>
        <p:spPr bwMode="auto">
          <a:xfrm>
            <a:off x="0" y="0"/>
            <a:ext cx="914400" cy="698500"/>
          </a:xfrm>
          <a:prstGeom prst="rect">
            <a:avLst/>
          </a:prstGeom>
          <a:noFill/>
        </p:spPr>
      </p:pic>
      <p:grpSp>
        <p:nvGrpSpPr>
          <p:cNvPr id="2" name="Group 6"/>
          <p:cNvGrpSpPr>
            <a:grpSpLocks/>
          </p:cNvGrpSpPr>
          <p:nvPr/>
        </p:nvGrpSpPr>
        <p:grpSpPr bwMode="auto">
          <a:xfrm>
            <a:off x="304800" y="228600"/>
            <a:ext cx="304800" cy="328613"/>
            <a:chOff x="1296" y="864"/>
            <a:chExt cx="336" cy="303"/>
          </a:xfrm>
        </p:grpSpPr>
        <p:pic>
          <p:nvPicPr>
            <p:cNvPr id="12295" name="Picture 7"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2296" name="Rectangle 8"/>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sp>
        <p:nvSpPr>
          <p:cNvPr id="12297" name="Text Box 9"/>
          <p:cNvSpPr txBox="1">
            <a:spLocks noChangeArrowheads="1"/>
          </p:cNvSpPr>
          <p:nvPr/>
        </p:nvSpPr>
        <p:spPr bwMode="auto">
          <a:xfrm>
            <a:off x="876300" y="228600"/>
            <a:ext cx="35814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FF00"/>
                </a:solidFill>
                <a:effectLst>
                  <a:outerShdw blurRad="38100" dist="38100" dir="2700000" algn="tl">
                    <a:srgbClr val="000000"/>
                  </a:outerShdw>
                </a:effectLst>
                <a:cs typeface="Titr" pitchFamily="2" charset="-78"/>
              </a:rPr>
              <a:t>PaperLess</a:t>
            </a:r>
          </a:p>
        </p:txBody>
      </p:sp>
      <p:sp>
        <p:nvSpPr>
          <p:cNvPr id="12298" name="Text Box 10"/>
          <p:cNvSpPr txBox="1">
            <a:spLocks noChangeArrowheads="1"/>
          </p:cNvSpPr>
          <p:nvPr/>
        </p:nvSpPr>
        <p:spPr bwMode="auto">
          <a:xfrm>
            <a:off x="3779838" y="6308725"/>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1</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1524000"/>
            <a:ext cx="8458200" cy="3797300"/>
          </a:xfrm>
          <a:prstGeom prst="rect">
            <a:avLst/>
          </a:prstGeom>
          <a:noFill/>
          <a:ln w="76200" cmpd="tri">
            <a:noFill/>
            <a:miter lim="800000"/>
            <a:headEnd/>
            <a:tailEnd/>
          </a:ln>
          <a:effectLst/>
        </p:spPr>
        <p:txBody>
          <a:bodyPr>
            <a:spAutoFit/>
          </a:bodyPr>
          <a:lstStyle/>
          <a:p>
            <a:pPr algn="just" rtl="1">
              <a:lnSpc>
                <a:spcPct val="135000"/>
              </a:lnSpc>
              <a:spcBef>
                <a:spcPct val="50000"/>
              </a:spcBef>
            </a:pPr>
            <a:r>
              <a:rPr lang="ar-SA" sz="6000">
                <a:solidFill>
                  <a:srgbClr val="800000"/>
                </a:solidFill>
                <a:cs typeface="B Titr" pitchFamily="2" charset="-78"/>
              </a:rPr>
              <a:t>هدف از اتوماسيون اداري حذف كاغذ از مكاتبات اداري </a:t>
            </a:r>
            <a:r>
              <a:rPr lang="en-US" sz="6000" b="1">
                <a:solidFill>
                  <a:srgbClr val="FF3300"/>
                </a:solidFill>
                <a:effectLst>
                  <a:outerShdw blurRad="38100" dist="38100" dir="2700000" algn="tl">
                    <a:srgbClr val="000000"/>
                  </a:outerShdw>
                </a:effectLst>
                <a:cs typeface="B Titr" pitchFamily="2" charset="-78"/>
              </a:rPr>
              <a:t>(</a:t>
            </a:r>
            <a:r>
              <a:rPr lang="en-US" sz="6000" b="1" u="sng">
                <a:solidFill>
                  <a:srgbClr val="FF3300"/>
                </a:solidFill>
                <a:effectLst>
                  <a:outerShdw blurRad="38100" dist="38100" dir="2700000" algn="tl">
                    <a:srgbClr val="000000"/>
                  </a:outerShdw>
                </a:effectLst>
                <a:cs typeface="B Titr" pitchFamily="2" charset="-78"/>
              </a:rPr>
              <a:t>PaperLess)</a:t>
            </a:r>
            <a:r>
              <a:rPr lang="ar-SA" sz="6000">
                <a:solidFill>
                  <a:srgbClr val="800000"/>
                </a:solidFill>
                <a:cs typeface="B Titr" pitchFamily="2" charset="-78"/>
              </a:rPr>
              <a:t> مي باشد. </a:t>
            </a:r>
            <a:endParaRPr lang="en-US" sz="6000">
              <a:solidFill>
                <a:srgbClr val="800000"/>
              </a:solidFill>
              <a:cs typeface="B Titr" pitchFamily="2" charset="-78"/>
            </a:endParaRPr>
          </a:p>
        </p:txBody>
      </p:sp>
      <p:sp>
        <p:nvSpPr>
          <p:cNvPr id="13315" name="Rectangle 3"/>
          <p:cNvSpPr>
            <a:spLocks noChangeArrowheads="1"/>
          </p:cNvSpPr>
          <p:nvPr/>
        </p:nvSpPr>
        <p:spPr bwMode="auto">
          <a:xfrm>
            <a:off x="0" y="0"/>
            <a:ext cx="9144000" cy="685800"/>
          </a:xfrm>
          <a:prstGeom prst="rect">
            <a:avLst/>
          </a:prstGeom>
          <a:solidFill>
            <a:srgbClr val="993300"/>
          </a:solidFill>
          <a:ln w="9525">
            <a:noFill/>
            <a:miter lim="800000"/>
            <a:headEnd/>
            <a:tailEnd/>
          </a:ln>
          <a:effectLst/>
        </p:spPr>
        <p:txBody>
          <a:bodyPr wrap="none" anchor="ctr"/>
          <a:lstStyle/>
          <a:p>
            <a:endParaRPr lang="fa-IR"/>
          </a:p>
        </p:txBody>
      </p:sp>
      <p:pic>
        <p:nvPicPr>
          <p:cNvPr id="13317" name="Picture 5" descr="AG00564_"/>
          <p:cNvPicPr>
            <a:picLocks noChangeAspect="1" noChangeArrowheads="1" noCrop="1"/>
          </p:cNvPicPr>
          <p:nvPr/>
        </p:nvPicPr>
        <p:blipFill>
          <a:blip r:embed="rId2" cstate="print"/>
          <a:srcRect/>
          <a:stretch>
            <a:fillRect/>
          </a:stretch>
        </p:blipFill>
        <p:spPr bwMode="auto">
          <a:xfrm>
            <a:off x="0" y="0"/>
            <a:ext cx="914400" cy="698500"/>
          </a:xfrm>
          <a:prstGeom prst="rect">
            <a:avLst/>
          </a:prstGeom>
          <a:noFill/>
        </p:spPr>
      </p:pic>
      <p:grpSp>
        <p:nvGrpSpPr>
          <p:cNvPr id="2" name="Group 6"/>
          <p:cNvGrpSpPr>
            <a:grpSpLocks/>
          </p:cNvGrpSpPr>
          <p:nvPr/>
        </p:nvGrpSpPr>
        <p:grpSpPr bwMode="auto">
          <a:xfrm>
            <a:off x="304800" y="228600"/>
            <a:ext cx="304800" cy="328613"/>
            <a:chOff x="1296" y="864"/>
            <a:chExt cx="336" cy="303"/>
          </a:xfrm>
        </p:grpSpPr>
        <p:pic>
          <p:nvPicPr>
            <p:cNvPr id="13319" name="Picture 7"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320" name="Rectangle 8"/>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sp>
        <p:nvSpPr>
          <p:cNvPr id="13321" name="Text Box 9"/>
          <p:cNvSpPr txBox="1">
            <a:spLocks noChangeArrowheads="1"/>
          </p:cNvSpPr>
          <p:nvPr/>
        </p:nvSpPr>
        <p:spPr bwMode="auto">
          <a:xfrm>
            <a:off x="876300" y="228600"/>
            <a:ext cx="35814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FF00"/>
                </a:solidFill>
                <a:effectLst>
                  <a:outerShdw blurRad="38100" dist="38100" dir="2700000" algn="tl">
                    <a:srgbClr val="000000"/>
                  </a:outerShdw>
                </a:effectLst>
                <a:cs typeface="Titr" pitchFamily="2" charset="-78"/>
              </a:rPr>
              <a:t>PaperLess</a:t>
            </a:r>
          </a:p>
        </p:txBody>
      </p:sp>
      <p:sp>
        <p:nvSpPr>
          <p:cNvPr id="13323" name="Text Box 11"/>
          <p:cNvSpPr txBox="1">
            <a:spLocks noChangeArrowheads="1"/>
          </p:cNvSpPr>
          <p:nvPr/>
        </p:nvSpPr>
        <p:spPr bwMode="auto">
          <a:xfrm>
            <a:off x="4343400" y="258763"/>
            <a:ext cx="4800600" cy="579437"/>
          </a:xfrm>
          <a:prstGeom prst="rect">
            <a:avLst/>
          </a:prstGeom>
          <a:noFill/>
          <a:ln w="9525">
            <a:noFill/>
            <a:miter lim="800000"/>
            <a:headEnd/>
            <a:tailEnd/>
          </a:ln>
          <a:effectLst/>
        </p:spPr>
        <p:txBody>
          <a:bodyPr>
            <a:spAutoFit/>
          </a:bodyPr>
          <a:lstStyle/>
          <a:p>
            <a:pPr algn="r">
              <a:spcBef>
                <a:spcPct val="50000"/>
              </a:spcBef>
            </a:pPr>
            <a:r>
              <a:rPr lang="ar-SA" sz="3200" b="1">
                <a:solidFill>
                  <a:srgbClr val="FFFF00"/>
                </a:solidFill>
                <a:effectLst>
                  <a:outerShdw blurRad="38100" dist="38100" dir="2700000" algn="tl">
                    <a:srgbClr val="000000"/>
                  </a:outerShdw>
                </a:effectLst>
                <a:cs typeface="B Farnaz" pitchFamily="2" charset="-78"/>
              </a:rPr>
              <a:t>مكانيزاسيون مكاتبات اداري</a:t>
            </a:r>
            <a:endParaRPr lang="en-US" sz="3200" b="1">
              <a:solidFill>
                <a:srgbClr val="FFFF00"/>
              </a:solidFill>
              <a:effectLst>
                <a:outerShdw blurRad="38100" dist="38100" dir="2700000" algn="tl">
                  <a:srgbClr val="000000"/>
                </a:outerShdw>
              </a:effectLst>
              <a:cs typeface="B Farnaz" pitchFamily="2" charset="-78"/>
            </a:endParaRPr>
          </a:p>
        </p:txBody>
      </p:sp>
      <p:sp>
        <p:nvSpPr>
          <p:cNvPr id="13324" name="Text Box 12"/>
          <p:cNvSpPr txBox="1">
            <a:spLocks noChangeArrowheads="1"/>
          </p:cNvSpPr>
          <p:nvPr/>
        </p:nvSpPr>
        <p:spPr bwMode="auto">
          <a:xfrm>
            <a:off x="3779838" y="6308725"/>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2</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81000" y="1371600"/>
            <a:ext cx="8305800" cy="5026025"/>
          </a:xfrm>
          <a:prstGeom prst="rect">
            <a:avLst/>
          </a:prstGeom>
          <a:noFill/>
          <a:ln w="76200" cmpd="tri">
            <a:noFill/>
            <a:miter lim="800000"/>
            <a:headEnd/>
            <a:tailEnd/>
          </a:ln>
          <a:effectLst/>
        </p:spPr>
        <p:txBody>
          <a:bodyPr>
            <a:spAutoFit/>
          </a:bodyPr>
          <a:lstStyle/>
          <a:p>
            <a:pPr algn="just" rtl="1">
              <a:lnSpc>
                <a:spcPct val="135000"/>
              </a:lnSpc>
              <a:spcBef>
                <a:spcPct val="50000"/>
              </a:spcBef>
            </a:pPr>
            <a:r>
              <a:rPr lang="ar-SA" sz="4000">
                <a:solidFill>
                  <a:srgbClr val="800000"/>
                </a:solidFill>
                <a:cs typeface="B Titr" pitchFamily="2" charset="-78"/>
              </a:rPr>
              <a:t>در اكثر سازمانها گردش نامه ها و حفظ سوابق از مهمترين امور جاري سازمان بوده و همواره هزينه انساني و مالي زيادي را بر سازمانها تحميل مي نمايد. بنابراين جهت كاهش هزينه ها استفاده از سيستم هاي مكانيزه ضروري به نظر مي رسد. </a:t>
            </a:r>
            <a:endParaRPr lang="en-US" sz="4000">
              <a:solidFill>
                <a:srgbClr val="800000"/>
              </a:solidFill>
              <a:cs typeface="B Titr" pitchFamily="2" charset="-78"/>
            </a:endParaRPr>
          </a:p>
        </p:txBody>
      </p:sp>
      <p:sp>
        <p:nvSpPr>
          <p:cNvPr id="14339" name="Rectangle 3"/>
          <p:cNvSpPr>
            <a:spLocks noChangeArrowheads="1"/>
          </p:cNvSpPr>
          <p:nvPr/>
        </p:nvSpPr>
        <p:spPr bwMode="auto">
          <a:xfrm>
            <a:off x="0" y="0"/>
            <a:ext cx="9144000" cy="685800"/>
          </a:xfrm>
          <a:prstGeom prst="rect">
            <a:avLst/>
          </a:prstGeom>
          <a:solidFill>
            <a:srgbClr val="993300"/>
          </a:solidFill>
          <a:ln w="9525">
            <a:noFill/>
            <a:miter lim="800000"/>
            <a:headEnd/>
            <a:tailEnd/>
          </a:ln>
          <a:effectLst/>
        </p:spPr>
        <p:txBody>
          <a:bodyPr wrap="none" anchor="ctr"/>
          <a:lstStyle/>
          <a:p>
            <a:endParaRPr lang="fa-IR"/>
          </a:p>
        </p:txBody>
      </p:sp>
      <p:pic>
        <p:nvPicPr>
          <p:cNvPr id="14341" name="Picture 5" descr="AG00564_"/>
          <p:cNvPicPr>
            <a:picLocks noChangeAspect="1" noChangeArrowheads="1" noCrop="1"/>
          </p:cNvPicPr>
          <p:nvPr/>
        </p:nvPicPr>
        <p:blipFill>
          <a:blip r:embed="rId2" cstate="print"/>
          <a:srcRect/>
          <a:stretch>
            <a:fillRect/>
          </a:stretch>
        </p:blipFill>
        <p:spPr bwMode="auto">
          <a:xfrm>
            <a:off x="0" y="0"/>
            <a:ext cx="914400" cy="698500"/>
          </a:xfrm>
          <a:prstGeom prst="rect">
            <a:avLst/>
          </a:prstGeom>
          <a:noFill/>
        </p:spPr>
      </p:pic>
      <p:grpSp>
        <p:nvGrpSpPr>
          <p:cNvPr id="2" name="Group 6"/>
          <p:cNvGrpSpPr>
            <a:grpSpLocks/>
          </p:cNvGrpSpPr>
          <p:nvPr/>
        </p:nvGrpSpPr>
        <p:grpSpPr bwMode="auto">
          <a:xfrm>
            <a:off x="304800" y="228600"/>
            <a:ext cx="304800" cy="328613"/>
            <a:chOff x="1296" y="864"/>
            <a:chExt cx="336" cy="303"/>
          </a:xfrm>
        </p:grpSpPr>
        <p:pic>
          <p:nvPicPr>
            <p:cNvPr id="14343" name="Picture 7"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4344" name="Rectangle 8"/>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sp>
        <p:nvSpPr>
          <p:cNvPr id="14345" name="Text Box 9"/>
          <p:cNvSpPr txBox="1">
            <a:spLocks noChangeArrowheads="1"/>
          </p:cNvSpPr>
          <p:nvPr/>
        </p:nvSpPr>
        <p:spPr bwMode="auto">
          <a:xfrm>
            <a:off x="876300" y="228600"/>
            <a:ext cx="35814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FF00"/>
                </a:solidFill>
                <a:effectLst>
                  <a:outerShdw blurRad="38100" dist="38100" dir="2700000" algn="tl">
                    <a:srgbClr val="000000"/>
                  </a:outerShdw>
                </a:effectLst>
                <a:cs typeface="Titr" pitchFamily="2" charset="-78"/>
              </a:rPr>
              <a:t>PaperLess</a:t>
            </a:r>
          </a:p>
        </p:txBody>
      </p:sp>
      <p:sp>
        <p:nvSpPr>
          <p:cNvPr id="14346" name="Text Box 10"/>
          <p:cNvSpPr txBox="1">
            <a:spLocks noChangeArrowheads="1"/>
          </p:cNvSpPr>
          <p:nvPr/>
        </p:nvSpPr>
        <p:spPr bwMode="auto">
          <a:xfrm>
            <a:off x="4343400" y="258763"/>
            <a:ext cx="4800600" cy="579437"/>
          </a:xfrm>
          <a:prstGeom prst="rect">
            <a:avLst/>
          </a:prstGeom>
          <a:noFill/>
          <a:ln w="9525">
            <a:noFill/>
            <a:miter lim="800000"/>
            <a:headEnd/>
            <a:tailEnd/>
          </a:ln>
          <a:effectLst/>
        </p:spPr>
        <p:txBody>
          <a:bodyPr>
            <a:spAutoFit/>
          </a:bodyPr>
          <a:lstStyle/>
          <a:p>
            <a:pPr algn="r">
              <a:spcBef>
                <a:spcPct val="50000"/>
              </a:spcBef>
            </a:pPr>
            <a:r>
              <a:rPr lang="ar-SA" sz="3200" b="1">
                <a:solidFill>
                  <a:srgbClr val="FFFF00"/>
                </a:solidFill>
                <a:effectLst>
                  <a:outerShdw blurRad="38100" dist="38100" dir="2700000" algn="tl">
                    <a:srgbClr val="000000"/>
                  </a:outerShdw>
                </a:effectLst>
                <a:cs typeface="B Farnaz" pitchFamily="2" charset="-78"/>
              </a:rPr>
              <a:t>مكانيزاسيون مكاتبات اداري</a:t>
            </a:r>
            <a:endParaRPr lang="en-US" sz="3200" b="1">
              <a:solidFill>
                <a:srgbClr val="FFFF00"/>
              </a:solidFill>
              <a:effectLst>
                <a:outerShdw blurRad="38100" dist="38100" dir="2700000" algn="tl">
                  <a:srgbClr val="000000"/>
                </a:outerShdw>
              </a:effectLst>
              <a:cs typeface="B Farnaz" pitchFamily="2" charset="-78"/>
            </a:endParaRPr>
          </a:p>
        </p:txBody>
      </p:sp>
      <p:sp>
        <p:nvSpPr>
          <p:cNvPr id="14347" name="Text Box 11"/>
          <p:cNvSpPr txBox="1">
            <a:spLocks noChangeArrowheads="1"/>
          </p:cNvSpPr>
          <p:nvPr/>
        </p:nvSpPr>
        <p:spPr bwMode="auto">
          <a:xfrm>
            <a:off x="3779838" y="6308725"/>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3</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1752600"/>
            <a:ext cx="9144000" cy="3832225"/>
          </a:xfrm>
          <a:prstGeom prst="rect">
            <a:avLst/>
          </a:prstGeom>
          <a:solidFill>
            <a:srgbClr val="FFFFCC"/>
          </a:solidFill>
          <a:ln w="76200" cmpd="tri">
            <a:noFill/>
            <a:miter lim="800000"/>
            <a:headEnd/>
            <a:tailEnd/>
          </a:ln>
          <a:effectLst>
            <a:outerShdw dist="35921" dir="2700000" algn="ctr" rotWithShape="0">
              <a:schemeClr val="tx1"/>
            </a:outerShdw>
          </a:effectLst>
        </p:spPr>
        <p:txBody>
          <a:bodyPr>
            <a:spAutoFit/>
          </a:bodyPr>
          <a:lstStyle/>
          <a:p>
            <a:pPr rtl="1">
              <a:lnSpc>
                <a:spcPct val="135000"/>
              </a:lnSpc>
              <a:spcBef>
                <a:spcPct val="50000"/>
              </a:spcBef>
            </a:pPr>
            <a:r>
              <a:rPr lang="ar-SA" sz="5400">
                <a:solidFill>
                  <a:srgbClr val="00FF00"/>
                </a:solidFill>
                <a:effectLst>
                  <a:outerShdw blurRad="38100" dist="38100" dir="2700000" algn="tl">
                    <a:srgbClr val="000000"/>
                  </a:outerShdw>
                </a:effectLst>
                <a:cs typeface="B Titr" pitchFamily="2" charset="-78"/>
              </a:rPr>
              <a:t>فرايند  </a:t>
            </a:r>
            <a:r>
              <a:rPr lang="fa-IR" sz="5400">
                <a:solidFill>
                  <a:srgbClr val="00FF00"/>
                </a:solidFill>
                <a:effectLst>
                  <a:outerShdw blurRad="38100" dist="38100" dir="2700000" algn="tl">
                    <a:srgbClr val="000000"/>
                  </a:outerShdw>
                </a:effectLst>
                <a:cs typeface="B Titr" pitchFamily="2" charset="-78"/>
              </a:rPr>
              <a:t>نصب و راه اندازي سيستم اتوماسيون اداري </a:t>
            </a:r>
          </a:p>
          <a:p>
            <a:pPr rtl="1">
              <a:lnSpc>
                <a:spcPct val="135000"/>
              </a:lnSpc>
              <a:spcBef>
                <a:spcPct val="50000"/>
              </a:spcBef>
            </a:pPr>
            <a:r>
              <a:rPr lang="fa-IR" sz="5400">
                <a:solidFill>
                  <a:srgbClr val="800000"/>
                </a:solidFill>
                <a:effectLst>
                  <a:outerShdw blurRad="38100" dist="38100" dir="2700000" algn="tl">
                    <a:srgbClr val="000000"/>
                  </a:outerShdw>
                </a:effectLst>
                <a:cs typeface="B Titr" pitchFamily="2" charset="-78"/>
              </a:rPr>
              <a:t>در ستاد مركزي دانشگاه</a:t>
            </a:r>
            <a:r>
              <a:rPr lang="ar-SA" sz="5400">
                <a:solidFill>
                  <a:srgbClr val="800000"/>
                </a:solidFill>
                <a:effectLst>
                  <a:outerShdw blurRad="38100" dist="38100" dir="2700000" algn="tl">
                    <a:srgbClr val="000000"/>
                  </a:outerShdw>
                </a:effectLst>
                <a:cs typeface="B Titr" pitchFamily="2" charset="-78"/>
              </a:rPr>
              <a:t> </a:t>
            </a:r>
            <a:endParaRPr lang="en-US" sz="5400">
              <a:solidFill>
                <a:srgbClr val="800000"/>
              </a:solidFill>
              <a:effectLst>
                <a:outerShdw blurRad="38100" dist="38100" dir="2700000" algn="tl">
                  <a:srgbClr val="000000"/>
                </a:outerShdw>
              </a:effectLst>
              <a:cs typeface="B Titr" pitchFamily="2" charset="-78"/>
            </a:endParaRPr>
          </a:p>
        </p:txBody>
      </p:sp>
      <p:sp>
        <p:nvSpPr>
          <p:cNvPr id="15363" name="Rectangle 3"/>
          <p:cNvSpPr>
            <a:spLocks noChangeArrowheads="1"/>
          </p:cNvSpPr>
          <p:nvPr/>
        </p:nvSpPr>
        <p:spPr bwMode="auto">
          <a:xfrm>
            <a:off x="0" y="0"/>
            <a:ext cx="9144000" cy="685800"/>
          </a:xfrm>
          <a:prstGeom prst="rect">
            <a:avLst/>
          </a:prstGeom>
          <a:solidFill>
            <a:srgbClr val="993300"/>
          </a:solidFill>
          <a:ln w="9525">
            <a:noFill/>
            <a:miter lim="800000"/>
            <a:headEnd/>
            <a:tailEnd/>
          </a:ln>
          <a:effectLst/>
        </p:spPr>
        <p:txBody>
          <a:bodyPr wrap="none" anchor="ctr"/>
          <a:lstStyle/>
          <a:p>
            <a:endParaRPr lang="fa-IR"/>
          </a:p>
        </p:txBody>
      </p:sp>
      <p:pic>
        <p:nvPicPr>
          <p:cNvPr id="15365" name="Picture 5" descr="AG00564_"/>
          <p:cNvPicPr>
            <a:picLocks noChangeAspect="1" noChangeArrowheads="1" noCrop="1"/>
          </p:cNvPicPr>
          <p:nvPr/>
        </p:nvPicPr>
        <p:blipFill>
          <a:blip r:embed="rId2" cstate="print"/>
          <a:srcRect/>
          <a:stretch>
            <a:fillRect/>
          </a:stretch>
        </p:blipFill>
        <p:spPr bwMode="auto">
          <a:xfrm>
            <a:off x="0" y="0"/>
            <a:ext cx="914400" cy="698500"/>
          </a:xfrm>
          <a:prstGeom prst="rect">
            <a:avLst/>
          </a:prstGeom>
          <a:noFill/>
        </p:spPr>
      </p:pic>
      <p:grpSp>
        <p:nvGrpSpPr>
          <p:cNvPr id="2" name="Group 6"/>
          <p:cNvGrpSpPr>
            <a:grpSpLocks/>
          </p:cNvGrpSpPr>
          <p:nvPr/>
        </p:nvGrpSpPr>
        <p:grpSpPr bwMode="auto">
          <a:xfrm>
            <a:off x="304800" y="228600"/>
            <a:ext cx="304800" cy="328613"/>
            <a:chOff x="1296" y="864"/>
            <a:chExt cx="336" cy="303"/>
          </a:xfrm>
        </p:grpSpPr>
        <p:pic>
          <p:nvPicPr>
            <p:cNvPr id="15367" name="Picture 7"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5368" name="Rectangle 8"/>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sp>
        <p:nvSpPr>
          <p:cNvPr id="15369" name="Text Box 9"/>
          <p:cNvSpPr txBox="1">
            <a:spLocks noChangeArrowheads="1"/>
          </p:cNvSpPr>
          <p:nvPr/>
        </p:nvSpPr>
        <p:spPr bwMode="auto">
          <a:xfrm>
            <a:off x="876300" y="228600"/>
            <a:ext cx="35814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FF00"/>
                </a:solidFill>
                <a:effectLst>
                  <a:outerShdw blurRad="38100" dist="38100" dir="2700000" algn="tl">
                    <a:srgbClr val="000000"/>
                  </a:outerShdw>
                </a:effectLst>
                <a:cs typeface="Titr" pitchFamily="2" charset="-78"/>
              </a:rPr>
              <a:t>PaperLess</a:t>
            </a:r>
          </a:p>
        </p:txBody>
      </p:sp>
      <p:sp>
        <p:nvSpPr>
          <p:cNvPr id="15370" name="Text Box 10"/>
          <p:cNvSpPr txBox="1">
            <a:spLocks noChangeArrowheads="1"/>
          </p:cNvSpPr>
          <p:nvPr/>
        </p:nvSpPr>
        <p:spPr bwMode="auto">
          <a:xfrm>
            <a:off x="4343400" y="258763"/>
            <a:ext cx="4800600" cy="579437"/>
          </a:xfrm>
          <a:prstGeom prst="rect">
            <a:avLst/>
          </a:prstGeom>
          <a:noFill/>
          <a:ln w="9525">
            <a:noFill/>
            <a:miter lim="800000"/>
            <a:headEnd/>
            <a:tailEnd/>
          </a:ln>
          <a:effectLst/>
        </p:spPr>
        <p:txBody>
          <a:bodyPr>
            <a:spAutoFit/>
          </a:bodyPr>
          <a:lstStyle/>
          <a:p>
            <a:pPr algn="r">
              <a:spcBef>
                <a:spcPct val="50000"/>
              </a:spcBef>
            </a:pPr>
            <a:r>
              <a:rPr lang="ar-SA" sz="3200" b="1">
                <a:solidFill>
                  <a:srgbClr val="FFFF00"/>
                </a:solidFill>
                <a:effectLst>
                  <a:outerShdw blurRad="38100" dist="38100" dir="2700000" algn="tl">
                    <a:srgbClr val="000000"/>
                  </a:outerShdw>
                </a:effectLst>
                <a:cs typeface="B Farnaz" pitchFamily="2" charset="-78"/>
              </a:rPr>
              <a:t>مكانيزاسيون مكاتبات اداري</a:t>
            </a:r>
            <a:endParaRPr lang="en-US" sz="3200" b="1">
              <a:solidFill>
                <a:srgbClr val="FFFF00"/>
              </a:solidFill>
              <a:effectLst>
                <a:outerShdw blurRad="38100" dist="38100" dir="2700000" algn="tl">
                  <a:srgbClr val="000000"/>
                </a:outerShdw>
              </a:effectLst>
              <a:cs typeface="B Farnaz" pitchFamily="2" charset="-78"/>
            </a:endParaRPr>
          </a:p>
        </p:txBody>
      </p:sp>
      <p:sp>
        <p:nvSpPr>
          <p:cNvPr id="15371" name="Text Box 11"/>
          <p:cNvSpPr txBox="1">
            <a:spLocks noChangeArrowheads="1"/>
          </p:cNvSpPr>
          <p:nvPr/>
        </p:nvSpPr>
        <p:spPr bwMode="auto">
          <a:xfrm>
            <a:off x="3779838" y="6308725"/>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4</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468313" y="981075"/>
            <a:ext cx="8305800" cy="5527675"/>
          </a:xfrm>
          <a:prstGeom prst="rect">
            <a:avLst/>
          </a:prstGeom>
          <a:noFill/>
          <a:ln w="76200" cmpd="tri">
            <a:noFill/>
            <a:miter lim="800000"/>
            <a:headEnd/>
            <a:tailEnd/>
          </a:ln>
          <a:effectLst/>
        </p:spPr>
        <p:txBody>
          <a:bodyPr>
            <a:spAutoFit/>
          </a:bodyPr>
          <a:lstStyle/>
          <a:p>
            <a:pPr algn="just" rtl="1">
              <a:lnSpc>
                <a:spcPct val="135000"/>
              </a:lnSpc>
              <a:spcBef>
                <a:spcPct val="50000"/>
              </a:spcBef>
            </a:pPr>
            <a:r>
              <a:rPr lang="fa-IR" sz="2300">
                <a:solidFill>
                  <a:srgbClr val="800000"/>
                </a:solidFill>
                <a:cs typeface="B Titr" pitchFamily="2" charset="-78"/>
              </a:rPr>
              <a:t>در سال 1380 سيستم جامع دبيرخانه </a:t>
            </a:r>
            <a:r>
              <a:rPr lang="en-US" sz="2300">
                <a:solidFill>
                  <a:srgbClr val="800000"/>
                </a:solidFill>
                <a:cs typeface="B Titr" pitchFamily="2" charset="-78"/>
              </a:rPr>
              <a:t>paperLess</a:t>
            </a:r>
            <a:r>
              <a:rPr lang="fa-IR" sz="2300">
                <a:solidFill>
                  <a:srgbClr val="800000"/>
                </a:solidFill>
                <a:cs typeface="B Titr" pitchFamily="2" charset="-78"/>
              </a:rPr>
              <a:t> در ساختمانهاي ستاد مركزي </a:t>
            </a:r>
          </a:p>
          <a:p>
            <a:pPr algn="just" rtl="1">
              <a:lnSpc>
                <a:spcPct val="135000"/>
              </a:lnSpc>
              <a:spcBef>
                <a:spcPct val="50000"/>
              </a:spcBef>
            </a:pPr>
            <a:r>
              <a:rPr lang="fa-IR" sz="2300">
                <a:solidFill>
                  <a:srgbClr val="800000"/>
                </a:solidFill>
                <a:cs typeface="B Titr" pitchFamily="2" charset="-78"/>
              </a:rPr>
              <a:t>- ساختمان شماره يك (قريشي)</a:t>
            </a:r>
          </a:p>
          <a:p>
            <a:pPr algn="just" rtl="1">
              <a:lnSpc>
                <a:spcPct val="135000"/>
              </a:lnSpc>
              <a:spcBef>
                <a:spcPct val="50000"/>
              </a:spcBef>
            </a:pPr>
            <a:r>
              <a:rPr lang="fa-IR" sz="2300">
                <a:solidFill>
                  <a:srgbClr val="800000"/>
                </a:solidFill>
                <a:cs typeface="B Titr" pitchFamily="2" charset="-78"/>
              </a:rPr>
              <a:t>- ساختمان شماره دو </a:t>
            </a:r>
          </a:p>
          <a:p>
            <a:pPr algn="just" rtl="1">
              <a:lnSpc>
                <a:spcPct val="135000"/>
              </a:lnSpc>
              <a:spcBef>
                <a:spcPct val="50000"/>
              </a:spcBef>
            </a:pPr>
            <a:r>
              <a:rPr lang="fa-IR" sz="2300">
                <a:solidFill>
                  <a:srgbClr val="800000"/>
                </a:solidFill>
                <a:cs typeface="B Titr" pitchFamily="2" charset="-78"/>
              </a:rPr>
              <a:t> - ساختمان شماره سه</a:t>
            </a:r>
            <a:endParaRPr lang="en-US" sz="2300">
              <a:solidFill>
                <a:srgbClr val="800000"/>
              </a:solidFill>
              <a:cs typeface="B Titr" pitchFamily="2" charset="-78"/>
            </a:endParaRPr>
          </a:p>
          <a:p>
            <a:pPr algn="just" rtl="1">
              <a:lnSpc>
                <a:spcPct val="135000"/>
              </a:lnSpc>
              <a:spcBef>
                <a:spcPct val="50000"/>
              </a:spcBef>
            </a:pPr>
            <a:r>
              <a:rPr lang="en-US" sz="2300">
                <a:solidFill>
                  <a:srgbClr val="800000"/>
                </a:solidFill>
                <a:cs typeface="B Titr" pitchFamily="2" charset="-78"/>
              </a:rPr>
              <a:t>  </a:t>
            </a:r>
            <a:r>
              <a:rPr lang="fa-IR" sz="2300">
                <a:solidFill>
                  <a:srgbClr val="800000"/>
                </a:solidFill>
                <a:cs typeface="B Titr" pitchFamily="2" charset="-78"/>
              </a:rPr>
              <a:t>نصب و پياده سازي شد  و طي آموزش هاي لازم پرسنل دبيرخانه ها همزمان ورود اطلاعات را به سيستم دبيرخانه و دفاتر انديكاتور انجام مي دادند و بعد از مدت 8 ماه كه سيستم از نظر امنيتي چك شد و  اشكالات آن توسط برنامه نويس مربوطه برطرف شد. تمام دفاتر انديكاتوري كه جهت ثبت نامه هاي وارده و صادره به دبيرخانه جمع آوري شده و پرسنل دبيرخانه ها فقط با سيستم جامع دبيرخانه مشغول به كار شدند.</a:t>
            </a:r>
          </a:p>
        </p:txBody>
      </p:sp>
      <p:sp>
        <p:nvSpPr>
          <p:cNvPr id="112643" name="Rectangle 3"/>
          <p:cNvSpPr>
            <a:spLocks noChangeArrowheads="1"/>
          </p:cNvSpPr>
          <p:nvPr/>
        </p:nvSpPr>
        <p:spPr bwMode="auto">
          <a:xfrm>
            <a:off x="0" y="0"/>
            <a:ext cx="9144000" cy="685800"/>
          </a:xfrm>
          <a:prstGeom prst="rect">
            <a:avLst/>
          </a:prstGeom>
          <a:solidFill>
            <a:srgbClr val="993300"/>
          </a:solidFill>
          <a:ln w="9525">
            <a:noFill/>
            <a:miter lim="800000"/>
            <a:headEnd/>
            <a:tailEnd/>
          </a:ln>
          <a:effectLst/>
        </p:spPr>
        <p:txBody>
          <a:bodyPr wrap="none" anchor="ctr"/>
          <a:lstStyle/>
          <a:p>
            <a:endParaRPr lang="fa-IR"/>
          </a:p>
        </p:txBody>
      </p:sp>
      <p:pic>
        <p:nvPicPr>
          <p:cNvPr id="112644" name="Picture 4" descr="AG00564_"/>
          <p:cNvPicPr>
            <a:picLocks noChangeAspect="1" noChangeArrowheads="1" noCrop="1"/>
          </p:cNvPicPr>
          <p:nvPr/>
        </p:nvPicPr>
        <p:blipFill>
          <a:blip r:embed="rId2" cstate="print"/>
          <a:srcRect/>
          <a:stretch>
            <a:fillRect/>
          </a:stretch>
        </p:blipFill>
        <p:spPr bwMode="auto">
          <a:xfrm>
            <a:off x="0" y="0"/>
            <a:ext cx="914400" cy="698500"/>
          </a:xfrm>
          <a:prstGeom prst="rect">
            <a:avLst/>
          </a:prstGeom>
          <a:noFill/>
        </p:spPr>
      </p:pic>
      <p:grpSp>
        <p:nvGrpSpPr>
          <p:cNvPr id="2" name="Group 5"/>
          <p:cNvGrpSpPr>
            <a:grpSpLocks/>
          </p:cNvGrpSpPr>
          <p:nvPr/>
        </p:nvGrpSpPr>
        <p:grpSpPr bwMode="auto">
          <a:xfrm>
            <a:off x="304800" y="228600"/>
            <a:ext cx="304800" cy="328613"/>
            <a:chOff x="1296" y="864"/>
            <a:chExt cx="336" cy="303"/>
          </a:xfrm>
        </p:grpSpPr>
        <p:pic>
          <p:nvPicPr>
            <p:cNvPr id="112646" name="Picture 6"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12647" name="Rectangle 7"/>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sp>
        <p:nvSpPr>
          <p:cNvPr id="112648" name="Text Box 8"/>
          <p:cNvSpPr txBox="1">
            <a:spLocks noChangeArrowheads="1"/>
          </p:cNvSpPr>
          <p:nvPr/>
        </p:nvSpPr>
        <p:spPr bwMode="auto">
          <a:xfrm>
            <a:off x="876300" y="228600"/>
            <a:ext cx="35814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FF00"/>
                </a:solidFill>
                <a:effectLst>
                  <a:outerShdw blurRad="38100" dist="38100" dir="2700000" algn="tl">
                    <a:srgbClr val="C0C0C0"/>
                  </a:outerShdw>
                </a:effectLst>
                <a:cs typeface="Titr" pitchFamily="2" charset="-78"/>
              </a:rPr>
              <a:t>PaperLess</a:t>
            </a:r>
          </a:p>
        </p:txBody>
      </p:sp>
      <p:sp>
        <p:nvSpPr>
          <p:cNvPr id="112649" name="Text Box 9"/>
          <p:cNvSpPr txBox="1">
            <a:spLocks noChangeArrowheads="1"/>
          </p:cNvSpPr>
          <p:nvPr/>
        </p:nvSpPr>
        <p:spPr bwMode="auto">
          <a:xfrm>
            <a:off x="4343400" y="258763"/>
            <a:ext cx="4800600" cy="579437"/>
          </a:xfrm>
          <a:prstGeom prst="rect">
            <a:avLst/>
          </a:prstGeom>
          <a:noFill/>
          <a:ln w="9525">
            <a:noFill/>
            <a:miter lim="800000"/>
            <a:headEnd/>
            <a:tailEnd/>
          </a:ln>
          <a:effectLst/>
        </p:spPr>
        <p:txBody>
          <a:bodyPr>
            <a:spAutoFit/>
          </a:bodyPr>
          <a:lstStyle/>
          <a:p>
            <a:pPr algn="r">
              <a:spcBef>
                <a:spcPct val="50000"/>
              </a:spcBef>
            </a:pPr>
            <a:r>
              <a:rPr lang="ar-SA" sz="3200" b="1">
                <a:solidFill>
                  <a:srgbClr val="FFFF00"/>
                </a:solidFill>
                <a:effectLst>
                  <a:outerShdw blurRad="38100" dist="38100" dir="2700000" algn="tl">
                    <a:srgbClr val="C0C0C0"/>
                  </a:outerShdw>
                </a:effectLst>
                <a:cs typeface="B Farnaz" pitchFamily="2" charset="-78"/>
              </a:rPr>
              <a:t>مكانيزاسيون مكاتبات اداري</a:t>
            </a:r>
            <a:endParaRPr lang="en-US" sz="3200" b="1">
              <a:solidFill>
                <a:srgbClr val="FFFF00"/>
              </a:solidFill>
              <a:effectLst>
                <a:outerShdw blurRad="38100" dist="38100" dir="2700000" algn="tl">
                  <a:srgbClr val="C0C0C0"/>
                </a:outerShdw>
              </a:effectLst>
              <a:cs typeface="B Farnaz" pitchFamily="2" charset="-78"/>
            </a:endParaRPr>
          </a:p>
        </p:txBody>
      </p:sp>
      <p:sp>
        <p:nvSpPr>
          <p:cNvPr id="112650" name="Text Box 10"/>
          <p:cNvSpPr txBox="1">
            <a:spLocks noChangeArrowheads="1"/>
          </p:cNvSpPr>
          <p:nvPr/>
        </p:nvSpPr>
        <p:spPr bwMode="auto">
          <a:xfrm>
            <a:off x="3779838" y="6308725"/>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5</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395288" y="1052513"/>
            <a:ext cx="8305800" cy="5230812"/>
          </a:xfrm>
          <a:prstGeom prst="rect">
            <a:avLst/>
          </a:prstGeom>
          <a:noFill/>
          <a:ln w="76200" cmpd="tri">
            <a:noFill/>
            <a:miter lim="800000"/>
            <a:headEnd/>
            <a:tailEnd/>
          </a:ln>
          <a:effectLst/>
        </p:spPr>
        <p:txBody>
          <a:bodyPr>
            <a:spAutoFit/>
          </a:bodyPr>
          <a:lstStyle/>
          <a:p>
            <a:pPr algn="just" rtl="1">
              <a:lnSpc>
                <a:spcPct val="135000"/>
              </a:lnSpc>
              <a:spcBef>
                <a:spcPct val="50000"/>
              </a:spcBef>
            </a:pPr>
            <a:r>
              <a:rPr lang="fa-IR" sz="2300">
                <a:solidFill>
                  <a:srgbClr val="800000"/>
                </a:solidFill>
                <a:cs typeface="B Titr" pitchFamily="2" charset="-78"/>
              </a:rPr>
              <a:t>تقريبا تا اواخر سال 1382  هفتاد و پنج درصد سيستم در حوزه ستاد مركزي اجرا شد كه اين سيستم شامل خصوصيات ذيل مي باشد:</a:t>
            </a:r>
            <a:endParaRPr lang="en-US" sz="2300">
              <a:solidFill>
                <a:srgbClr val="800000"/>
              </a:solidFill>
              <a:cs typeface="B Titr" pitchFamily="2" charset="-78"/>
            </a:endParaRPr>
          </a:p>
          <a:p>
            <a:pPr algn="just" rtl="1">
              <a:lnSpc>
                <a:spcPct val="135000"/>
              </a:lnSpc>
              <a:spcBef>
                <a:spcPct val="50000"/>
              </a:spcBef>
            </a:pPr>
            <a:r>
              <a:rPr lang="fa-IR" sz="2300">
                <a:solidFill>
                  <a:srgbClr val="800000"/>
                </a:solidFill>
                <a:cs typeface="B Titr" pitchFamily="2" charset="-78"/>
              </a:rPr>
              <a:t>نرم افزار به زبان </a:t>
            </a:r>
            <a:r>
              <a:rPr lang="en-US" sz="2300">
                <a:solidFill>
                  <a:srgbClr val="800000"/>
                </a:solidFill>
                <a:cs typeface="B Titr" pitchFamily="2" charset="-78"/>
              </a:rPr>
              <a:t>delphi</a:t>
            </a:r>
            <a:r>
              <a:rPr lang="fa-IR" sz="2300">
                <a:solidFill>
                  <a:srgbClr val="800000"/>
                </a:solidFill>
                <a:cs typeface="B Titr" pitchFamily="2" charset="-78"/>
              </a:rPr>
              <a:t> با مديريت بانك اطلاعات </a:t>
            </a:r>
            <a:r>
              <a:rPr lang="en-US" sz="2300">
                <a:solidFill>
                  <a:srgbClr val="800000"/>
                </a:solidFill>
                <a:cs typeface="B Titr" pitchFamily="2" charset="-78"/>
              </a:rPr>
              <a:t>SQL server </a:t>
            </a:r>
            <a:r>
              <a:rPr lang="fa-IR" sz="2300">
                <a:solidFill>
                  <a:srgbClr val="800000"/>
                </a:solidFill>
                <a:cs typeface="B Titr" pitchFamily="2" charset="-78"/>
              </a:rPr>
              <a:t> و مديريت شبكه </a:t>
            </a:r>
            <a:r>
              <a:rPr lang="en-US" sz="2300">
                <a:solidFill>
                  <a:srgbClr val="800000"/>
                </a:solidFill>
                <a:cs typeface="B Titr" pitchFamily="2" charset="-78"/>
              </a:rPr>
              <a:t>advanced server</a:t>
            </a:r>
          </a:p>
          <a:p>
            <a:pPr algn="just" rtl="1">
              <a:lnSpc>
                <a:spcPct val="135000"/>
              </a:lnSpc>
              <a:spcBef>
                <a:spcPct val="50000"/>
              </a:spcBef>
            </a:pPr>
            <a:r>
              <a:rPr lang="fa-IR" sz="2300">
                <a:solidFill>
                  <a:srgbClr val="800000"/>
                </a:solidFill>
                <a:cs typeface="B Titr" pitchFamily="2" charset="-78"/>
              </a:rPr>
              <a:t>در سال 1383 سيستم اتوماسيون اداري بريد كه شامل مشخصات ذيل مي باشد جايگزين اين سيستم شد كه شامل مشخصات ذيل مي باشد.</a:t>
            </a:r>
          </a:p>
          <a:p>
            <a:pPr algn="just" rtl="1">
              <a:lnSpc>
                <a:spcPct val="135000"/>
              </a:lnSpc>
              <a:spcBef>
                <a:spcPct val="50000"/>
              </a:spcBef>
            </a:pPr>
            <a:r>
              <a:rPr lang="fa-IR" sz="2300">
                <a:solidFill>
                  <a:srgbClr val="800000"/>
                </a:solidFill>
                <a:cs typeface="B Titr" pitchFamily="2" charset="-78"/>
              </a:rPr>
              <a:t>نرم افزار به زبان </a:t>
            </a:r>
          </a:p>
          <a:p>
            <a:pPr algn="just" rtl="1">
              <a:lnSpc>
                <a:spcPct val="135000"/>
              </a:lnSpc>
              <a:spcBef>
                <a:spcPct val="50000"/>
              </a:spcBef>
            </a:pPr>
            <a:r>
              <a:rPr lang="fa-IR" sz="2300">
                <a:solidFill>
                  <a:srgbClr val="800000"/>
                </a:solidFill>
                <a:cs typeface="B Titr" pitchFamily="2" charset="-78"/>
              </a:rPr>
              <a:t>با مديريت بانك اطلاعات </a:t>
            </a:r>
            <a:r>
              <a:rPr lang="en-US" sz="2300">
                <a:solidFill>
                  <a:srgbClr val="800000"/>
                </a:solidFill>
                <a:cs typeface="B Titr" pitchFamily="2" charset="-78"/>
              </a:rPr>
              <a:t>oracle </a:t>
            </a:r>
            <a:endParaRPr lang="fa-IR" sz="2300">
              <a:solidFill>
                <a:srgbClr val="800000"/>
              </a:solidFill>
              <a:cs typeface="B Titr" pitchFamily="2" charset="-78"/>
            </a:endParaRPr>
          </a:p>
          <a:p>
            <a:pPr algn="just" rtl="1">
              <a:lnSpc>
                <a:spcPct val="135000"/>
              </a:lnSpc>
              <a:spcBef>
                <a:spcPct val="50000"/>
              </a:spcBef>
            </a:pPr>
            <a:r>
              <a:rPr lang="fa-IR" sz="2300">
                <a:solidFill>
                  <a:srgbClr val="800000"/>
                </a:solidFill>
                <a:cs typeface="B Titr" pitchFamily="2" charset="-78"/>
              </a:rPr>
              <a:t>و مديريت شبكه </a:t>
            </a:r>
            <a:r>
              <a:rPr lang="en-US" sz="2300">
                <a:solidFill>
                  <a:srgbClr val="800000"/>
                </a:solidFill>
                <a:cs typeface="B Titr" pitchFamily="2" charset="-78"/>
              </a:rPr>
              <a:t>advanced server</a:t>
            </a:r>
          </a:p>
        </p:txBody>
      </p:sp>
      <p:sp>
        <p:nvSpPr>
          <p:cNvPr id="113667" name="Rectangle 3"/>
          <p:cNvSpPr>
            <a:spLocks noChangeArrowheads="1"/>
          </p:cNvSpPr>
          <p:nvPr/>
        </p:nvSpPr>
        <p:spPr bwMode="auto">
          <a:xfrm>
            <a:off x="0" y="0"/>
            <a:ext cx="9144000" cy="685800"/>
          </a:xfrm>
          <a:prstGeom prst="rect">
            <a:avLst/>
          </a:prstGeom>
          <a:solidFill>
            <a:srgbClr val="993300"/>
          </a:solidFill>
          <a:ln w="9525">
            <a:noFill/>
            <a:miter lim="800000"/>
            <a:headEnd/>
            <a:tailEnd/>
          </a:ln>
          <a:effectLst/>
        </p:spPr>
        <p:txBody>
          <a:bodyPr wrap="none" anchor="ctr"/>
          <a:lstStyle/>
          <a:p>
            <a:endParaRPr lang="fa-IR"/>
          </a:p>
        </p:txBody>
      </p:sp>
      <p:pic>
        <p:nvPicPr>
          <p:cNvPr id="113668" name="Picture 4" descr="AG00564_"/>
          <p:cNvPicPr>
            <a:picLocks noChangeAspect="1" noChangeArrowheads="1" noCrop="1"/>
          </p:cNvPicPr>
          <p:nvPr/>
        </p:nvPicPr>
        <p:blipFill>
          <a:blip r:embed="rId2" cstate="print"/>
          <a:srcRect/>
          <a:stretch>
            <a:fillRect/>
          </a:stretch>
        </p:blipFill>
        <p:spPr bwMode="auto">
          <a:xfrm>
            <a:off x="0" y="0"/>
            <a:ext cx="914400" cy="698500"/>
          </a:xfrm>
          <a:prstGeom prst="rect">
            <a:avLst/>
          </a:prstGeom>
          <a:noFill/>
        </p:spPr>
      </p:pic>
      <p:grpSp>
        <p:nvGrpSpPr>
          <p:cNvPr id="2" name="Group 5"/>
          <p:cNvGrpSpPr>
            <a:grpSpLocks/>
          </p:cNvGrpSpPr>
          <p:nvPr/>
        </p:nvGrpSpPr>
        <p:grpSpPr bwMode="auto">
          <a:xfrm>
            <a:off x="304800" y="228600"/>
            <a:ext cx="304800" cy="328613"/>
            <a:chOff x="1296" y="864"/>
            <a:chExt cx="336" cy="303"/>
          </a:xfrm>
        </p:grpSpPr>
        <p:pic>
          <p:nvPicPr>
            <p:cNvPr id="113670" name="Picture 6"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13671" name="Rectangle 7"/>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sp>
        <p:nvSpPr>
          <p:cNvPr id="113672" name="Text Box 8"/>
          <p:cNvSpPr txBox="1">
            <a:spLocks noChangeArrowheads="1"/>
          </p:cNvSpPr>
          <p:nvPr/>
        </p:nvSpPr>
        <p:spPr bwMode="auto">
          <a:xfrm>
            <a:off x="876300" y="228600"/>
            <a:ext cx="35814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FF00"/>
                </a:solidFill>
                <a:effectLst>
                  <a:outerShdw blurRad="38100" dist="38100" dir="2700000" algn="tl">
                    <a:srgbClr val="C0C0C0"/>
                  </a:outerShdw>
                </a:effectLst>
                <a:cs typeface="Titr" pitchFamily="2" charset="-78"/>
              </a:rPr>
              <a:t>PaperLess</a:t>
            </a:r>
          </a:p>
        </p:txBody>
      </p:sp>
      <p:sp>
        <p:nvSpPr>
          <p:cNvPr id="113673" name="Text Box 9"/>
          <p:cNvSpPr txBox="1">
            <a:spLocks noChangeArrowheads="1"/>
          </p:cNvSpPr>
          <p:nvPr/>
        </p:nvSpPr>
        <p:spPr bwMode="auto">
          <a:xfrm>
            <a:off x="4343400" y="258763"/>
            <a:ext cx="4800600" cy="579437"/>
          </a:xfrm>
          <a:prstGeom prst="rect">
            <a:avLst/>
          </a:prstGeom>
          <a:noFill/>
          <a:ln w="9525">
            <a:noFill/>
            <a:miter lim="800000"/>
            <a:headEnd/>
            <a:tailEnd/>
          </a:ln>
          <a:effectLst/>
        </p:spPr>
        <p:txBody>
          <a:bodyPr>
            <a:spAutoFit/>
          </a:bodyPr>
          <a:lstStyle/>
          <a:p>
            <a:pPr algn="r">
              <a:spcBef>
                <a:spcPct val="50000"/>
              </a:spcBef>
            </a:pPr>
            <a:r>
              <a:rPr lang="ar-SA" sz="3200" b="1">
                <a:solidFill>
                  <a:srgbClr val="FFFF00"/>
                </a:solidFill>
                <a:effectLst>
                  <a:outerShdw blurRad="38100" dist="38100" dir="2700000" algn="tl">
                    <a:srgbClr val="C0C0C0"/>
                  </a:outerShdw>
                </a:effectLst>
                <a:cs typeface="B Farnaz" pitchFamily="2" charset="-78"/>
              </a:rPr>
              <a:t>مكانيزاسيون مكاتبات اداري</a:t>
            </a:r>
            <a:endParaRPr lang="en-US" sz="3200" b="1">
              <a:solidFill>
                <a:srgbClr val="FFFF00"/>
              </a:solidFill>
              <a:effectLst>
                <a:outerShdw blurRad="38100" dist="38100" dir="2700000" algn="tl">
                  <a:srgbClr val="C0C0C0"/>
                </a:outerShdw>
              </a:effectLst>
              <a:cs typeface="B Farnaz" pitchFamily="2" charset="-78"/>
            </a:endParaRPr>
          </a:p>
        </p:txBody>
      </p:sp>
      <p:sp>
        <p:nvSpPr>
          <p:cNvPr id="113674" name="Text Box 10"/>
          <p:cNvSpPr txBox="1">
            <a:spLocks noChangeArrowheads="1"/>
          </p:cNvSpPr>
          <p:nvPr/>
        </p:nvSpPr>
        <p:spPr bwMode="auto">
          <a:xfrm>
            <a:off x="3779838" y="6308725"/>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6</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395288" y="1341438"/>
            <a:ext cx="8305800" cy="4764087"/>
          </a:xfrm>
          <a:prstGeom prst="rect">
            <a:avLst/>
          </a:prstGeom>
          <a:noFill/>
          <a:ln w="76200" cmpd="tri">
            <a:noFill/>
            <a:miter lim="800000"/>
            <a:headEnd/>
            <a:tailEnd/>
          </a:ln>
          <a:effectLst/>
        </p:spPr>
        <p:txBody>
          <a:bodyPr>
            <a:spAutoFit/>
          </a:bodyPr>
          <a:lstStyle/>
          <a:p>
            <a:pPr algn="just" rtl="1">
              <a:lnSpc>
                <a:spcPct val="160000"/>
              </a:lnSpc>
              <a:spcBef>
                <a:spcPct val="50000"/>
              </a:spcBef>
            </a:pPr>
            <a:r>
              <a:rPr lang="fa-IR" sz="2300">
                <a:solidFill>
                  <a:srgbClr val="800000"/>
                </a:solidFill>
                <a:cs typeface="B Titr" pitchFamily="2" charset="-78"/>
              </a:rPr>
              <a:t>اين سيستم به عنوان پايلوت در ساختمان شماره 2</a:t>
            </a:r>
            <a:r>
              <a:rPr lang="en-US" sz="2300">
                <a:solidFill>
                  <a:srgbClr val="800000"/>
                </a:solidFill>
                <a:cs typeface="B Titr" pitchFamily="2" charset="-78"/>
              </a:rPr>
              <a:t> </a:t>
            </a:r>
            <a:r>
              <a:rPr lang="fa-IR" sz="2300">
                <a:solidFill>
                  <a:srgbClr val="800000"/>
                </a:solidFill>
                <a:cs typeface="B Titr" pitchFamily="2" charset="-78"/>
              </a:rPr>
              <a:t> مديريت پشتيباني نصب و راه اندازي شد و در حدود 4 ماه در كنار سيستم قبلي جامع دبيرخانه مورد آزمايش و بررسي قرار گرفته و سپس در دبيرخانه ساختمان قريشي (1)  و ساختمان شماره (3) هم  با اين سيستم شروع به كار كردند . بعد از آموزش هاي لازم پرسنل دبيرخانه ها در ساختمان شماره 2 مديريت پشتيباني واحد تايپ هم مشغول به كار شد.</a:t>
            </a:r>
            <a:endParaRPr lang="en-US" sz="2300">
              <a:solidFill>
                <a:srgbClr val="800000"/>
              </a:solidFill>
              <a:cs typeface="B Titr" pitchFamily="2" charset="-78"/>
            </a:endParaRPr>
          </a:p>
          <a:p>
            <a:pPr algn="just" rtl="1">
              <a:lnSpc>
                <a:spcPct val="160000"/>
              </a:lnSpc>
              <a:spcBef>
                <a:spcPct val="50000"/>
              </a:spcBef>
            </a:pPr>
            <a:r>
              <a:rPr lang="fa-IR" sz="2300">
                <a:solidFill>
                  <a:srgbClr val="800000"/>
                </a:solidFill>
                <a:cs typeface="B Titr" pitchFamily="2" charset="-78"/>
              </a:rPr>
              <a:t>سپس نوبت به آموزش كارتابل مديران و رئيس واحدها و كارشناسان رسيد كه فعلا در اين ساختمان به صورت پايلوت مشغول به كار مي باشد. </a:t>
            </a:r>
            <a:endParaRPr lang="en-US" sz="2300">
              <a:solidFill>
                <a:srgbClr val="800000"/>
              </a:solidFill>
              <a:cs typeface="B Titr" pitchFamily="2" charset="-78"/>
            </a:endParaRPr>
          </a:p>
        </p:txBody>
      </p:sp>
      <p:sp>
        <p:nvSpPr>
          <p:cNvPr id="114691" name="Rectangle 3"/>
          <p:cNvSpPr>
            <a:spLocks noChangeArrowheads="1"/>
          </p:cNvSpPr>
          <p:nvPr/>
        </p:nvSpPr>
        <p:spPr bwMode="auto">
          <a:xfrm>
            <a:off x="0" y="0"/>
            <a:ext cx="9144000" cy="685800"/>
          </a:xfrm>
          <a:prstGeom prst="rect">
            <a:avLst/>
          </a:prstGeom>
          <a:solidFill>
            <a:srgbClr val="993300"/>
          </a:solidFill>
          <a:ln w="9525">
            <a:noFill/>
            <a:miter lim="800000"/>
            <a:headEnd/>
            <a:tailEnd/>
          </a:ln>
          <a:effectLst/>
        </p:spPr>
        <p:txBody>
          <a:bodyPr wrap="none" anchor="ctr"/>
          <a:lstStyle/>
          <a:p>
            <a:endParaRPr lang="fa-IR"/>
          </a:p>
        </p:txBody>
      </p:sp>
      <p:pic>
        <p:nvPicPr>
          <p:cNvPr id="114692" name="Picture 4" descr="AG00564_"/>
          <p:cNvPicPr>
            <a:picLocks noChangeAspect="1" noChangeArrowheads="1" noCrop="1"/>
          </p:cNvPicPr>
          <p:nvPr/>
        </p:nvPicPr>
        <p:blipFill>
          <a:blip r:embed="rId2" cstate="print"/>
          <a:srcRect/>
          <a:stretch>
            <a:fillRect/>
          </a:stretch>
        </p:blipFill>
        <p:spPr bwMode="auto">
          <a:xfrm>
            <a:off x="0" y="0"/>
            <a:ext cx="914400" cy="698500"/>
          </a:xfrm>
          <a:prstGeom prst="rect">
            <a:avLst/>
          </a:prstGeom>
          <a:noFill/>
        </p:spPr>
      </p:pic>
      <p:grpSp>
        <p:nvGrpSpPr>
          <p:cNvPr id="2" name="Group 5"/>
          <p:cNvGrpSpPr>
            <a:grpSpLocks/>
          </p:cNvGrpSpPr>
          <p:nvPr/>
        </p:nvGrpSpPr>
        <p:grpSpPr bwMode="auto">
          <a:xfrm>
            <a:off x="304800" y="228600"/>
            <a:ext cx="304800" cy="328613"/>
            <a:chOff x="1296" y="864"/>
            <a:chExt cx="336" cy="303"/>
          </a:xfrm>
        </p:grpSpPr>
        <p:pic>
          <p:nvPicPr>
            <p:cNvPr id="114694" name="Picture 6"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14695" name="Rectangle 7"/>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sp>
        <p:nvSpPr>
          <p:cNvPr id="114696" name="Text Box 8"/>
          <p:cNvSpPr txBox="1">
            <a:spLocks noChangeArrowheads="1"/>
          </p:cNvSpPr>
          <p:nvPr/>
        </p:nvSpPr>
        <p:spPr bwMode="auto">
          <a:xfrm>
            <a:off x="876300" y="228600"/>
            <a:ext cx="35814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FF00"/>
                </a:solidFill>
                <a:effectLst>
                  <a:outerShdw blurRad="38100" dist="38100" dir="2700000" algn="tl">
                    <a:srgbClr val="C0C0C0"/>
                  </a:outerShdw>
                </a:effectLst>
                <a:cs typeface="Titr" pitchFamily="2" charset="-78"/>
              </a:rPr>
              <a:t>PaperLess</a:t>
            </a:r>
          </a:p>
        </p:txBody>
      </p:sp>
      <p:sp>
        <p:nvSpPr>
          <p:cNvPr id="114697" name="Text Box 9"/>
          <p:cNvSpPr txBox="1">
            <a:spLocks noChangeArrowheads="1"/>
          </p:cNvSpPr>
          <p:nvPr/>
        </p:nvSpPr>
        <p:spPr bwMode="auto">
          <a:xfrm>
            <a:off x="4343400" y="258763"/>
            <a:ext cx="4800600" cy="579437"/>
          </a:xfrm>
          <a:prstGeom prst="rect">
            <a:avLst/>
          </a:prstGeom>
          <a:noFill/>
          <a:ln w="9525">
            <a:noFill/>
            <a:miter lim="800000"/>
            <a:headEnd/>
            <a:tailEnd/>
          </a:ln>
          <a:effectLst/>
        </p:spPr>
        <p:txBody>
          <a:bodyPr>
            <a:spAutoFit/>
          </a:bodyPr>
          <a:lstStyle/>
          <a:p>
            <a:pPr algn="r">
              <a:spcBef>
                <a:spcPct val="50000"/>
              </a:spcBef>
            </a:pPr>
            <a:r>
              <a:rPr lang="ar-SA" sz="3200" b="1">
                <a:solidFill>
                  <a:srgbClr val="FFFF00"/>
                </a:solidFill>
                <a:effectLst>
                  <a:outerShdw blurRad="38100" dist="38100" dir="2700000" algn="tl">
                    <a:srgbClr val="C0C0C0"/>
                  </a:outerShdw>
                </a:effectLst>
                <a:cs typeface="B Farnaz" pitchFamily="2" charset="-78"/>
              </a:rPr>
              <a:t>مكانيزاسيون مكاتبات اداري</a:t>
            </a:r>
            <a:endParaRPr lang="en-US" sz="3200" b="1">
              <a:solidFill>
                <a:srgbClr val="FFFF00"/>
              </a:solidFill>
              <a:effectLst>
                <a:outerShdw blurRad="38100" dist="38100" dir="2700000" algn="tl">
                  <a:srgbClr val="C0C0C0"/>
                </a:outerShdw>
              </a:effectLst>
              <a:cs typeface="B Farnaz" pitchFamily="2" charset="-78"/>
            </a:endParaRPr>
          </a:p>
        </p:txBody>
      </p:sp>
      <p:sp>
        <p:nvSpPr>
          <p:cNvPr id="114698" name="Text Box 10"/>
          <p:cNvSpPr txBox="1">
            <a:spLocks noChangeArrowheads="1"/>
          </p:cNvSpPr>
          <p:nvPr/>
        </p:nvSpPr>
        <p:spPr bwMode="auto">
          <a:xfrm>
            <a:off x="3779838" y="6308725"/>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7</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468313" y="1268413"/>
            <a:ext cx="8305800" cy="4425950"/>
          </a:xfrm>
          <a:prstGeom prst="rect">
            <a:avLst/>
          </a:prstGeom>
          <a:noFill/>
          <a:ln w="76200" cmpd="tri">
            <a:noFill/>
            <a:miter lim="800000"/>
            <a:headEnd/>
            <a:tailEnd/>
          </a:ln>
          <a:effectLst/>
        </p:spPr>
        <p:txBody>
          <a:bodyPr>
            <a:spAutoFit/>
          </a:bodyPr>
          <a:lstStyle/>
          <a:p>
            <a:pPr algn="just" rtl="1">
              <a:lnSpc>
                <a:spcPct val="135000"/>
              </a:lnSpc>
              <a:spcBef>
                <a:spcPct val="50000"/>
              </a:spcBef>
            </a:pPr>
            <a:r>
              <a:rPr lang="fa-IR" sz="2300">
                <a:solidFill>
                  <a:srgbClr val="800000"/>
                </a:solidFill>
                <a:cs typeface="B Titr" pitchFamily="2" charset="-78"/>
              </a:rPr>
              <a:t>پياده سازي سيستم مكاتبات اداري در سطح دانشگاه علوم پزشكي مشهد در چهار فاز پيش بيني  و در حال اجرا ست كه بدين شرح مي باشد:</a:t>
            </a:r>
          </a:p>
          <a:p>
            <a:pPr algn="just" rtl="1">
              <a:lnSpc>
                <a:spcPct val="135000"/>
              </a:lnSpc>
              <a:spcBef>
                <a:spcPct val="50000"/>
              </a:spcBef>
            </a:pPr>
            <a:r>
              <a:rPr lang="fa-IR" sz="2800" u="sng">
                <a:solidFill>
                  <a:srgbClr val="000066"/>
                </a:solidFill>
                <a:effectLst>
                  <a:outerShdw blurRad="38100" dist="38100" dir="2700000" algn="tl">
                    <a:srgbClr val="C0C0C0"/>
                  </a:outerShdw>
                </a:effectLst>
                <a:cs typeface="B Titr" pitchFamily="2" charset="-78"/>
              </a:rPr>
              <a:t>فاز يك :</a:t>
            </a:r>
            <a:r>
              <a:rPr lang="fa-IR" sz="2300">
                <a:solidFill>
                  <a:srgbClr val="800000"/>
                </a:solidFill>
                <a:cs typeface="B Titr" pitchFamily="2" charset="-78"/>
              </a:rPr>
              <a:t> </a:t>
            </a:r>
          </a:p>
          <a:p>
            <a:pPr algn="just" rtl="1">
              <a:lnSpc>
                <a:spcPct val="135000"/>
              </a:lnSpc>
              <a:spcBef>
                <a:spcPct val="50000"/>
              </a:spcBef>
            </a:pPr>
            <a:r>
              <a:rPr lang="fa-IR" sz="2300">
                <a:solidFill>
                  <a:srgbClr val="800000"/>
                </a:solidFill>
                <a:cs typeface="B Titr" pitchFamily="2" charset="-78"/>
              </a:rPr>
              <a:t>نصب و راه اندازي و آموزش سيستم در ستاد مركزي كه شامل :</a:t>
            </a:r>
          </a:p>
          <a:p>
            <a:pPr algn="just" rtl="1">
              <a:lnSpc>
                <a:spcPct val="135000"/>
              </a:lnSpc>
              <a:spcBef>
                <a:spcPct val="50000"/>
              </a:spcBef>
            </a:pPr>
            <a:r>
              <a:rPr lang="fa-IR" sz="2300">
                <a:solidFill>
                  <a:srgbClr val="800000"/>
                </a:solidFill>
                <a:cs typeface="B Titr" pitchFamily="2" charset="-78"/>
              </a:rPr>
              <a:t>- ساختمان شماره يك (قريشي – رياست)</a:t>
            </a:r>
          </a:p>
          <a:p>
            <a:pPr algn="just" rtl="1">
              <a:lnSpc>
                <a:spcPct val="135000"/>
              </a:lnSpc>
              <a:spcBef>
                <a:spcPct val="50000"/>
              </a:spcBef>
            </a:pPr>
            <a:r>
              <a:rPr lang="fa-IR" sz="2300">
                <a:solidFill>
                  <a:srgbClr val="800000"/>
                </a:solidFill>
                <a:cs typeface="B Titr" pitchFamily="2" charset="-78"/>
              </a:rPr>
              <a:t>- ساختمان شماره دو (مديريت پشتيباني )  </a:t>
            </a:r>
            <a:r>
              <a:rPr lang="fa-IR" sz="2300" u="sng">
                <a:solidFill>
                  <a:srgbClr val="800000"/>
                </a:solidFill>
                <a:cs typeface="B Titr" pitchFamily="2" charset="-78"/>
              </a:rPr>
              <a:t>پايلوت</a:t>
            </a:r>
            <a:r>
              <a:rPr lang="fa-IR" sz="2300">
                <a:solidFill>
                  <a:srgbClr val="800000"/>
                </a:solidFill>
                <a:cs typeface="B Titr" pitchFamily="2" charset="-78"/>
              </a:rPr>
              <a:t> </a:t>
            </a:r>
            <a:endParaRPr lang="en-US" sz="2300">
              <a:solidFill>
                <a:srgbClr val="800000"/>
              </a:solidFill>
              <a:cs typeface="B Titr" pitchFamily="2" charset="-78"/>
            </a:endParaRPr>
          </a:p>
          <a:p>
            <a:pPr algn="just" rtl="1">
              <a:lnSpc>
                <a:spcPct val="135000"/>
              </a:lnSpc>
              <a:spcBef>
                <a:spcPct val="50000"/>
              </a:spcBef>
            </a:pPr>
            <a:r>
              <a:rPr lang="fa-IR" sz="2300">
                <a:solidFill>
                  <a:srgbClr val="800000"/>
                </a:solidFill>
                <a:cs typeface="B Titr" pitchFamily="2" charset="-78"/>
              </a:rPr>
              <a:t>- ساختمان شماره سه (معاونت پشتيباني)</a:t>
            </a:r>
            <a:endParaRPr lang="en-US" sz="2300">
              <a:solidFill>
                <a:srgbClr val="800000"/>
              </a:solidFill>
              <a:cs typeface="B Titr" pitchFamily="2" charset="-78"/>
            </a:endParaRPr>
          </a:p>
        </p:txBody>
      </p:sp>
      <p:sp>
        <p:nvSpPr>
          <p:cNvPr id="115715" name="Rectangle 3"/>
          <p:cNvSpPr>
            <a:spLocks noChangeArrowheads="1"/>
          </p:cNvSpPr>
          <p:nvPr/>
        </p:nvSpPr>
        <p:spPr bwMode="auto">
          <a:xfrm>
            <a:off x="0" y="0"/>
            <a:ext cx="9144000" cy="685800"/>
          </a:xfrm>
          <a:prstGeom prst="rect">
            <a:avLst/>
          </a:prstGeom>
          <a:solidFill>
            <a:srgbClr val="993300"/>
          </a:solidFill>
          <a:ln w="9525">
            <a:noFill/>
            <a:miter lim="800000"/>
            <a:headEnd/>
            <a:tailEnd/>
          </a:ln>
          <a:effectLst/>
        </p:spPr>
        <p:txBody>
          <a:bodyPr wrap="none" anchor="ctr"/>
          <a:lstStyle/>
          <a:p>
            <a:endParaRPr lang="fa-IR"/>
          </a:p>
        </p:txBody>
      </p:sp>
      <p:pic>
        <p:nvPicPr>
          <p:cNvPr id="115716" name="Picture 4" descr="AG00564_"/>
          <p:cNvPicPr>
            <a:picLocks noChangeAspect="1" noChangeArrowheads="1" noCrop="1"/>
          </p:cNvPicPr>
          <p:nvPr/>
        </p:nvPicPr>
        <p:blipFill>
          <a:blip r:embed="rId2" cstate="print"/>
          <a:srcRect/>
          <a:stretch>
            <a:fillRect/>
          </a:stretch>
        </p:blipFill>
        <p:spPr bwMode="auto">
          <a:xfrm>
            <a:off x="0" y="0"/>
            <a:ext cx="914400" cy="698500"/>
          </a:xfrm>
          <a:prstGeom prst="rect">
            <a:avLst/>
          </a:prstGeom>
          <a:noFill/>
        </p:spPr>
      </p:pic>
      <p:grpSp>
        <p:nvGrpSpPr>
          <p:cNvPr id="2" name="Group 5"/>
          <p:cNvGrpSpPr>
            <a:grpSpLocks/>
          </p:cNvGrpSpPr>
          <p:nvPr/>
        </p:nvGrpSpPr>
        <p:grpSpPr bwMode="auto">
          <a:xfrm>
            <a:off x="304800" y="228600"/>
            <a:ext cx="304800" cy="328613"/>
            <a:chOff x="1296" y="864"/>
            <a:chExt cx="336" cy="303"/>
          </a:xfrm>
        </p:grpSpPr>
        <p:pic>
          <p:nvPicPr>
            <p:cNvPr id="115718" name="Picture 6"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15719" name="Rectangle 7"/>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sp>
        <p:nvSpPr>
          <p:cNvPr id="115720" name="Text Box 8"/>
          <p:cNvSpPr txBox="1">
            <a:spLocks noChangeArrowheads="1"/>
          </p:cNvSpPr>
          <p:nvPr/>
        </p:nvSpPr>
        <p:spPr bwMode="auto">
          <a:xfrm>
            <a:off x="876300" y="228600"/>
            <a:ext cx="35814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FF00"/>
                </a:solidFill>
                <a:effectLst>
                  <a:outerShdw blurRad="38100" dist="38100" dir="2700000" algn="tl">
                    <a:srgbClr val="C0C0C0"/>
                  </a:outerShdw>
                </a:effectLst>
                <a:cs typeface="Titr" pitchFamily="2" charset="-78"/>
              </a:rPr>
              <a:t>PaperLess</a:t>
            </a:r>
          </a:p>
        </p:txBody>
      </p:sp>
      <p:sp>
        <p:nvSpPr>
          <p:cNvPr id="115721" name="Text Box 9"/>
          <p:cNvSpPr txBox="1">
            <a:spLocks noChangeArrowheads="1"/>
          </p:cNvSpPr>
          <p:nvPr/>
        </p:nvSpPr>
        <p:spPr bwMode="auto">
          <a:xfrm>
            <a:off x="4343400" y="258763"/>
            <a:ext cx="4800600" cy="579437"/>
          </a:xfrm>
          <a:prstGeom prst="rect">
            <a:avLst/>
          </a:prstGeom>
          <a:noFill/>
          <a:ln w="9525">
            <a:noFill/>
            <a:miter lim="800000"/>
            <a:headEnd/>
            <a:tailEnd/>
          </a:ln>
          <a:effectLst/>
        </p:spPr>
        <p:txBody>
          <a:bodyPr>
            <a:spAutoFit/>
          </a:bodyPr>
          <a:lstStyle/>
          <a:p>
            <a:pPr algn="r">
              <a:spcBef>
                <a:spcPct val="50000"/>
              </a:spcBef>
            </a:pPr>
            <a:r>
              <a:rPr lang="ar-SA" sz="3200" b="1">
                <a:solidFill>
                  <a:srgbClr val="FFFF00"/>
                </a:solidFill>
                <a:effectLst>
                  <a:outerShdw blurRad="38100" dist="38100" dir="2700000" algn="tl">
                    <a:srgbClr val="C0C0C0"/>
                  </a:outerShdw>
                </a:effectLst>
                <a:cs typeface="B Farnaz" pitchFamily="2" charset="-78"/>
              </a:rPr>
              <a:t>مكانيزاسيون مكاتبات اداري</a:t>
            </a:r>
            <a:endParaRPr lang="en-US" sz="3200" b="1">
              <a:solidFill>
                <a:srgbClr val="FFFF00"/>
              </a:solidFill>
              <a:effectLst>
                <a:outerShdw blurRad="38100" dist="38100" dir="2700000" algn="tl">
                  <a:srgbClr val="C0C0C0"/>
                </a:outerShdw>
              </a:effectLst>
              <a:cs typeface="B Farnaz" pitchFamily="2" charset="-78"/>
            </a:endParaRPr>
          </a:p>
        </p:txBody>
      </p:sp>
      <p:sp>
        <p:nvSpPr>
          <p:cNvPr id="115722" name="Text Box 10"/>
          <p:cNvSpPr txBox="1">
            <a:spLocks noChangeArrowheads="1"/>
          </p:cNvSpPr>
          <p:nvPr/>
        </p:nvSpPr>
        <p:spPr bwMode="auto">
          <a:xfrm>
            <a:off x="3779838" y="6308725"/>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8</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Oval 2"/>
          <p:cNvSpPr>
            <a:spLocks noChangeArrowheads="1"/>
          </p:cNvSpPr>
          <p:nvPr/>
        </p:nvSpPr>
        <p:spPr bwMode="auto">
          <a:xfrm>
            <a:off x="2771775" y="1844675"/>
            <a:ext cx="3313113" cy="3241675"/>
          </a:xfrm>
          <a:prstGeom prst="ellipse">
            <a:avLst/>
          </a:prstGeom>
          <a:noFill/>
          <a:ln w="38100" algn="ctr">
            <a:solidFill>
              <a:schemeClr val="tx1"/>
            </a:solidFill>
            <a:round/>
            <a:headEnd/>
            <a:tailEnd/>
          </a:ln>
          <a:effectLst/>
        </p:spPr>
        <p:txBody>
          <a:bodyPr wrap="none" anchor="ctr"/>
          <a:lstStyle/>
          <a:p>
            <a:endParaRPr lang="fa-IR"/>
          </a:p>
        </p:txBody>
      </p:sp>
      <p:pic>
        <p:nvPicPr>
          <p:cNvPr id="125955" name="Picture 3" descr="PCCLONE2"/>
          <p:cNvPicPr>
            <a:picLocks noChangeAspect="1" noChangeArrowheads="1"/>
          </p:cNvPicPr>
          <p:nvPr/>
        </p:nvPicPr>
        <p:blipFill>
          <a:blip r:embed="rId2" cstate="print"/>
          <a:srcRect/>
          <a:stretch>
            <a:fillRect/>
          </a:stretch>
        </p:blipFill>
        <p:spPr bwMode="auto">
          <a:xfrm>
            <a:off x="3776663" y="1125538"/>
            <a:ext cx="1371600" cy="1238250"/>
          </a:xfrm>
          <a:prstGeom prst="rect">
            <a:avLst/>
          </a:prstGeom>
          <a:noFill/>
        </p:spPr>
      </p:pic>
      <p:pic>
        <p:nvPicPr>
          <p:cNvPr id="125956" name="Picture 4" descr="PCCLONE2"/>
          <p:cNvPicPr>
            <a:picLocks noChangeAspect="1" noChangeArrowheads="1"/>
          </p:cNvPicPr>
          <p:nvPr/>
        </p:nvPicPr>
        <p:blipFill>
          <a:blip r:embed="rId2" cstate="print"/>
          <a:srcRect/>
          <a:stretch>
            <a:fillRect/>
          </a:stretch>
        </p:blipFill>
        <p:spPr bwMode="auto">
          <a:xfrm>
            <a:off x="5435600" y="3194050"/>
            <a:ext cx="1223963" cy="1104900"/>
          </a:xfrm>
          <a:prstGeom prst="rect">
            <a:avLst/>
          </a:prstGeom>
          <a:noFill/>
        </p:spPr>
      </p:pic>
      <p:pic>
        <p:nvPicPr>
          <p:cNvPr id="125957" name="Picture 5" descr="PCCLONE2"/>
          <p:cNvPicPr>
            <a:picLocks noChangeAspect="1" noChangeArrowheads="1"/>
          </p:cNvPicPr>
          <p:nvPr/>
        </p:nvPicPr>
        <p:blipFill>
          <a:blip r:embed="rId2" cstate="print"/>
          <a:srcRect/>
          <a:stretch>
            <a:fillRect/>
          </a:stretch>
        </p:blipFill>
        <p:spPr bwMode="auto">
          <a:xfrm>
            <a:off x="2124075" y="3194050"/>
            <a:ext cx="1296988" cy="1171575"/>
          </a:xfrm>
          <a:prstGeom prst="rect">
            <a:avLst/>
          </a:prstGeom>
          <a:noFill/>
        </p:spPr>
      </p:pic>
      <p:sp>
        <p:nvSpPr>
          <p:cNvPr id="125958" name="Text Box 6"/>
          <p:cNvSpPr txBox="1">
            <a:spLocks noChangeArrowheads="1"/>
          </p:cNvSpPr>
          <p:nvPr/>
        </p:nvSpPr>
        <p:spPr bwMode="auto">
          <a:xfrm>
            <a:off x="3603625" y="665163"/>
            <a:ext cx="1689100" cy="531812"/>
          </a:xfrm>
          <a:prstGeom prst="rect">
            <a:avLst/>
          </a:prstGeom>
          <a:noFill/>
          <a:ln w="9525">
            <a:noFill/>
            <a:miter lim="800000"/>
            <a:headEnd/>
            <a:tailEnd/>
          </a:ln>
          <a:effectLst/>
        </p:spPr>
        <p:txBody>
          <a:bodyPr>
            <a:spAutoFit/>
          </a:bodyPr>
          <a:lstStyle/>
          <a:p>
            <a:pPr>
              <a:lnSpc>
                <a:spcPct val="65000"/>
              </a:lnSpc>
              <a:spcBef>
                <a:spcPct val="50000"/>
              </a:spcBef>
            </a:pPr>
            <a:r>
              <a:rPr lang="ar-SA" sz="1600" b="1">
                <a:cs typeface="B Titr" pitchFamily="2" charset="-78"/>
              </a:rPr>
              <a:t>ساختمان رياست </a:t>
            </a:r>
          </a:p>
          <a:p>
            <a:pPr>
              <a:lnSpc>
                <a:spcPct val="65000"/>
              </a:lnSpc>
              <a:spcBef>
                <a:spcPct val="50000"/>
              </a:spcBef>
            </a:pPr>
            <a:r>
              <a:rPr lang="ar-SA" sz="1600" b="1">
                <a:cs typeface="B Titr" pitchFamily="2" charset="-78"/>
              </a:rPr>
              <a:t>(1)</a:t>
            </a:r>
            <a:endParaRPr lang="en-US" sz="1600" b="1">
              <a:cs typeface="B Titr" pitchFamily="2" charset="-78"/>
            </a:endParaRPr>
          </a:p>
        </p:txBody>
      </p:sp>
      <p:sp>
        <p:nvSpPr>
          <p:cNvPr id="125959" name="Text Box 7"/>
          <p:cNvSpPr txBox="1">
            <a:spLocks noChangeArrowheads="1"/>
          </p:cNvSpPr>
          <p:nvPr/>
        </p:nvSpPr>
        <p:spPr bwMode="auto">
          <a:xfrm>
            <a:off x="6372225" y="3267075"/>
            <a:ext cx="1524000" cy="531813"/>
          </a:xfrm>
          <a:prstGeom prst="rect">
            <a:avLst/>
          </a:prstGeom>
          <a:noFill/>
          <a:ln w="9525">
            <a:noFill/>
            <a:miter lim="800000"/>
            <a:headEnd/>
            <a:tailEnd/>
          </a:ln>
          <a:effectLst/>
        </p:spPr>
        <p:txBody>
          <a:bodyPr>
            <a:spAutoFit/>
          </a:bodyPr>
          <a:lstStyle/>
          <a:p>
            <a:pPr>
              <a:lnSpc>
                <a:spcPct val="65000"/>
              </a:lnSpc>
              <a:spcBef>
                <a:spcPct val="50000"/>
              </a:spcBef>
            </a:pPr>
            <a:r>
              <a:rPr lang="ar-SA" sz="1600" b="1">
                <a:cs typeface="B Titr" pitchFamily="2" charset="-78"/>
              </a:rPr>
              <a:t>مديريت پشتيباني </a:t>
            </a:r>
          </a:p>
          <a:p>
            <a:pPr>
              <a:lnSpc>
                <a:spcPct val="65000"/>
              </a:lnSpc>
              <a:spcBef>
                <a:spcPct val="50000"/>
              </a:spcBef>
            </a:pPr>
            <a:r>
              <a:rPr lang="ar-SA" sz="1600" b="1">
                <a:cs typeface="B Titr" pitchFamily="2" charset="-78"/>
              </a:rPr>
              <a:t>(2)</a:t>
            </a:r>
            <a:endParaRPr lang="en-US" sz="1600" b="1">
              <a:cs typeface="B Titr" pitchFamily="2" charset="-78"/>
            </a:endParaRPr>
          </a:p>
        </p:txBody>
      </p:sp>
      <p:sp>
        <p:nvSpPr>
          <p:cNvPr id="125960" name="Text Box 8"/>
          <p:cNvSpPr txBox="1">
            <a:spLocks noChangeArrowheads="1"/>
          </p:cNvSpPr>
          <p:nvPr/>
        </p:nvSpPr>
        <p:spPr bwMode="auto">
          <a:xfrm>
            <a:off x="539750" y="3338513"/>
            <a:ext cx="2057400" cy="531812"/>
          </a:xfrm>
          <a:prstGeom prst="rect">
            <a:avLst/>
          </a:prstGeom>
          <a:noFill/>
          <a:ln w="9525">
            <a:noFill/>
            <a:miter lim="800000"/>
            <a:headEnd/>
            <a:tailEnd/>
          </a:ln>
          <a:effectLst/>
        </p:spPr>
        <p:txBody>
          <a:bodyPr>
            <a:spAutoFit/>
          </a:bodyPr>
          <a:lstStyle/>
          <a:p>
            <a:pPr>
              <a:lnSpc>
                <a:spcPct val="65000"/>
              </a:lnSpc>
              <a:spcBef>
                <a:spcPct val="50000"/>
              </a:spcBef>
            </a:pPr>
            <a:r>
              <a:rPr lang="ar-SA" sz="1600" b="1">
                <a:cs typeface="B Titr" pitchFamily="2" charset="-78"/>
              </a:rPr>
              <a:t>ساختمان ذيحسابي </a:t>
            </a:r>
          </a:p>
          <a:p>
            <a:pPr>
              <a:lnSpc>
                <a:spcPct val="65000"/>
              </a:lnSpc>
              <a:spcBef>
                <a:spcPct val="50000"/>
              </a:spcBef>
            </a:pPr>
            <a:r>
              <a:rPr lang="ar-SA" sz="1600" b="1">
                <a:cs typeface="B Titr" pitchFamily="2" charset="-78"/>
              </a:rPr>
              <a:t>(3)</a:t>
            </a:r>
            <a:endParaRPr lang="en-US" sz="1600" b="1">
              <a:cs typeface="B Titr" pitchFamily="2" charset="-78"/>
            </a:endParaRPr>
          </a:p>
        </p:txBody>
      </p:sp>
      <p:sp>
        <p:nvSpPr>
          <p:cNvPr id="125961" name="Text Box 9"/>
          <p:cNvSpPr txBox="1">
            <a:spLocks noChangeArrowheads="1"/>
          </p:cNvSpPr>
          <p:nvPr/>
        </p:nvSpPr>
        <p:spPr bwMode="auto">
          <a:xfrm>
            <a:off x="6248400" y="381000"/>
            <a:ext cx="2514600" cy="457200"/>
          </a:xfrm>
          <a:prstGeom prst="rect">
            <a:avLst/>
          </a:prstGeom>
          <a:noFill/>
          <a:ln w="9525">
            <a:noFill/>
            <a:miter lim="800000"/>
            <a:headEnd/>
            <a:tailEnd/>
          </a:ln>
          <a:effectLst/>
        </p:spPr>
        <p:txBody>
          <a:bodyPr>
            <a:spAutoFit/>
          </a:bodyPr>
          <a:lstStyle/>
          <a:p>
            <a:pPr algn="l">
              <a:spcBef>
                <a:spcPct val="50000"/>
              </a:spcBef>
            </a:pPr>
            <a:endParaRPr lang="fa-IR"/>
          </a:p>
        </p:txBody>
      </p:sp>
      <p:sp>
        <p:nvSpPr>
          <p:cNvPr id="125962" name="AutoShape 10"/>
          <p:cNvSpPr>
            <a:spLocks noChangeArrowheads="1"/>
          </p:cNvSpPr>
          <p:nvPr/>
        </p:nvSpPr>
        <p:spPr bwMode="auto">
          <a:xfrm>
            <a:off x="7010400" y="304800"/>
            <a:ext cx="1828800" cy="990600"/>
          </a:xfrm>
          <a:prstGeom prst="wedgeRoundRectCallout">
            <a:avLst>
              <a:gd name="adj1" fmla="val -57204"/>
              <a:gd name="adj2" fmla="val 113301"/>
              <a:gd name="adj3" fmla="val 16667"/>
            </a:avLst>
          </a:prstGeom>
          <a:gradFill rotWithShape="0">
            <a:gsLst>
              <a:gs pos="0">
                <a:srgbClr val="FFFF00"/>
              </a:gs>
              <a:gs pos="100000">
                <a:srgbClr val="FFFF00">
                  <a:gamma/>
                  <a:shade val="46275"/>
                  <a:invGamma/>
                </a:srgbClr>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FFFF00"/>
            </a:extrusionClr>
          </a:sp3d>
        </p:spPr>
        <p:txBody>
          <a:bodyPr>
            <a:flatTx/>
          </a:bodyPr>
          <a:lstStyle/>
          <a:p>
            <a:pPr>
              <a:lnSpc>
                <a:spcPct val="65000"/>
              </a:lnSpc>
            </a:pPr>
            <a:endParaRPr lang="ar-SA" sz="2800">
              <a:effectLst>
                <a:outerShdw blurRad="38100" dist="38100" dir="2700000" algn="tl">
                  <a:srgbClr val="FFFFFF"/>
                </a:outerShdw>
              </a:effectLst>
              <a:cs typeface="B Titr" pitchFamily="2" charset="-78"/>
            </a:endParaRPr>
          </a:p>
          <a:p>
            <a:pPr>
              <a:lnSpc>
                <a:spcPct val="65000"/>
              </a:lnSpc>
            </a:pPr>
            <a:r>
              <a:rPr lang="ar-SA" sz="2800">
                <a:effectLst>
                  <a:outerShdw blurRad="38100" dist="38100" dir="2700000" algn="tl">
                    <a:srgbClr val="FFFFFF"/>
                  </a:outerShdw>
                </a:effectLst>
                <a:cs typeface="B Titr" pitchFamily="2" charset="-78"/>
              </a:rPr>
              <a:t>فاز يك </a:t>
            </a:r>
            <a:endParaRPr lang="en-US" sz="2800">
              <a:effectLst>
                <a:outerShdw blurRad="38100" dist="38100" dir="2700000" algn="tl">
                  <a:srgbClr val="FFFFFF"/>
                </a:outerShdw>
              </a:effectLst>
              <a:cs typeface="B Titr" pitchFamily="2" charset="-78"/>
            </a:endParaRPr>
          </a:p>
        </p:txBody>
      </p:sp>
      <p:sp>
        <p:nvSpPr>
          <p:cNvPr id="125963" name="Text Box 11"/>
          <p:cNvSpPr txBox="1">
            <a:spLocks noChangeArrowheads="1"/>
          </p:cNvSpPr>
          <p:nvPr/>
        </p:nvSpPr>
        <p:spPr bwMode="auto">
          <a:xfrm>
            <a:off x="5292725" y="3429000"/>
            <a:ext cx="1471613" cy="230188"/>
          </a:xfrm>
          <a:prstGeom prst="rect">
            <a:avLst/>
          </a:prstGeom>
          <a:noFill/>
          <a:ln w="9525">
            <a:noFill/>
            <a:miter lim="800000"/>
            <a:headEnd/>
            <a:tailEnd/>
          </a:ln>
          <a:effectLst/>
        </p:spPr>
        <p:txBody>
          <a:bodyPr>
            <a:spAutoFit/>
          </a:bodyPr>
          <a:lstStyle/>
          <a:p>
            <a:pPr>
              <a:lnSpc>
                <a:spcPct val="65000"/>
              </a:lnSpc>
              <a:spcBef>
                <a:spcPct val="50000"/>
              </a:spcBef>
            </a:pPr>
            <a:r>
              <a:rPr lang="fa-IR" sz="1400" b="1">
                <a:cs typeface="B Titr" pitchFamily="2" charset="-78"/>
              </a:rPr>
              <a:t>پايلوت</a:t>
            </a:r>
            <a:endParaRPr lang="en-US" sz="1400" b="1">
              <a:cs typeface="B Titr" pitchFamily="2" charset="-78"/>
            </a:endParaRPr>
          </a:p>
        </p:txBody>
      </p:sp>
      <p:sp>
        <p:nvSpPr>
          <p:cNvPr id="125964" name="Text Box 12"/>
          <p:cNvSpPr txBox="1">
            <a:spLocks noChangeArrowheads="1"/>
          </p:cNvSpPr>
          <p:nvPr/>
        </p:nvSpPr>
        <p:spPr bwMode="auto">
          <a:xfrm>
            <a:off x="3779838" y="6308725"/>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9</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Oval 2"/>
          <p:cNvSpPr>
            <a:spLocks noChangeArrowheads="1"/>
          </p:cNvSpPr>
          <p:nvPr/>
        </p:nvSpPr>
        <p:spPr bwMode="auto">
          <a:xfrm>
            <a:off x="4932363" y="1557338"/>
            <a:ext cx="3455987" cy="4176712"/>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cmpd="thickThin" algn="ctr">
            <a:solidFill>
              <a:schemeClr val="tx1"/>
            </a:solidFill>
            <a:round/>
            <a:headEnd/>
            <a:tailEnd/>
          </a:ln>
          <a:effectLst/>
        </p:spPr>
        <p:txBody>
          <a:bodyPr wrap="none" anchor="ctr"/>
          <a:lstStyle/>
          <a:p>
            <a:endParaRPr lang="fa-IR"/>
          </a:p>
        </p:txBody>
      </p:sp>
      <p:pic>
        <p:nvPicPr>
          <p:cNvPr id="130051" name="Picture 3" descr="PCCLONE2"/>
          <p:cNvPicPr>
            <a:picLocks noChangeAspect="1" noChangeArrowheads="1"/>
          </p:cNvPicPr>
          <p:nvPr/>
        </p:nvPicPr>
        <p:blipFill>
          <a:blip r:embed="rId2" cstate="print"/>
          <a:srcRect/>
          <a:stretch>
            <a:fillRect/>
          </a:stretch>
        </p:blipFill>
        <p:spPr bwMode="auto">
          <a:xfrm>
            <a:off x="5651500" y="2205038"/>
            <a:ext cx="1944688" cy="1820862"/>
          </a:xfrm>
          <a:prstGeom prst="rect">
            <a:avLst/>
          </a:prstGeom>
          <a:noFill/>
        </p:spPr>
      </p:pic>
      <p:sp>
        <p:nvSpPr>
          <p:cNvPr id="130052" name="Text Box 4"/>
          <p:cNvSpPr txBox="1">
            <a:spLocks noChangeArrowheads="1"/>
          </p:cNvSpPr>
          <p:nvPr/>
        </p:nvSpPr>
        <p:spPr bwMode="auto">
          <a:xfrm>
            <a:off x="6129338" y="2543175"/>
            <a:ext cx="936625" cy="422275"/>
          </a:xfrm>
          <a:prstGeom prst="rect">
            <a:avLst/>
          </a:prstGeom>
          <a:solidFill>
            <a:schemeClr val="hlink"/>
          </a:solidFill>
          <a:ln w="9525">
            <a:noFill/>
            <a:miter lim="800000"/>
            <a:headEnd/>
            <a:tailEnd/>
          </a:ln>
          <a:effectLst/>
        </p:spPr>
        <p:txBody>
          <a:bodyPr>
            <a:spAutoFit/>
          </a:bodyPr>
          <a:lstStyle/>
          <a:p>
            <a:pPr>
              <a:lnSpc>
                <a:spcPct val="65000"/>
              </a:lnSpc>
              <a:spcBef>
                <a:spcPct val="50000"/>
              </a:spcBef>
            </a:pPr>
            <a:r>
              <a:rPr lang="ar-SA" sz="1200" b="1">
                <a:cs typeface="B Titr" pitchFamily="2" charset="-78"/>
              </a:rPr>
              <a:t>مديريت </a:t>
            </a:r>
            <a:endParaRPr lang="fa-IR" sz="1200" b="1">
              <a:cs typeface="B Titr" pitchFamily="2" charset="-78"/>
            </a:endParaRPr>
          </a:p>
          <a:p>
            <a:pPr>
              <a:lnSpc>
                <a:spcPct val="65000"/>
              </a:lnSpc>
              <a:spcBef>
                <a:spcPct val="50000"/>
              </a:spcBef>
            </a:pPr>
            <a:r>
              <a:rPr lang="ar-SA" sz="1200" b="1">
                <a:cs typeface="B Titr" pitchFamily="2" charset="-78"/>
              </a:rPr>
              <a:t>پشتيباني</a:t>
            </a:r>
            <a:endParaRPr lang="en-US" sz="1200" b="1">
              <a:cs typeface="B Titr" pitchFamily="2" charset="-78"/>
            </a:endParaRPr>
          </a:p>
        </p:txBody>
      </p:sp>
      <p:sp>
        <p:nvSpPr>
          <p:cNvPr id="130053" name="Text Box 5"/>
          <p:cNvSpPr txBox="1">
            <a:spLocks noChangeArrowheads="1"/>
          </p:cNvSpPr>
          <p:nvPr/>
        </p:nvSpPr>
        <p:spPr bwMode="auto">
          <a:xfrm>
            <a:off x="6248400" y="381000"/>
            <a:ext cx="2514600" cy="457200"/>
          </a:xfrm>
          <a:prstGeom prst="rect">
            <a:avLst/>
          </a:prstGeom>
          <a:noFill/>
          <a:ln w="9525">
            <a:noFill/>
            <a:miter lim="800000"/>
            <a:headEnd/>
            <a:tailEnd/>
          </a:ln>
          <a:effectLst/>
        </p:spPr>
        <p:txBody>
          <a:bodyPr>
            <a:spAutoFit/>
          </a:bodyPr>
          <a:lstStyle/>
          <a:p>
            <a:pPr algn="l">
              <a:spcBef>
                <a:spcPct val="50000"/>
              </a:spcBef>
            </a:pPr>
            <a:endParaRPr lang="fa-IR"/>
          </a:p>
        </p:txBody>
      </p:sp>
      <p:sp>
        <p:nvSpPr>
          <p:cNvPr id="130054" name="AutoShape 6"/>
          <p:cNvSpPr>
            <a:spLocks noChangeArrowheads="1"/>
          </p:cNvSpPr>
          <p:nvPr/>
        </p:nvSpPr>
        <p:spPr bwMode="auto">
          <a:xfrm>
            <a:off x="6804025" y="188913"/>
            <a:ext cx="2117725" cy="863600"/>
          </a:xfrm>
          <a:prstGeom prst="wedgeRoundRectCallout">
            <a:avLst>
              <a:gd name="adj1" fmla="val -52551"/>
              <a:gd name="adj2" fmla="val 106801"/>
              <a:gd name="adj3" fmla="val 16667"/>
            </a:avLst>
          </a:prstGeom>
          <a:gradFill rotWithShape="0">
            <a:gsLst>
              <a:gs pos="0">
                <a:srgbClr val="FFFF00"/>
              </a:gs>
              <a:gs pos="100000">
                <a:srgbClr val="FFFF00">
                  <a:gamma/>
                  <a:shade val="46275"/>
                  <a:invGamma/>
                </a:srgbClr>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FFFF00"/>
            </a:extrusionClr>
          </a:sp3d>
        </p:spPr>
        <p:txBody>
          <a:bodyPr>
            <a:flatTx/>
          </a:bodyPr>
          <a:lstStyle/>
          <a:p>
            <a:pPr>
              <a:lnSpc>
                <a:spcPct val="65000"/>
              </a:lnSpc>
            </a:pPr>
            <a:endParaRPr lang="ar-SA" sz="2800">
              <a:effectLst>
                <a:outerShdw blurRad="38100" dist="38100" dir="2700000" algn="tl">
                  <a:srgbClr val="FFFFFF"/>
                </a:outerShdw>
              </a:effectLst>
              <a:cs typeface="B Titr" pitchFamily="2" charset="-78"/>
            </a:endParaRPr>
          </a:p>
          <a:p>
            <a:pPr>
              <a:lnSpc>
                <a:spcPct val="65000"/>
              </a:lnSpc>
            </a:pPr>
            <a:r>
              <a:rPr lang="ar-SA" sz="2800">
                <a:effectLst>
                  <a:outerShdw blurRad="38100" dist="38100" dir="2700000" algn="tl">
                    <a:srgbClr val="FFFFFF"/>
                  </a:outerShdw>
                </a:effectLst>
                <a:cs typeface="B Titr" pitchFamily="2" charset="-78"/>
              </a:rPr>
              <a:t>فاز يك</a:t>
            </a:r>
            <a:endParaRPr lang="en-US" sz="2800">
              <a:effectLst>
                <a:outerShdw blurRad="38100" dist="38100" dir="2700000" algn="tl">
                  <a:srgbClr val="FFFFFF"/>
                </a:outerShdw>
              </a:effectLst>
              <a:cs typeface="B Titr" pitchFamily="2" charset="-78"/>
            </a:endParaRPr>
          </a:p>
        </p:txBody>
      </p:sp>
      <p:sp>
        <p:nvSpPr>
          <p:cNvPr id="130055" name="Text Box 7"/>
          <p:cNvSpPr txBox="1">
            <a:spLocks noChangeArrowheads="1"/>
          </p:cNvSpPr>
          <p:nvPr/>
        </p:nvSpPr>
        <p:spPr bwMode="auto">
          <a:xfrm>
            <a:off x="5148263" y="4221163"/>
            <a:ext cx="3097212" cy="504825"/>
          </a:xfrm>
          <a:prstGeom prst="rect">
            <a:avLst/>
          </a:prstGeom>
          <a:noFill/>
          <a:ln w="9525">
            <a:noFill/>
            <a:miter lim="800000"/>
            <a:headEnd/>
            <a:tailEnd/>
          </a:ln>
          <a:effectLst/>
        </p:spPr>
        <p:txBody>
          <a:bodyPr>
            <a:spAutoFit/>
          </a:bodyPr>
          <a:lstStyle/>
          <a:p>
            <a:pPr>
              <a:lnSpc>
                <a:spcPct val="135000"/>
              </a:lnSpc>
              <a:spcBef>
                <a:spcPct val="50000"/>
              </a:spcBef>
            </a:pPr>
            <a:r>
              <a:rPr lang="fa-IR" sz="1000" b="1">
                <a:cs typeface="B Titr" pitchFamily="2" charset="-78"/>
              </a:rPr>
              <a:t>به عنوان اولين پايلوت نصب و راه اندازي دو نرم افزار اتوماسيون اداري از سال 1381تا كنون مي باشد .</a:t>
            </a:r>
            <a:endParaRPr lang="en-US" sz="1000" b="1">
              <a:cs typeface="B Titr" pitchFamily="2" charset="-78"/>
            </a:endParaRPr>
          </a:p>
        </p:txBody>
      </p:sp>
      <p:pic>
        <p:nvPicPr>
          <p:cNvPr id="130056" name="Picture 8" descr="PCCLONE2"/>
          <p:cNvPicPr>
            <a:picLocks noChangeAspect="1" noChangeArrowheads="1"/>
          </p:cNvPicPr>
          <p:nvPr/>
        </p:nvPicPr>
        <p:blipFill>
          <a:blip r:embed="rId2" cstate="print"/>
          <a:srcRect/>
          <a:stretch>
            <a:fillRect/>
          </a:stretch>
        </p:blipFill>
        <p:spPr bwMode="auto">
          <a:xfrm>
            <a:off x="1597025" y="165100"/>
            <a:ext cx="1223963" cy="1162050"/>
          </a:xfrm>
          <a:prstGeom prst="rect">
            <a:avLst/>
          </a:prstGeom>
          <a:noFill/>
        </p:spPr>
      </p:pic>
      <p:sp>
        <p:nvSpPr>
          <p:cNvPr id="130057" name="Text Box 9"/>
          <p:cNvSpPr txBox="1">
            <a:spLocks noChangeArrowheads="1"/>
          </p:cNvSpPr>
          <p:nvPr/>
        </p:nvSpPr>
        <p:spPr bwMode="auto">
          <a:xfrm>
            <a:off x="1860550" y="333375"/>
            <a:ext cx="693738" cy="377825"/>
          </a:xfrm>
          <a:prstGeom prst="rect">
            <a:avLst/>
          </a:prstGeom>
          <a:solidFill>
            <a:schemeClr val="bg1"/>
          </a:solidFill>
          <a:ln w="9525">
            <a:noFill/>
            <a:miter lim="800000"/>
            <a:headEnd/>
            <a:tailEnd/>
          </a:ln>
          <a:effectLst/>
        </p:spPr>
        <p:txBody>
          <a:bodyPr>
            <a:spAutoFit/>
          </a:bodyPr>
          <a:lstStyle/>
          <a:p>
            <a:pPr>
              <a:lnSpc>
                <a:spcPct val="105000"/>
              </a:lnSpc>
              <a:spcBef>
                <a:spcPct val="50000"/>
              </a:spcBef>
            </a:pPr>
            <a:r>
              <a:rPr lang="fa-IR" sz="900" b="1">
                <a:cs typeface="B Titr" pitchFamily="2" charset="-78"/>
              </a:rPr>
              <a:t>ساختمان قريش</a:t>
            </a:r>
            <a:endParaRPr lang="en-US" sz="900" b="1">
              <a:cs typeface="B Titr" pitchFamily="2" charset="-78"/>
            </a:endParaRPr>
          </a:p>
        </p:txBody>
      </p:sp>
      <p:sp>
        <p:nvSpPr>
          <p:cNvPr id="130058" name="Line 10"/>
          <p:cNvSpPr>
            <a:spLocks noChangeShapeType="1"/>
          </p:cNvSpPr>
          <p:nvPr/>
        </p:nvSpPr>
        <p:spPr bwMode="auto">
          <a:xfrm flipH="1" flipV="1">
            <a:off x="2771775" y="1341438"/>
            <a:ext cx="2087563" cy="1871662"/>
          </a:xfrm>
          <a:prstGeom prst="line">
            <a:avLst/>
          </a:prstGeom>
          <a:noFill/>
          <a:ln w="19050">
            <a:solidFill>
              <a:schemeClr val="tx1"/>
            </a:solidFill>
            <a:round/>
            <a:headEnd type="triangle" w="med" len="med"/>
            <a:tailEnd type="triangle" w="med" len="med"/>
          </a:ln>
          <a:effectLst/>
        </p:spPr>
        <p:txBody>
          <a:bodyPr/>
          <a:lstStyle/>
          <a:p>
            <a:endParaRPr lang="fa-IR"/>
          </a:p>
        </p:txBody>
      </p:sp>
      <p:pic>
        <p:nvPicPr>
          <p:cNvPr id="130059" name="Picture 11" descr="PCCLONE2"/>
          <p:cNvPicPr>
            <a:picLocks noChangeAspect="1" noChangeArrowheads="1"/>
          </p:cNvPicPr>
          <p:nvPr/>
        </p:nvPicPr>
        <p:blipFill>
          <a:blip r:embed="rId2" cstate="print"/>
          <a:srcRect/>
          <a:stretch>
            <a:fillRect/>
          </a:stretch>
        </p:blipFill>
        <p:spPr bwMode="auto">
          <a:xfrm>
            <a:off x="538163" y="1341438"/>
            <a:ext cx="1223962" cy="1162050"/>
          </a:xfrm>
          <a:prstGeom prst="rect">
            <a:avLst/>
          </a:prstGeom>
          <a:noFill/>
        </p:spPr>
      </p:pic>
      <p:sp>
        <p:nvSpPr>
          <p:cNvPr id="130060" name="Line 12"/>
          <p:cNvSpPr>
            <a:spLocks noChangeShapeType="1"/>
          </p:cNvSpPr>
          <p:nvPr/>
        </p:nvSpPr>
        <p:spPr bwMode="auto">
          <a:xfrm flipH="1" flipV="1">
            <a:off x="1763713" y="2420938"/>
            <a:ext cx="3095625" cy="936625"/>
          </a:xfrm>
          <a:prstGeom prst="line">
            <a:avLst/>
          </a:prstGeom>
          <a:noFill/>
          <a:ln w="19050">
            <a:solidFill>
              <a:schemeClr val="tx1"/>
            </a:solidFill>
            <a:round/>
            <a:headEnd type="triangle" w="med" len="med"/>
            <a:tailEnd type="triangle" w="med" len="med"/>
          </a:ln>
          <a:effectLst/>
        </p:spPr>
        <p:txBody>
          <a:bodyPr/>
          <a:lstStyle/>
          <a:p>
            <a:endParaRPr lang="fa-IR"/>
          </a:p>
        </p:txBody>
      </p:sp>
      <p:sp>
        <p:nvSpPr>
          <p:cNvPr id="130061" name="Text Box 13"/>
          <p:cNvSpPr txBox="1">
            <a:spLocks noChangeArrowheads="1"/>
          </p:cNvSpPr>
          <p:nvPr/>
        </p:nvSpPr>
        <p:spPr bwMode="auto">
          <a:xfrm>
            <a:off x="788988" y="1484313"/>
            <a:ext cx="693737" cy="377825"/>
          </a:xfrm>
          <a:prstGeom prst="rect">
            <a:avLst/>
          </a:prstGeom>
          <a:solidFill>
            <a:schemeClr val="bg1"/>
          </a:solidFill>
          <a:ln w="9525">
            <a:noFill/>
            <a:miter lim="800000"/>
            <a:headEnd/>
            <a:tailEnd/>
          </a:ln>
          <a:effectLst/>
        </p:spPr>
        <p:txBody>
          <a:bodyPr>
            <a:spAutoFit/>
          </a:bodyPr>
          <a:lstStyle/>
          <a:p>
            <a:pPr>
              <a:lnSpc>
                <a:spcPct val="105000"/>
              </a:lnSpc>
              <a:spcBef>
                <a:spcPct val="50000"/>
              </a:spcBef>
            </a:pPr>
            <a:r>
              <a:rPr lang="fa-IR" sz="900" b="1">
                <a:cs typeface="B Titr" pitchFamily="2" charset="-78"/>
              </a:rPr>
              <a:t>ساختمان ذيحسابي</a:t>
            </a:r>
            <a:endParaRPr lang="en-US" sz="900" b="1">
              <a:cs typeface="B Titr" pitchFamily="2" charset="-78"/>
            </a:endParaRPr>
          </a:p>
        </p:txBody>
      </p:sp>
      <p:sp>
        <p:nvSpPr>
          <p:cNvPr id="130062" name="Text Box 14"/>
          <p:cNvSpPr txBox="1">
            <a:spLocks noChangeArrowheads="1"/>
          </p:cNvSpPr>
          <p:nvPr/>
        </p:nvSpPr>
        <p:spPr bwMode="auto">
          <a:xfrm>
            <a:off x="2627313" y="188913"/>
            <a:ext cx="576262" cy="641350"/>
          </a:xfrm>
          <a:prstGeom prst="rect">
            <a:avLst/>
          </a:prstGeom>
          <a:noFill/>
          <a:ln w="9525" algn="ctr">
            <a:noFill/>
            <a:miter lim="800000"/>
            <a:headEnd/>
            <a:tailEnd/>
          </a:ln>
          <a:effectLst/>
        </p:spPr>
        <p:txBody>
          <a:bodyPr>
            <a:spAutoFit/>
          </a:bodyPr>
          <a:lstStyle/>
          <a:p>
            <a:pPr>
              <a:spcBef>
                <a:spcPct val="50000"/>
              </a:spcBef>
            </a:pPr>
            <a:r>
              <a:rPr lang="en-US" sz="3600">
                <a:solidFill>
                  <a:srgbClr val="00FF00"/>
                </a:solidFill>
                <a:cs typeface="B Titr" pitchFamily="2" charset="-78"/>
                <a:sym typeface="Wingdings" pitchFamily="2" charset="2"/>
              </a:rPr>
              <a:t></a:t>
            </a:r>
          </a:p>
        </p:txBody>
      </p:sp>
      <p:sp>
        <p:nvSpPr>
          <p:cNvPr id="130063" name="Text Box 15"/>
          <p:cNvSpPr txBox="1">
            <a:spLocks noChangeArrowheads="1"/>
          </p:cNvSpPr>
          <p:nvPr/>
        </p:nvSpPr>
        <p:spPr bwMode="auto">
          <a:xfrm>
            <a:off x="1476375" y="1341438"/>
            <a:ext cx="576263" cy="641350"/>
          </a:xfrm>
          <a:prstGeom prst="rect">
            <a:avLst/>
          </a:prstGeom>
          <a:noFill/>
          <a:ln w="9525" algn="ctr">
            <a:noFill/>
            <a:miter lim="800000"/>
            <a:headEnd/>
            <a:tailEnd/>
          </a:ln>
          <a:effectLst/>
        </p:spPr>
        <p:txBody>
          <a:bodyPr>
            <a:spAutoFit/>
          </a:bodyPr>
          <a:lstStyle/>
          <a:p>
            <a:pPr>
              <a:spcBef>
                <a:spcPct val="50000"/>
              </a:spcBef>
            </a:pPr>
            <a:r>
              <a:rPr lang="en-US" sz="3600">
                <a:solidFill>
                  <a:srgbClr val="00FF00"/>
                </a:solidFill>
                <a:cs typeface="B Titr" pitchFamily="2" charset="-78"/>
                <a:sym typeface="Wingdings" pitchFamily="2" charset="2"/>
              </a:rPr>
              <a:t></a:t>
            </a:r>
          </a:p>
        </p:txBody>
      </p:sp>
      <p:sp>
        <p:nvSpPr>
          <p:cNvPr id="130064" name="Text Box 16"/>
          <p:cNvSpPr txBox="1">
            <a:spLocks noChangeArrowheads="1"/>
          </p:cNvSpPr>
          <p:nvPr/>
        </p:nvSpPr>
        <p:spPr bwMode="auto">
          <a:xfrm>
            <a:off x="7524750" y="3363913"/>
            <a:ext cx="576263" cy="641350"/>
          </a:xfrm>
          <a:prstGeom prst="rect">
            <a:avLst/>
          </a:prstGeom>
          <a:noFill/>
          <a:ln w="9525" algn="ctr">
            <a:noFill/>
            <a:miter lim="800000"/>
            <a:headEnd/>
            <a:tailEnd/>
          </a:ln>
          <a:effectLst/>
        </p:spPr>
        <p:txBody>
          <a:bodyPr>
            <a:spAutoFit/>
          </a:bodyPr>
          <a:lstStyle/>
          <a:p>
            <a:pPr>
              <a:spcBef>
                <a:spcPct val="50000"/>
              </a:spcBef>
            </a:pPr>
            <a:r>
              <a:rPr lang="en-US" sz="3600">
                <a:solidFill>
                  <a:srgbClr val="00FF00"/>
                </a:solidFill>
                <a:cs typeface="B Titr" pitchFamily="2" charset="-78"/>
                <a:sym typeface="Wingdings" pitchFamily="2" charset="2"/>
              </a:rPr>
              <a:t></a:t>
            </a:r>
          </a:p>
        </p:txBody>
      </p:sp>
      <p:sp>
        <p:nvSpPr>
          <p:cNvPr id="130065" name="Text Box 17"/>
          <p:cNvSpPr txBox="1">
            <a:spLocks noChangeArrowheads="1"/>
          </p:cNvSpPr>
          <p:nvPr/>
        </p:nvSpPr>
        <p:spPr bwMode="auto">
          <a:xfrm>
            <a:off x="3779838" y="6308725"/>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10</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lstStyle/>
          <a:p>
            <a:pPr algn="r" rtl="1"/>
            <a:r>
              <a:rPr lang="fa-IR">
                <a:cs typeface="B Homa" pitchFamily="2" charset="-78"/>
              </a:rPr>
              <a:t>به اعتبار زبان</a:t>
            </a:r>
          </a:p>
          <a:p>
            <a:pPr algn="r" rtl="1"/>
            <a:r>
              <a:rPr lang="fa-IR">
                <a:cs typeface="B Homa" pitchFamily="2" charset="-78"/>
              </a:rPr>
              <a:t>به اعتبار محتوا</a:t>
            </a:r>
          </a:p>
          <a:p>
            <a:pPr algn="r" rtl="1"/>
            <a:r>
              <a:rPr lang="fa-IR">
                <a:cs typeface="B Homa" pitchFamily="2" charset="-78"/>
              </a:rPr>
              <a:t>به اعتبار بيان</a:t>
            </a:r>
          </a:p>
          <a:p>
            <a:pPr algn="r" rtl="1"/>
            <a:r>
              <a:rPr lang="fa-IR">
                <a:cs typeface="B Homa" pitchFamily="2" charset="-78"/>
              </a:rPr>
              <a:t>به اعتبار قالب</a:t>
            </a:r>
          </a:p>
          <a:p>
            <a:pPr algn="r" rtl="1"/>
            <a:r>
              <a:rPr lang="fa-IR">
                <a:cs typeface="B Homa" pitchFamily="2" charset="-78"/>
              </a:rPr>
              <a:t>به اعتبار مخاطب</a:t>
            </a:r>
          </a:p>
          <a:p>
            <a:pPr algn="r" rtl="1"/>
            <a:r>
              <a:rPr lang="fa-IR">
                <a:cs typeface="B Homa" pitchFamily="2" charset="-78"/>
              </a:rPr>
              <a:t>به اعتبار حجم</a:t>
            </a:r>
            <a:endParaRPr lang="en-US">
              <a:cs typeface="B Homa" pitchFamily="2" charset="-78"/>
            </a:endParaRPr>
          </a:p>
        </p:txBody>
      </p:sp>
      <p:sp>
        <p:nvSpPr>
          <p:cNvPr id="3074" name="Rectangle 2"/>
          <p:cNvSpPr>
            <a:spLocks noGrp="1" noChangeArrowheads="1"/>
          </p:cNvSpPr>
          <p:nvPr>
            <p:ph type="title"/>
          </p:nvPr>
        </p:nvSpPr>
        <p:spPr/>
        <p:txBody>
          <a:bodyPr/>
          <a:lstStyle/>
          <a:p>
            <a:pPr algn="r" rtl="1"/>
            <a:r>
              <a:rPr lang="fa-IR">
                <a:cs typeface="B Farnaz" pitchFamily="2" charset="-78"/>
              </a:rPr>
              <a:t>انواع نوشته :</a:t>
            </a:r>
            <a:endParaRPr lang="en-US">
              <a:cs typeface="B Farnaz" pitchFamily="2" charset="-7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468313" y="981075"/>
            <a:ext cx="8305800" cy="5530850"/>
          </a:xfrm>
          <a:prstGeom prst="rect">
            <a:avLst/>
          </a:prstGeom>
          <a:noFill/>
          <a:ln w="76200" cmpd="tri">
            <a:noFill/>
            <a:miter lim="800000"/>
            <a:headEnd/>
            <a:tailEnd/>
          </a:ln>
          <a:effectLst/>
        </p:spPr>
        <p:txBody>
          <a:bodyPr>
            <a:spAutoFit/>
          </a:bodyPr>
          <a:lstStyle/>
          <a:p>
            <a:pPr algn="just" rtl="1">
              <a:lnSpc>
                <a:spcPct val="135000"/>
              </a:lnSpc>
              <a:spcBef>
                <a:spcPct val="50000"/>
              </a:spcBef>
            </a:pPr>
            <a:r>
              <a:rPr lang="fa-IR" sz="2800" u="sng">
                <a:solidFill>
                  <a:srgbClr val="000066"/>
                </a:solidFill>
                <a:effectLst>
                  <a:outerShdw blurRad="38100" dist="38100" dir="2700000" algn="tl">
                    <a:srgbClr val="C0C0C0"/>
                  </a:outerShdw>
                </a:effectLst>
                <a:cs typeface="B Titr" pitchFamily="2" charset="-78"/>
              </a:rPr>
              <a:t>فاز يك و دو  :</a:t>
            </a:r>
            <a:r>
              <a:rPr lang="fa-IR" sz="2800">
                <a:solidFill>
                  <a:srgbClr val="800000"/>
                </a:solidFill>
                <a:cs typeface="B Titr" pitchFamily="2" charset="-78"/>
              </a:rPr>
              <a:t> </a:t>
            </a:r>
          </a:p>
          <a:p>
            <a:pPr algn="just" rtl="1">
              <a:lnSpc>
                <a:spcPct val="135000"/>
              </a:lnSpc>
              <a:spcBef>
                <a:spcPct val="50000"/>
              </a:spcBef>
            </a:pPr>
            <a:r>
              <a:rPr lang="fa-IR">
                <a:solidFill>
                  <a:srgbClr val="800000"/>
                </a:solidFill>
                <a:cs typeface="B Titr" pitchFamily="2" charset="-78"/>
              </a:rPr>
              <a:t>نصب و راه اندازي و آموزش سيستم در حوزه معاونتها  كه شامل :</a:t>
            </a:r>
          </a:p>
          <a:p>
            <a:pPr algn="just" rtl="1">
              <a:lnSpc>
                <a:spcPct val="135000"/>
              </a:lnSpc>
              <a:spcBef>
                <a:spcPct val="50000"/>
              </a:spcBef>
            </a:pPr>
            <a:endParaRPr lang="fa-IR">
              <a:solidFill>
                <a:srgbClr val="800000"/>
              </a:solidFill>
              <a:cs typeface="B Titr" pitchFamily="2" charset="-78"/>
            </a:endParaRPr>
          </a:p>
          <a:p>
            <a:pPr algn="r" rtl="1">
              <a:lnSpc>
                <a:spcPct val="135000"/>
              </a:lnSpc>
            </a:pPr>
            <a:r>
              <a:rPr lang="fa-IR">
                <a:solidFill>
                  <a:srgbClr val="800000"/>
                </a:solidFill>
                <a:cs typeface="B Titr" pitchFamily="2" charset="-78"/>
              </a:rPr>
              <a:t>- ساختمان شماره يك (قريشي – رياست)</a:t>
            </a:r>
          </a:p>
          <a:p>
            <a:pPr algn="r" rtl="1">
              <a:lnSpc>
                <a:spcPct val="135000"/>
              </a:lnSpc>
            </a:pPr>
            <a:r>
              <a:rPr lang="fa-IR">
                <a:solidFill>
                  <a:srgbClr val="800000"/>
                </a:solidFill>
                <a:cs typeface="B Titr" pitchFamily="2" charset="-78"/>
              </a:rPr>
              <a:t>- ساختمان شماره دو (مديريت پشتيباني )  </a:t>
            </a:r>
            <a:r>
              <a:rPr lang="fa-IR" u="sng">
                <a:solidFill>
                  <a:srgbClr val="800000"/>
                </a:solidFill>
                <a:cs typeface="B Titr" pitchFamily="2" charset="-78"/>
              </a:rPr>
              <a:t>پايلوت</a:t>
            </a:r>
            <a:r>
              <a:rPr lang="fa-IR">
                <a:solidFill>
                  <a:srgbClr val="800000"/>
                </a:solidFill>
                <a:cs typeface="B Titr" pitchFamily="2" charset="-78"/>
              </a:rPr>
              <a:t> </a:t>
            </a:r>
            <a:endParaRPr lang="en-US">
              <a:solidFill>
                <a:srgbClr val="800000"/>
              </a:solidFill>
              <a:cs typeface="B Titr" pitchFamily="2" charset="-78"/>
            </a:endParaRPr>
          </a:p>
          <a:p>
            <a:pPr algn="r" rtl="1">
              <a:lnSpc>
                <a:spcPct val="135000"/>
              </a:lnSpc>
            </a:pPr>
            <a:r>
              <a:rPr lang="fa-IR">
                <a:solidFill>
                  <a:srgbClr val="800000"/>
                </a:solidFill>
                <a:cs typeface="B Titr" pitchFamily="2" charset="-78"/>
              </a:rPr>
              <a:t>- ساختمان شماره سه (معاونت پشتيباني)</a:t>
            </a:r>
            <a:endParaRPr lang="en-US">
              <a:solidFill>
                <a:srgbClr val="800000"/>
              </a:solidFill>
              <a:cs typeface="B Titr" pitchFamily="2" charset="-78"/>
            </a:endParaRPr>
          </a:p>
          <a:p>
            <a:pPr algn="just" rtl="1">
              <a:lnSpc>
                <a:spcPct val="135000"/>
              </a:lnSpc>
              <a:spcBef>
                <a:spcPct val="50000"/>
              </a:spcBef>
            </a:pPr>
            <a:r>
              <a:rPr lang="fa-IR">
                <a:solidFill>
                  <a:srgbClr val="800000"/>
                </a:solidFill>
                <a:cs typeface="B Titr" pitchFamily="2" charset="-78"/>
              </a:rPr>
              <a:t>- حوزه معاونت بهداشتي </a:t>
            </a:r>
          </a:p>
          <a:p>
            <a:pPr algn="just" rtl="1">
              <a:lnSpc>
                <a:spcPct val="135000"/>
              </a:lnSpc>
              <a:spcBef>
                <a:spcPct val="50000"/>
              </a:spcBef>
            </a:pPr>
            <a:r>
              <a:rPr lang="fa-IR">
                <a:solidFill>
                  <a:srgbClr val="800000"/>
                </a:solidFill>
                <a:cs typeface="B Titr" pitchFamily="2" charset="-78"/>
              </a:rPr>
              <a:t>- حوزه معاونت دانشجويي  </a:t>
            </a:r>
            <a:endParaRPr lang="en-US">
              <a:solidFill>
                <a:srgbClr val="800000"/>
              </a:solidFill>
              <a:cs typeface="B Titr" pitchFamily="2" charset="-78"/>
            </a:endParaRPr>
          </a:p>
          <a:p>
            <a:pPr algn="just" rtl="1">
              <a:lnSpc>
                <a:spcPct val="135000"/>
              </a:lnSpc>
              <a:spcBef>
                <a:spcPct val="50000"/>
              </a:spcBef>
            </a:pPr>
            <a:r>
              <a:rPr lang="fa-IR">
                <a:solidFill>
                  <a:srgbClr val="800000"/>
                </a:solidFill>
                <a:cs typeface="B Titr" pitchFamily="2" charset="-78"/>
              </a:rPr>
              <a:t>- حوزه معاونت درمان </a:t>
            </a:r>
            <a:endParaRPr lang="en-US">
              <a:solidFill>
                <a:srgbClr val="800000"/>
              </a:solidFill>
              <a:cs typeface="B Titr" pitchFamily="2" charset="-78"/>
            </a:endParaRPr>
          </a:p>
        </p:txBody>
      </p:sp>
      <p:sp>
        <p:nvSpPr>
          <p:cNvPr id="116739" name="Rectangle 3"/>
          <p:cNvSpPr>
            <a:spLocks noChangeArrowheads="1"/>
          </p:cNvSpPr>
          <p:nvPr/>
        </p:nvSpPr>
        <p:spPr bwMode="auto">
          <a:xfrm>
            <a:off x="0" y="0"/>
            <a:ext cx="9144000" cy="685800"/>
          </a:xfrm>
          <a:prstGeom prst="rect">
            <a:avLst/>
          </a:prstGeom>
          <a:solidFill>
            <a:srgbClr val="993300"/>
          </a:solidFill>
          <a:ln w="9525">
            <a:noFill/>
            <a:miter lim="800000"/>
            <a:headEnd/>
            <a:tailEnd/>
          </a:ln>
          <a:effectLst/>
        </p:spPr>
        <p:txBody>
          <a:bodyPr wrap="none" anchor="ctr"/>
          <a:lstStyle/>
          <a:p>
            <a:endParaRPr lang="fa-IR"/>
          </a:p>
        </p:txBody>
      </p:sp>
      <p:pic>
        <p:nvPicPr>
          <p:cNvPr id="116740" name="Picture 4" descr="AG00564_"/>
          <p:cNvPicPr>
            <a:picLocks noChangeAspect="1" noChangeArrowheads="1" noCrop="1"/>
          </p:cNvPicPr>
          <p:nvPr/>
        </p:nvPicPr>
        <p:blipFill>
          <a:blip r:embed="rId2" cstate="print"/>
          <a:srcRect/>
          <a:stretch>
            <a:fillRect/>
          </a:stretch>
        </p:blipFill>
        <p:spPr bwMode="auto">
          <a:xfrm>
            <a:off x="0" y="0"/>
            <a:ext cx="914400" cy="698500"/>
          </a:xfrm>
          <a:prstGeom prst="rect">
            <a:avLst/>
          </a:prstGeom>
          <a:noFill/>
        </p:spPr>
      </p:pic>
      <p:grpSp>
        <p:nvGrpSpPr>
          <p:cNvPr id="2" name="Group 5"/>
          <p:cNvGrpSpPr>
            <a:grpSpLocks/>
          </p:cNvGrpSpPr>
          <p:nvPr/>
        </p:nvGrpSpPr>
        <p:grpSpPr bwMode="auto">
          <a:xfrm>
            <a:off x="304800" y="228600"/>
            <a:ext cx="304800" cy="328613"/>
            <a:chOff x="1296" y="864"/>
            <a:chExt cx="336" cy="303"/>
          </a:xfrm>
        </p:grpSpPr>
        <p:pic>
          <p:nvPicPr>
            <p:cNvPr id="116742" name="Picture 6"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16743" name="Rectangle 7"/>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sp>
        <p:nvSpPr>
          <p:cNvPr id="116744" name="Text Box 8"/>
          <p:cNvSpPr txBox="1">
            <a:spLocks noChangeArrowheads="1"/>
          </p:cNvSpPr>
          <p:nvPr/>
        </p:nvSpPr>
        <p:spPr bwMode="auto">
          <a:xfrm>
            <a:off x="876300" y="228600"/>
            <a:ext cx="35814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FF00"/>
                </a:solidFill>
                <a:effectLst>
                  <a:outerShdw blurRad="38100" dist="38100" dir="2700000" algn="tl">
                    <a:srgbClr val="C0C0C0"/>
                  </a:outerShdw>
                </a:effectLst>
                <a:cs typeface="Titr" pitchFamily="2" charset="-78"/>
              </a:rPr>
              <a:t>PaperLess</a:t>
            </a:r>
          </a:p>
        </p:txBody>
      </p:sp>
      <p:sp>
        <p:nvSpPr>
          <p:cNvPr id="116745" name="Text Box 9"/>
          <p:cNvSpPr txBox="1">
            <a:spLocks noChangeArrowheads="1"/>
          </p:cNvSpPr>
          <p:nvPr/>
        </p:nvSpPr>
        <p:spPr bwMode="auto">
          <a:xfrm>
            <a:off x="4343400" y="258763"/>
            <a:ext cx="4800600" cy="579437"/>
          </a:xfrm>
          <a:prstGeom prst="rect">
            <a:avLst/>
          </a:prstGeom>
          <a:noFill/>
          <a:ln w="9525">
            <a:noFill/>
            <a:miter lim="800000"/>
            <a:headEnd/>
            <a:tailEnd/>
          </a:ln>
          <a:effectLst/>
        </p:spPr>
        <p:txBody>
          <a:bodyPr>
            <a:spAutoFit/>
          </a:bodyPr>
          <a:lstStyle/>
          <a:p>
            <a:pPr algn="r">
              <a:spcBef>
                <a:spcPct val="50000"/>
              </a:spcBef>
            </a:pPr>
            <a:r>
              <a:rPr lang="ar-SA" sz="3200" b="1">
                <a:solidFill>
                  <a:srgbClr val="FFFF00"/>
                </a:solidFill>
                <a:effectLst>
                  <a:outerShdw blurRad="38100" dist="38100" dir="2700000" algn="tl">
                    <a:srgbClr val="C0C0C0"/>
                  </a:outerShdw>
                </a:effectLst>
                <a:cs typeface="B Farnaz" pitchFamily="2" charset="-78"/>
              </a:rPr>
              <a:t>مكانيزاسيون مكاتبات اداري</a:t>
            </a:r>
            <a:endParaRPr lang="en-US" sz="3200" b="1">
              <a:solidFill>
                <a:srgbClr val="FFFF00"/>
              </a:solidFill>
              <a:effectLst>
                <a:outerShdw blurRad="38100" dist="38100" dir="2700000" algn="tl">
                  <a:srgbClr val="C0C0C0"/>
                </a:outerShdw>
              </a:effectLst>
              <a:cs typeface="B Farnaz" pitchFamily="2" charset="-78"/>
            </a:endParaRPr>
          </a:p>
        </p:txBody>
      </p:sp>
      <p:sp>
        <p:nvSpPr>
          <p:cNvPr id="116746" name="Text Box 10"/>
          <p:cNvSpPr txBox="1">
            <a:spLocks noChangeArrowheads="1"/>
          </p:cNvSpPr>
          <p:nvPr/>
        </p:nvSpPr>
        <p:spPr bwMode="auto">
          <a:xfrm>
            <a:off x="3779838" y="6308725"/>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11</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90" name="AutoShape 14"/>
          <p:cNvSpPr>
            <a:spLocks noChangeArrowheads="1"/>
          </p:cNvSpPr>
          <p:nvPr/>
        </p:nvSpPr>
        <p:spPr bwMode="auto">
          <a:xfrm>
            <a:off x="7451725" y="188913"/>
            <a:ext cx="1512888" cy="574675"/>
          </a:xfrm>
          <a:prstGeom prst="wedgeRoundRectCallout">
            <a:avLst>
              <a:gd name="adj1" fmla="val -41292"/>
              <a:gd name="adj2" fmla="val 95579"/>
              <a:gd name="adj3" fmla="val 16667"/>
            </a:avLst>
          </a:prstGeom>
          <a:gradFill rotWithShape="0">
            <a:gsLst>
              <a:gs pos="0">
                <a:srgbClr val="FFFF00"/>
              </a:gs>
              <a:gs pos="100000">
                <a:srgbClr val="FFFF00">
                  <a:gamma/>
                  <a:shade val="46275"/>
                  <a:invGamma/>
                </a:srgbClr>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FFFF00"/>
            </a:extrusionClr>
          </a:sp3d>
        </p:spPr>
        <p:txBody>
          <a:bodyPr anchor="ctr" anchorCtr="1">
            <a:flatTx/>
          </a:bodyPr>
          <a:lstStyle/>
          <a:p>
            <a:pPr>
              <a:lnSpc>
                <a:spcPct val="65000"/>
              </a:lnSpc>
            </a:pPr>
            <a:r>
              <a:rPr lang="fa-IR" sz="2000">
                <a:effectLst>
                  <a:outerShdw blurRad="38100" dist="38100" dir="2700000" algn="tl">
                    <a:srgbClr val="FFFFFF"/>
                  </a:outerShdw>
                </a:effectLst>
                <a:cs typeface="B Titr" pitchFamily="2" charset="-78"/>
              </a:rPr>
              <a:t>فاز يك و دو</a:t>
            </a:r>
            <a:endParaRPr lang="en-US" sz="2000">
              <a:effectLst>
                <a:outerShdw blurRad="38100" dist="38100" dir="2700000" algn="tl">
                  <a:srgbClr val="FFFFFF"/>
                </a:outerShdw>
              </a:effectLst>
              <a:cs typeface="B Titr" pitchFamily="2" charset="-78"/>
            </a:endParaRPr>
          </a:p>
        </p:txBody>
      </p:sp>
      <p:grpSp>
        <p:nvGrpSpPr>
          <p:cNvPr id="2" name="Group 29"/>
          <p:cNvGrpSpPr>
            <a:grpSpLocks/>
          </p:cNvGrpSpPr>
          <p:nvPr/>
        </p:nvGrpSpPr>
        <p:grpSpPr bwMode="auto">
          <a:xfrm>
            <a:off x="579438" y="395288"/>
            <a:ext cx="7651750" cy="6057900"/>
            <a:chOff x="365" y="249"/>
            <a:chExt cx="4820" cy="3816"/>
          </a:xfrm>
        </p:grpSpPr>
        <p:sp>
          <p:nvSpPr>
            <p:cNvPr id="126978" name="Oval 2"/>
            <p:cNvSpPr>
              <a:spLocks noChangeArrowheads="1"/>
            </p:cNvSpPr>
            <p:nvPr/>
          </p:nvSpPr>
          <p:spPr bwMode="auto">
            <a:xfrm>
              <a:off x="1972" y="1117"/>
              <a:ext cx="1724" cy="1633"/>
            </a:xfrm>
            <a:prstGeom prst="ellipse">
              <a:avLst/>
            </a:prstGeom>
            <a:gradFill rotWithShape="1">
              <a:gsLst>
                <a:gs pos="0">
                  <a:schemeClr val="hlink"/>
                </a:gs>
                <a:gs pos="100000">
                  <a:schemeClr val="hlink">
                    <a:gamma/>
                    <a:shade val="46275"/>
                    <a:invGamma/>
                  </a:schemeClr>
                </a:gs>
              </a:gsLst>
              <a:path path="shape">
                <a:fillToRect l="50000" t="50000" r="50000" b="50000"/>
              </a:path>
            </a:gradFill>
            <a:ln w="28575" algn="ctr">
              <a:solidFill>
                <a:schemeClr val="tx1"/>
              </a:solidFill>
              <a:round/>
              <a:headEnd/>
              <a:tailEnd/>
            </a:ln>
            <a:effectLst/>
          </p:spPr>
          <p:txBody>
            <a:bodyPr wrap="none" anchor="ctr"/>
            <a:lstStyle/>
            <a:p>
              <a:endParaRPr lang="fa-IR"/>
            </a:p>
          </p:txBody>
        </p:sp>
        <p:sp>
          <p:nvSpPr>
            <p:cNvPr id="126979" name="Oval 3"/>
            <p:cNvSpPr>
              <a:spLocks noChangeArrowheads="1"/>
            </p:cNvSpPr>
            <p:nvPr/>
          </p:nvSpPr>
          <p:spPr bwMode="auto">
            <a:xfrm>
              <a:off x="834" y="249"/>
              <a:ext cx="3936" cy="3600"/>
            </a:xfrm>
            <a:prstGeom prst="ellipse">
              <a:avLst/>
            </a:prstGeom>
            <a:noFill/>
            <a:ln w="38100">
              <a:solidFill>
                <a:schemeClr val="tx1"/>
              </a:solidFill>
              <a:round/>
              <a:headEnd/>
              <a:tailEnd/>
            </a:ln>
            <a:effectLst/>
          </p:spPr>
          <p:txBody>
            <a:bodyPr wrap="none" anchor="ctr"/>
            <a:lstStyle/>
            <a:p>
              <a:endParaRPr lang="fa-IR"/>
            </a:p>
          </p:txBody>
        </p:sp>
        <p:pic>
          <p:nvPicPr>
            <p:cNvPr id="126980" name="Picture 4" descr="PCCLONE2"/>
            <p:cNvPicPr>
              <a:picLocks noChangeAspect="1" noChangeArrowheads="1"/>
            </p:cNvPicPr>
            <p:nvPr/>
          </p:nvPicPr>
          <p:blipFill>
            <a:blip r:embed="rId2" cstate="print"/>
            <a:srcRect/>
            <a:stretch>
              <a:fillRect/>
            </a:stretch>
          </p:blipFill>
          <p:spPr bwMode="auto">
            <a:xfrm>
              <a:off x="2464" y="3438"/>
              <a:ext cx="688" cy="627"/>
            </a:xfrm>
            <a:prstGeom prst="rect">
              <a:avLst/>
            </a:prstGeom>
            <a:noFill/>
          </p:spPr>
        </p:pic>
        <p:pic>
          <p:nvPicPr>
            <p:cNvPr id="126981" name="Picture 5" descr="PCCLONE2"/>
            <p:cNvPicPr>
              <a:picLocks noChangeAspect="1" noChangeArrowheads="1"/>
            </p:cNvPicPr>
            <p:nvPr/>
          </p:nvPicPr>
          <p:blipFill>
            <a:blip r:embed="rId2" cstate="print"/>
            <a:srcRect/>
            <a:stretch>
              <a:fillRect/>
            </a:stretch>
          </p:blipFill>
          <p:spPr bwMode="auto">
            <a:xfrm>
              <a:off x="3878" y="482"/>
              <a:ext cx="660" cy="654"/>
            </a:xfrm>
            <a:prstGeom prst="rect">
              <a:avLst/>
            </a:prstGeom>
            <a:noFill/>
          </p:spPr>
        </p:pic>
        <p:pic>
          <p:nvPicPr>
            <p:cNvPr id="126982" name="Picture 6" descr="PCCLONE2"/>
            <p:cNvPicPr>
              <a:picLocks noChangeAspect="1" noChangeArrowheads="1"/>
            </p:cNvPicPr>
            <p:nvPr/>
          </p:nvPicPr>
          <p:blipFill>
            <a:blip r:embed="rId2" cstate="print"/>
            <a:srcRect/>
            <a:stretch>
              <a:fillRect/>
            </a:stretch>
          </p:blipFill>
          <p:spPr bwMode="auto">
            <a:xfrm>
              <a:off x="2381" y="1570"/>
              <a:ext cx="827" cy="788"/>
            </a:xfrm>
            <a:prstGeom prst="rect">
              <a:avLst/>
            </a:prstGeom>
            <a:noFill/>
          </p:spPr>
        </p:pic>
        <p:pic>
          <p:nvPicPr>
            <p:cNvPr id="126983" name="Picture 7" descr="PCCLONE2"/>
            <p:cNvPicPr>
              <a:picLocks noChangeAspect="1" noChangeArrowheads="1"/>
            </p:cNvPicPr>
            <p:nvPr/>
          </p:nvPicPr>
          <p:blipFill>
            <a:blip r:embed="rId2" cstate="print"/>
            <a:srcRect/>
            <a:stretch>
              <a:fillRect/>
            </a:stretch>
          </p:blipFill>
          <p:spPr bwMode="auto">
            <a:xfrm>
              <a:off x="658" y="2250"/>
              <a:ext cx="635" cy="605"/>
            </a:xfrm>
            <a:prstGeom prst="rect">
              <a:avLst/>
            </a:prstGeom>
            <a:noFill/>
          </p:spPr>
        </p:pic>
        <p:pic>
          <p:nvPicPr>
            <p:cNvPr id="126984" name="Picture 8" descr="PCCLONE2"/>
            <p:cNvPicPr>
              <a:picLocks noChangeAspect="1" noChangeArrowheads="1"/>
            </p:cNvPicPr>
            <p:nvPr/>
          </p:nvPicPr>
          <p:blipFill>
            <a:blip r:embed="rId2" cstate="print"/>
            <a:srcRect/>
            <a:stretch>
              <a:fillRect/>
            </a:stretch>
          </p:blipFill>
          <p:spPr bwMode="auto">
            <a:xfrm>
              <a:off x="975" y="572"/>
              <a:ext cx="625" cy="596"/>
            </a:xfrm>
            <a:prstGeom prst="rect">
              <a:avLst/>
            </a:prstGeom>
            <a:noFill/>
          </p:spPr>
        </p:pic>
        <p:sp>
          <p:nvSpPr>
            <p:cNvPr id="126985" name="Text Box 9"/>
            <p:cNvSpPr txBox="1">
              <a:spLocks noChangeArrowheads="1"/>
            </p:cNvSpPr>
            <p:nvPr/>
          </p:nvSpPr>
          <p:spPr bwMode="auto">
            <a:xfrm>
              <a:off x="2290" y="1389"/>
              <a:ext cx="960" cy="185"/>
            </a:xfrm>
            <a:prstGeom prst="rect">
              <a:avLst/>
            </a:prstGeom>
            <a:noFill/>
            <a:ln w="9525">
              <a:noFill/>
              <a:miter lim="800000"/>
              <a:headEnd/>
              <a:tailEnd/>
            </a:ln>
            <a:effectLst/>
          </p:spPr>
          <p:txBody>
            <a:bodyPr>
              <a:spAutoFit/>
            </a:bodyPr>
            <a:lstStyle/>
            <a:p>
              <a:pPr>
                <a:lnSpc>
                  <a:spcPct val="95000"/>
                </a:lnSpc>
                <a:spcBef>
                  <a:spcPct val="50000"/>
                </a:spcBef>
              </a:pPr>
              <a:r>
                <a:rPr lang="ar-SA" sz="1400" b="1">
                  <a:cs typeface="B Titr" pitchFamily="2" charset="-78"/>
                </a:rPr>
                <a:t>ساختمان رياست </a:t>
              </a:r>
              <a:endParaRPr lang="en-US" sz="1400" b="1">
                <a:cs typeface="B Titr" pitchFamily="2" charset="-78"/>
              </a:endParaRPr>
            </a:p>
          </p:txBody>
        </p:sp>
        <p:sp>
          <p:nvSpPr>
            <p:cNvPr id="126986" name="Text Box 10"/>
            <p:cNvSpPr txBox="1">
              <a:spLocks noChangeArrowheads="1"/>
            </p:cNvSpPr>
            <p:nvPr/>
          </p:nvSpPr>
          <p:spPr bwMode="auto">
            <a:xfrm>
              <a:off x="365" y="2024"/>
              <a:ext cx="927" cy="145"/>
            </a:xfrm>
            <a:prstGeom prst="rect">
              <a:avLst/>
            </a:prstGeom>
            <a:noFill/>
            <a:ln w="9525">
              <a:noFill/>
              <a:miter lim="800000"/>
              <a:headEnd/>
              <a:tailEnd/>
            </a:ln>
            <a:effectLst/>
          </p:spPr>
          <p:txBody>
            <a:bodyPr>
              <a:spAutoFit/>
            </a:bodyPr>
            <a:lstStyle/>
            <a:p>
              <a:pPr>
                <a:lnSpc>
                  <a:spcPct val="65000"/>
                </a:lnSpc>
                <a:spcBef>
                  <a:spcPct val="50000"/>
                </a:spcBef>
              </a:pPr>
              <a:r>
                <a:rPr lang="ar-SA" sz="1400" b="1">
                  <a:cs typeface="B Titr" pitchFamily="2" charset="-78"/>
                </a:rPr>
                <a:t>مديريت پشتيباني</a:t>
              </a:r>
              <a:endParaRPr lang="en-US" sz="1400" b="1">
                <a:cs typeface="B Titr" pitchFamily="2" charset="-78"/>
              </a:endParaRPr>
            </a:p>
          </p:txBody>
        </p:sp>
        <p:sp>
          <p:nvSpPr>
            <p:cNvPr id="126987" name="Text Box 11"/>
            <p:cNvSpPr txBox="1">
              <a:spLocks noChangeArrowheads="1"/>
            </p:cNvSpPr>
            <p:nvPr/>
          </p:nvSpPr>
          <p:spPr bwMode="auto">
            <a:xfrm>
              <a:off x="839" y="391"/>
              <a:ext cx="955" cy="145"/>
            </a:xfrm>
            <a:prstGeom prst="rect">
              <a:avLst/>
            </a:prstGeom>
            <a:noFill/>
            <a:ln w="9525">
              <a:noFill/>
              <a:miter lim="800000"/>
              <a:headEnd/>
              <a:tailEnd/>
            </a:ln>
            <a:effectLst/>
          </p:spPr>
          <p:txBody>
            <a:bodyPr>
              <a:spAutoFit/>
            </a:bodyPr>
            <a:lstStyle/>
            <a:p>
              <a:pPr>
                <a:lnSpc>
                  <a:spcPct val="65000"/>
                </a:lnSpc>
                <a:spcBef>
                  <a:spcPct val="50000"/>
                </a:spcBef>
              </a:pPr>
              <a:r>
                <a:rPr lang="ar-SA" sz="1400" b="1">
                  <a:cs typeface="B Titr" pitchFamily="2" charset="-78"/>
                </a:rPr>
                <a:t>ساختمان ذيحسابي </a:t>
              </a:r>
              <a:endParaRPr lang="en-US" sz="1400" b="1">
                <a:cs typeface="B Titr" pitchFamily="2" charset="-78"/>
              </a:endParaRPr>
            </a:p>
          </p:txBody>
        </p:sp>
        <p:sp>
          <p:nvSpPr>
            <p:cNvPr id="126988" name="Text Box 12"/>
            <p:cNvSpPr txBox="1">
              <a:spLocks noChangeArrowheads="1"/>
            </p:cNvSpPr>
            <p:nvPr/>
          </p:nvSpPr>
          <p:spPr bwMode="auto">
            <a:xfrm>
              <a:off x="3697" y="300"/>
              <a:ext cx="952" cy="192"/>
            </a:xfrm>
            <a:prstGeom prst="rect">
              <a:avLst/>
            </a:prstGeom>
            <a:noFill/>
            <a:ln w="9525">
              <a:noFill/>
              <a:miter lim="800000"/>
              <a:headEnd/>
              <a:tailEnd/>
            </a:ln>
            <a:effectLst/>
          </p:spPr>
          <p:txBody>
            <a:bodyPr>
              <a:spAutoFit/>
            </a:bodyPr>
            <a:lstStyle/>
            <a:p>
              <a:pPr>
                <a:spcBef>
                  <a:spcPct val="50000"/>
                </a:spcBef>
              </a:pPr>
              <a:r>
                <a:rPr lang="ar-SA" sz="1400" b="1">
                  <a:cs typeface="B Titr" pitchFamily="2" charset="-78"/>
                </a:rPr>
                <a:t>معاونت </a:t>
              </a:r>
              <a:r>
                <a:rPr lang="fa-IR" sz="1400" b="1">
                  <a:cs typeface="B Titr" pitchFamily="2" charset="-78"/>
                </a:rPr>
                <a:t>بهداشتي</a:t>
              </a:r>
              <a:r>
                <a:rPr lang="ar-SA" sz="1400" b="1">
                  <a:cs typeface="B Titr" pitchFamily="2" charset="-78"/>
                </a:rPr>
                <a:t> </a:t>
              </a:r>
              <a:endParaRPr lang="en-US" sz="1400" b="1">
                <a:cs typeface="B Titr" pitchFamily="2" charset="-78"/>
              </a:endParaRPr>
            </a:p>
          </p:txBody>
        </p:sp>
        <p:sp>
          <p:nvSpPr>
            <p:cNvPr id="126989" name="Text Box 13"/>
            <p:cNvSpPr txBox="1">
              <a:spLocks noChangeArrowheads="1"/>
            </p:cNvSpPr>
            <p:nvPr/>
          </p:nvSpPr>
          <p:spPr bwMode="auto">
            <a:xfrm>
              <a:off x="2154" y="3249"/>
              <a:ext cx="1252" cy="192"/>
            </a:xfrm>
            <a:prstGeom prst="rect">
              <a:avLst/>
            </a:prstGeom>
            <a:noFill/>
            <a:ln w="9525">
              <a:noFill/>
              <a:miter lim="800000"/>
              <a:headEnd/>
              <a:tailEnd/>
            </a:ln>
            <a:effectLst/>
          </p:spPr>
          <p:txBody>
            <a:bodyPr>
              <a:spAutoFit/>
            </a:bodyPr>
            <a:lstStyle/>
            <a:p>
              <a:pPr>
                <a:spcBef>
                  <a:spcPct val="50000"/>
                </a:spcBef>
              </a:pPr>
              <a:r>
                <a:rPr lang="ar-SA" sz="1400" b="1">
                  <a:cs typeface="B Titr" pitchFamily="2" charset="-78"/>
                </a:rPr>
                <a:t>معاونت </a:t>
              </a:r>
              <a:r>
                <a:rPr lang="fa-IR" sz="1400" b="1">
                  <a:cs typeface="B Titr" pitchFamily="2" charset="-78"/>
                </a:rPr>
                <a:t>درمان </a:t>
              </a:r>
              <a:endParaRPr lang="en-US" sz="1400" b="1">
                <a:cs typeface="B Titr" pitchFamily="2" charset="-78"/>
              </a:endParaRPr>
            </a:p>
          </p:txBody>
        </p:sp>
        <p:pic>
          <p:nvPicPr>
            <p:cNvPr id="126991" name="Picture 15" descr="PCCLONE2"/>
            <p:cNvPicPr>
              <a:picLocks noChangeAspect="1" noChangeArrowheads="1"/>
            </p:cNvPicPr>
            <p:nvPr/>
          </p:nvPicPr>
          <p:blipFill>
            <a:blip r:embed="rId2" cstate="print"/>
            <a:srcRect/>
            <a:stretch>
              <a:fillRect/>
            </a:stretch>
          </p:blipFill>
          <p:spPr bwMode="auto">
            <a:xfrm>
              <a:off x="4287" y="2387"/>
              <a:ext cx="688" cy="627"/>
            </a:xfrm>
            <a:prstGeom prst="rect">
              <a:avLst/>
            </a:prstGeom>
            <a:noFill/>
          </p:spPr>
        </p:pic>
        <p:sp>
          <p:nvSpPr>
            <p:cNvPr id="126992" name="Text Box 16"/>
            <p:cNvSpPr txBox="1">
              <a:spLocks noChangeArrowheads="1"/>
            </p:cNvSpPr>
            <p:nvPr/>
          </p:nvSpPr>
          <p:spPr bwMode="auto">
            <a:xfrm>
              <a:off x="4150" y="2205"/>
              <a:ext cx="1035" cy="192"/>
            </a:xfrm>
            <a:prstGeom prst="rect">
              <a:avLst/>
            </a:prstGeom>
            <a:noFill/>
            <a:ln w="9525">
              <a:noFill/>
              <a:miter lim="800000"/>
              <a:headEnd/>
              <a:tailEnd/>
            </a:ln>
            <a:effectLst/>
          </p:spPr>
          <p:txBody>
            <a:bodyPr>
              <a:spAutoFit/>
            </a:bodyPr>
            <a:lstStyle/>
            <a:p>
              <a:pPr>
                <a:spcBef>
                  <a:spcPct val="50000"/>
                </a:spcBef>
              </a:pPr>
              <a:r>
                <a:rPr lang="ar-SA" sz="1400" b="1">
                  <a:cs typeface="B Titr" pitchFamily="2" charset="-78"/>
                </a:rPr>
                <a:t>معاونت </a:t>
              </a:r>
              <a:r>
                <a:rPr lang="fa-IR" sz="1400" b="1">
                  <a:cs typeface="B Titr" pitchFamily="2" charset="-78"/>
                </a:rPr>
                <a:t>دانشجويي</a:t>
              </a:r>
              <a:endParaRPr lang="en-US" sz="1400" b="1">
                <a:cs typeface="B Titr" pitchFamily="2" charset="-78"/>
              </a:endParaRPr>
            </a:p>
          </p:txBody>
        </p:sp>
        <p:sp>
          <p:nvSpPr>
            <p:cNvPr id="126993" name="Line 17"/>
            <p:cNvSpPr>
              <a:spLocks noChangeShapeType="1"/>
            </p:cNvSpPr>
            <p:nvPr/>
          </p:nvSpPr>
          <p:spPr bwMode="auto">
            <a:xfrm flipV="1">
              <a:off x="3425" y="1026"/>
              <a:ext cx="453" cy="318"/>
            </a:xfrm>
            <a:prstGeom prst="line">
              <a:avLst/>
            </a:prstGeom>
            <a:noFill/>
            <a:ln w="38100">
              <a:solidFill>
                <a:schemeClr val="tx1"/>
              </a:solidFill>
              <a:prstDash val="sysDot"/>
              <a:round/>
              <a:headEnd/>
              <a:tailEnd type="triangle" w="med" len="med"/>
            </a:ln>
            <a:effectLst/>
          </p:spPr>
          <p:txBody>
            <a:bodyPr/>
            <a:lstStyle/>
            <a:p>
              <a:endParaRPr lang="fa-IR"/>
            </a:p>
          </p:txBody>
        </p:sp>
        <p:sp>
          <p:nvSpPr>
            <p:cNvPr id="126994" name="Text Box 18"/>
            <p:cNvSpPr txBox="1">
              <a:spLocks noChangeArrowheads="1"/>
            </p:cNvSpPr>
            <p:nvPr/>
          </p:nvSpPr>
          <p:spPr bwMode="auto">
            <a:xfrm rot="-2249312">
              <a:off x="3198" y="1026"/>
              <a:ext cx="681" cy="154"/>
            </a:xfrm>
            <a:prstGeom prst="rect">
              <a:avLst/>
            </a:prstGeom>
            <a:noFill/>
            <a:ln w="9525" algn="ctr">
              <a:noFill/>
              <a:miter lim="800000"/>
              <a:headEnd/>
              <a:tailEnd/>
            </a:ln>
            <a:effectLst/>
          </p:spPr>
          <p:txBody>
            <a:bodyPr>
              <a:spAutoFit/>
            </a:bodyPr>
            <a:lstStyle/>
            <a:p>
              <a:pPr rtl="1">
                <a:spcBef>
                  <a:spcPct val="50000"/>
                </a:spcBef>
              </a:pPr>
              <a:r>
                <a:rPr lang="fa-IR" sz="1000">
                  <a:cs typeface="B Titr" pitchFamily="2" charset="-78"/>
                </a:rPr>
                <a:t>بي سيم </a:t>
              </a:r>
              <a:r>
                <a:rPr lang="en-US" sz="1000">
                  <a:cs typeface="B Titr" pitchFamily="2" charset="-78"/>
                </a:rPr>
                <a:t>4MB</a:t>
              </a:r>
            </a:p>
          </p:txBody>
        </p:sp>
        <p:sp>
          <p:nvSpPr>
            <p:cNvPr id="126995" name="Text Box 19"/>
            <p:cNvSpPr txBox="1">
              <a:spLocks noChangeArrowheads="1"/>
            </p:cNvSpPr>
            <p:nvPr/>
          </p:nvSpPr>
          <p:spPr bwMode="auto">
            <a:xfrm rot="1808275">
              <a:off x="1642" y="1047"/>
              <a:ext cx="681" cy="154"/>
            </a:xfrm>
            <a:prstGeom prst="rect">
              <a:avLst/>
            </a:prstGeom>
            <a:noFill/>
            <a:ln w="9525" algn="ctr">
              <a:noFill/>
              <a:miter lim="800000"/>
              <a:headEnd/>
              <a:tailEnd/>
            </a:ln>
            <a:effectLst/>
          </p:spPr>
          <p:txBody>
            <a:bodyPr>
              <a:spAutoFit/>
            </a:bodyPr>
            <a:lstStyle/>
            <a:p>
              <a:pPr rtl="1">
                <a:spcBef>
                  <a:spcPct val="50000"/>
                </a:spcBef>
              </a:pPr>
              <a:r>
                <a:rPr lang="fa-IR" sz="1000">
                  <a:cs typeface="B Titr" pitchFamily="2" charset="-78"/>
                </a:rPr>
                <a:t>بي سيم </a:t>
              </a:r>
              <a:r>
                <a:rPr lang="en-US" sz="1000">
                  <a:cs typeface="B Titr" pitchFamily="2" charset="-78"/>
                </a:rPr>
                <a:t>4MB</a:t>
              </a:r>
            </a:p>
          </p:txBody>
        </p:sp>
        <p:sp>
          <p:nvSpPr>
            <p:cNvPr id="126996" name="Line 20"/>
            <p:cNvSpPr>
              <a:spLocks noChangeShapeType="1"/>
            </p:cNvSpPr>
            <p:nvPr/>
          </p:nvSpPr>
          <p:spPr bwMode="auto">
            <a:xfrm flipH="1" flipV="1">
              <a:off x="1701" y="1026"/>
              <a:ext cx="408" cy="273"/>
            </a:xfrm>
            <a:prstGeom prst="line">
              <a:avLst/>
            </a:prstGeom>
            <a:noFill/>
            <a:ln w="38100">
              <a:solidFill>
                <a:schemeClr val="tx1"/>
              </a:solidFill>
              <a:prstDash val="sysDot"/>
              <a:round/>
              <a:headEnd/>
              <a:tailEnd type="triangle" w="med" len="med"/>
            </a:ln>
            <a:effectLst/>
          </p:spPr>
          <p:txBody>
            <a:bodyPr/>
            <a:lstStyle/>
            <a:p>
              <a:endParaRPr lang="fa-IR"/>
            </a:p>
          </p:txBody>
        </p:sp>
        <p:sp>
          <p:nvSpPr>
            <p:cNvPr id="126997" name="Line 21"/>
            <p:cNvSpPr>
              <a:spLocks noChangeShapeType="1"/>
            </p:cNvSpPr>
            <p:nvPr/>
          </p:nvSpPr>
          <p:spPr bwMode="auto">
            <a:xfrm>
              <a:off x="3560" y="2387"/>
              <a:ext cx="726" cy="408"/>
            </a:xfrm>
            <a:prstGeom prst="line">
              <a:avLst/>
            </a:prstGeom>
            <a:noFill/>
            <a:ln w="38100">
              <a:solidFill>
                <a:schemeClr val="tx1"/>
              </a:solidFill>
              <a:prstDash val="sysDot"/>
              <a:round/>
              <a:headEnd/>
              <a:tailEnd type="triangle" w="med" len="med"/>
            </a:ln>
            <a:effectLst/>
          </p:spPr>
          <p:txBody>
            <a:bodyPr/>
            <a:lstStyle/>
            <a:p>
              <a:endParaRPr lang="fa-IR"/>
            </a:p>
          </p:txBody>
        </p:sp>
        <p:sp>
          <p:nvSpPr>
            <p:cNvPr id="126998" name="Text Box 22"/>
            <p:cNvSpPr txBox="1">
              <a:spLocks noChangeArrowheads="1"/>
            </p:cNvSpPr>
            <p:nvPr/>
          </p:nvSpPr>
          <p:spPr bwMode="auto">
            <a:xfrm rot="-1443444">
              <a:off x="1247" y="2296"/>
              <a:ext cx="681" cy="154"/>
            </a:xfrm>
            <a:prstGeom prst="rect">
              <a:avLst/>
            </a:prstGeom>
            <a:noFill/>
            <a:ln w="9525" algn="ctr">
              <a:noFill/>
              <a:miter lim="800000"/>
              <a:headEnd/>
              <a:tailEnd/>
            </a:ln>
            <a:effectLst/>
          </p:spPr>
          <p:txBody>
            <a:bodyPr>
              <a:spAutoFit/>
            </a:bodyPr>
            <a:lstStyle/>
            <a:p>
              <a:pPr rtl="1">
                <a:spcBef>
                  <a:spcPct val="50000"/>
                </a:spcBef>
              </a:pPr>
              <a:r>
                <a:rPr lang="fa-IR" sz="1000">
                  <a:cs typeface="B Titr" pitchFamily="2" charset="-78"/>
                </a:rPr>
                <a:t>فيبر نوري</a:t>
              </a:r>
              <a:endParaRPr lang="en-US" sz="1000">
                <a:cs typeface="B Titr" pitchFamily="2" charset="-78"/>
              </a:endParaRPr>
            </a:p>
          </p:txBody>
        </p:sp>
        <p:sp>
          <p:nvSpPr>
            <p:cNvPr id="126999" name="Text Box 23"/>
            <p:cNvSpPr txBox="1">
              <a:spLocks noChangeArrowheads="1"/>
            </p:cNvSpPr>
            <p:nvPr/>
          </p:nvSpPr>
          <p:spPr bwMode="auto">
            <a:xfrm rot="1485844">
              <a:off x="3560" y="2387"/>
              <a:ext cx="681" cy="154"/>
            </a:xfrm>
            <a:prstGeom prst="rect">
              <a:avLst/>
            </a:prstGeom>
            <a:noFill/>
            <a:ln w="9525" algn="ctr">
              <a:noFill/>
              <a:miter lim="800000"/>
              <a:headEnd/>
              <a:tailEnd/>
            </a:ln>
            <a:effectLst/>
          </p:spPr>
          <p:txBody>
            <a:bodyPr>
              <a:spAutoFit/>
            </a:bodyPr>
            <a:lstStyle/>
            <a:p>
              <a:pPr rtl="1">
                <a:spcBef>
                  <a:spcPct val="50000"/>
                </a:spcBef>
              </a:pPr>
              <a:r>
                <a:rPr lang="fa-IR" sz="1000">
                  <a:cs typeface="B Titr" pitchFamily="2" charset="-78"/>
                </a:rPr>
                <a:t>بي سيم </a:t>
              </a:r>
              <a:r>
                <a:rPr lang="en-US" sz="1000">
                  <a:cs typeface="B Titr" pitchFamily="2" charset="-78"/>
                </a:rPr>
                <a:t>4MB</a:t>
              </a:r>
            </a:p>
          </p:txBody>
        </p:sp>
        <p:sp>
          <p:nvSpPr>
            <p:cNvPr id="127000" name="Text Box 24"/>
            <p:cNvSpPr txBox="1">
              <a:spLocks noChangeArrowheads="1"/>
            </p:cNvSpPr>
            <p:nvPr/>
          </p:nvSpPr>
          <p:spPr bwMode="auto">
            <a:xfrm rot="37621487">
              <a:off x="2480" y="2922"/>
              <a:ext cx="681" cy="154"/>
            </a:xfrm>
            <a:prstGeom prst="rect">
              <a:avLst/>
            </a:prstGeom>
            <a:noFill/>
            <a:ln w="9525" algn="ctr">
              <a:noFill/>
              <a:miter lim="800000"/>
              <a:headEnd/>
              <a:tailEnd/>
            </a:ln>
            <a:effectLst/>
          </p:spPr>
          <p:txBody>
            <a:bodyPr>
              <a:spAutoFit/>
            </a:bodyPr>
            <a:lstStyle/>
            <a:p>
              <a:pPr rtl="1">
                <a:spcBef>
                  <a:spcPct val="50000"/>
                </a:spcBef>
              </a:pPr>
              <a:r>
                <a:rPr lang="fa-IR" sz="1000">
                  <a:cs typeface="B Titr" pitchFamily="2" charset="-78"/>
                </a:rPr>
                <a:t>بي سيم </a:t>
              </a:r>
              <a:r>
                <a:rPr lang="en-US" sz="1000">
                  <a:cs typeface="B Titr" pitchFamily="2" charset="-78"/>
                </a:rPr>
                <a:t>4MB</a:t>
              </a:r>
            </a:p>
          </p:txBody>
        </p:sp>
        <p:sp>
          <p:nvSpPr>
            <p:cNvPr id="127001" name="Line 25"/>
            <p:cNvSpPr>
              <a:spLocks noChangeShapeType="1"/>
            </p:cNvSpPr>
            <p:nvPr/>
          </p:nvSpPr>
          <p:spPr bwMode="auto">
            <a:xfrm flipH="1">
              <a:off x="1247" y="2296"/>
              <a:ext cx="817" cy="317"/>
            </a:xfrm>
            <a:prstGeom prst="line">
              <a:avLst/>
            </a:prstGeom>
            <a:noFill/>
            <a:ln w="38100">
              <a:solidFill>
                <a:schemeClr val="tx1"/>
              </a:solidFill>
              <a:prstDash val="sysDot"/>
              <a:round/>
              <a:headEnd/>
              <a:tailEnd type="triangle" w="med" len="med"/>
            </a:ln>
            <a:effectLst/>
          </p:spPr>
          <p:txBody>
            <a:bodyPr/>
            <a:lstStyle/>
            <a:p>
              <a:endParaRPr lang="fa-IR"/>
            </a:p>
          </p:txBody>
        </p:sp>
        <p:sp>
          <p:nvSpPr>
            <p:cNvPr id="127002" name="Line 26"/>
            <p:cNvSpPr>
              <a:spLocks noChangeShapeType="1"/>
            </p:cNvSpPr>
            <p:nvPr/>
          </p:nvSpPr>
          <p:spPr bwMode="auto">
            <a:xfrm>
              <a:off x="2744" y="2750"/>
              <a:ext cx="0" cy="499"/>
            </a:xfrm>
            <a:prstGeom prst="line">
              <a:avLst/>
            </a:prstGeom>
            <a:noFill/>
            <a:ln w="38100">
              <a:solidFill>
                <a:schemeClr val="tx1"/>
              </a:solidFill>
              <a:prstDash val="sysDot"/>
              <a:round/>
              <a:headEnd/>
              <a:tailEnd type="triangle" w="med" len="med"/>
            </a:ln>
            <a:effectLst/>
          </p:spPr>
          <p:txBody>
            <a:bodyPr/>
            <a:lstStyle/>
            <a:p>
              <a:endParaRPr lang="fa-IR"/>
            </a:p>
          </p:txBody>
        </p:sp>
        <p:sp>
          <p:nvSpPr>
            <p:cNvPr id="127003" name="Text Box 27"/>
            <p:cNvSpPr txBox="1">
              <a:spLocks noChangeArrowheads="1"/>
            </p:cNvSpPr>
            <p:nvPr/>
          </p:nvSpPr>
          <p:spPr bwMode="auto">
            <a:xfrm>
              <a:off x="502" y="2378"/>
              <a:ext cx="927" cy="145"/>
            </a:xfrm>
            <a:prstGeom prst="rect">
              <a:avLst/>
            </a:prstGeom>
            <a:noFill/>
            <a:ln w="9525">
              <a:noFill/>
              <a:miter lim="800000"/>
              <a:headEnd/>
              <a:tailEnd/>
            </a:ln>
            <a:effectLst/>
          </p:spPr>
          <p:txBody>
            <a:bodyPr>
              <a:spAutoFit/>
            </a:bodyPr>
            <a:lstStyle/>
            <a:p>
              <a:pPr>
                <a:lnSpc>
                  <a:spcPct val="65000"/>
                </a:lnSpc>
                <a:spcBef>
                  <a:spcPct val="50000"/>
                </a:spcBef>
              </a:pPr>
              <a:r>
                <a:rPr lang="fa-IR" sz="1400" b="1">
                  <a:cs typeface="B Titr" pitchFamily="2" charset="-78"/>
                </a:rPr>
                <a:t>پايلوت</a:t>
              </a:r>
              <a:endParaRPr lang="en-US" sz="1400" b="1">
                <a:cs typeface="B Titr" pitchFamily="2" charset="-78"/>
              </a:endParaRPr>
            </a:p>
          </p:txBody>
        </p:sp>
      </p:grpSp>
      <p:sp>
        <p:nvSpPr>
          <p:cNvPr id="127004" name="Text Box 28"/>
          <p:cNvSpPr txBox="1">
            <a:spLocks noChangeArrowheads="1"/>
          </p:cNvSpPr>
          <p:nvPr/>
        </p:nvSpPr>
        <p:spPr bwMode="auto">
          <a:xfrm>
            <a:off x="611188" y="6308725"/>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12</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Oval 2"/>
          <p:cNvSpPr>
            <a:spLocks noChangeArrowheads="1"/>
          </p:cNvSpPr>
          <p:nvPr/>
        </p:nvSpPr>
        <p:spPr bwMode="auto">
          <a:xfrm>
            <a:off x="4932363" y="1557338"/>
            <a:ext cx="3455987" cy="4176712"/>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cmpd="thickThin" algn="ctr">
            <a:solidFill>
              <a:schemeClr val="tx1"/>
            </a:solidFill>
            <a:round/>
            <a:headEnd/>
            <a:tailEnd/>
          </a:ln>
          <a:effectLst/>
        </p:spPr>
        <p:txBody>
          <a:bodyPr wrap="none" anchor="ctr"/>
          <a:lstStyle/>
          <a:p>
            <a:endParaRPr lang="fa-IR"/>
          </a:p>
        </p:txBody>
      </p:sp>
      <p:pic>
        <p:nvPicPr>
          <p:cNvPr id="131075" name="Picture 3" descr="PCCLONE2"/>
          <p:cNvPicPr>
            <a:picLocks noChangeAspect="1" noChangeArrowheads="1"/>
          </p:cNvPicPr>
          <p:nvPr/>
        </p:nvPicPr>
        <p:blipFill>
          <a:blip r:embed="rId2" cstate="print"/>
          <a:srcRect/>
          <a:stretch>
            <a:fillRect/>
          </a:stretch>
        </p:blipFill>
        <p:spPr bwMode="auto">
          <a:xfrm>
            <a:off x="5651500" y="2205038"/>
            <a:ext cx="1944688" cy="1820862"/>
          </a:xfrm>
          <a:prstGeom prst="rect">
            <a:avLst/>
          </a:prstGeom>
          <a:noFill/>
        </p:spPr>
      </p:pic>
      <p:sp>
        <p:nvSpPr>
          <p:cNvPr id="131076" name="Text Box 4"/>
          <p:cNvSpPr txBox="1">
            <a:spLocks noChangeArrowheads="1"/>
          </p:cNvSpPr>
          <p:nvPr/>
        </p:nvSpPr>
        <p:spPr bwMode="auto">
          <a:xfrm>
            <a:off x="6129338" y="2543175"/>
            <a:ext cx="936625" cy="422275"/>
          </a:xfrm>
          <a:prstGeom prst="rect">
            <a:avLst/>
          </a:prstGeom>
          <a:solidFill>
            <a:schemeClr val="hlink"/>
          </a:solidFill>
          <a:ln w="9525">
            <a:noFill/>
            <a:miter lim="800000"/>
            <a:headEnd/>
            <a:tailEnd/>
          </a:ln>
          <a:effectLst/>
        </p:spPr>
        <p:txBody>
          <a:bodyPr>
            <a:spAutoFit/>
          </a:bodyPr>
          <a:lstStyle/>
          <a:p>
            <a:pPr>
              <a:lnSpc>
                <a:spcPct val="65000"/>
              </a:lnSpc>
              <a:spcBef>
                <a:spcPct val="50000"/>
              </a:spcBef>
            </a:pPr>
            <a:r>
              <a:rPr lang="ar-SA" sz="1200" b="1">
                <a:cs typeface="B Titr" pitchFamily="2" charset="-78"/>
              </a:rPr>
              <a:t>مديريت </a:t>
            </a:r>
            <a:endParaRPr lang="fa-IR" sz="1200" b="1">
              <a:cs typeface="B Titr" pitchFamily="2" charset="-78"/>
            </a:endParaRPr>
          </a:p>
          <a:p>
            <a:pPr>
              <a:lnSpc>
                <a:spcPct val="65000"/>
              </a:lnSpc>
              <a:spcBef>
                <a:spcPct val="50000"/>
              </a:spcBef>
            </a:pPr>
            <a:r>
              <a:rPr lang="ar-SA" sz="1200" b="1">
                <a:cs typeface="B Titr" pitchFamily="2" charset="-78"/>
              </a:rPr>
              <a:t>پشتيباني</a:t>
            </a:r>
            <a:endParaRPr lang="en-US" sz="1200" b="1">
              <a:cs typeface="B Titr" pitchFamily="2" charset="-78"/>
            </a:endParaRPr>
          </a:p>
        </p:txBody>
      </p:sp>
      <p:sp>
        <p:nvSpPr>
          <p:cNvPr id="131077" name="Text Box 5"/>
          <p:cNvSpPr txBox="1">
            <a:spLocks noChangeArrowheads="1"/>
          </p:cNvSpPr>
          <p:nvPr/>
        </p:nvSpPr>
        <p:spPr bwMode="auto">
          <a:xfrm>
            <a:off x="6248400" y="381000"/>
            <a:ext cx="2514600" cy="457200"/>
          </a:xfrm>
          <a:prstGeom prst="rect">
            <a:avLst/>
          </a:prstGeom>
          <a:noFill/>
          <a:ln w="9525">
            <a:noFill/>
            <a:miter lim="800000"/>
            <a:headEnd/>
            <a:tailEnd/>
          </a:ln>
          <a:effectLst/>
        </p:spPr>
        <p:txBody>
          <a:bodyPr>
            <a:spAutoFit/>
          </a:bodyPr>
          <a:lstStyle/>
          <a:p>
            <a:pPr algn="l">
              <a:spcBef>
                <a:spcPct val="50000"/>
              </a:spcBef>
            </a:pPr>
            <a:endParaRPr lang="fa-IR"/>
          </a:p>
        </p:txBody>
      </p:sp>
      <p:sp>
        <p:nvSpPr>
          <p:cNvPr id="131078" name="AutoShape 6"/>
          <p:cNvSpPr>
            <a:spLocks noChangeArrowheads="1"/>
          </p:cNvSpPr>
          <p:nvPr/>
        </p:nvSpPr>
        <p:spPr bwMode="auto">
          <a:xfrm>
            <a:off x="6804025" y="188913"/>
            <a:ext cx="2117725" cy="863600"/>
          </a:xfrm>
          <a:prstGeom prst="wedgeRoundRectCallout">
            <a:avLst>
              <a:gd name="adj1" fmla="val -52551"/>
              <a:gd name="adj2" fmla="val 106801"/>
              <a:gd name="adj3" fmla="val 16667"/>
            </a:avLst>
          </a:prstGeom>
          <a:gradFill rotWithShape="0">
            <a:gsLst>
              <a:gs pos="0">
                <a:srgbClr val="FFFF00"/>
              </a:gs>
              <a:gs pos="100000">
                <a:srgbClr val="FFFF00">
                  <a:gamma/>
                  <a:shade val="46275"/>
                  <a:invGamma/>
                </a:srgbClr>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FFFF00"/>
            </a:extrusionClr>
          </a:sp3d>
        </p:spPr>
        <p:txBody>
          <a:bodyPr>
            <a:flatTx/>
          </a:bodyPr>
          <a:lstStyle/>
          <a:p>
            <a:pPr>
              <a:lnSpc>
                <a:spcPct val="65000"/>
              </a:lnSpc>
            </a:pPr>
            <a:endParaRPr lang="ar-SA" sz="2800">
              <a:effectLst>
                <a:outerShdw blurRad="38100" dist="38100" dir="2700000" algn="tl">
                  <a:srgbClr val="FFFFFF"/>
                </a:outerShdw>
              </a:effectLst>
              <a:cs typeface="B Titr" pitchFamily="2" charset="-78"/>
            </a:endParaRPr>
          </a:p>
          <a:p>
            <a:pPr>
              <a:lnSpc>
                <a:spcPct val="65000"/>
              </a:lnSpc>
            </a:pPr>
            <a:r>
              <a:rPr lang="ar-SA" sz="2800">
                <a:effectLst>
                  <a:outerShdw blurRad="38100" dist="38100" dir="2700000" algn="tl">
                    <a:srgbClr val="FFFFFF"/>
                  </a:outerShdw>
                </a:effectLst>
                <a:cs typeface="B Titr" pitchFamily="2" charset="-78"/>
              </a:rPr>
              <a:t>فاز يك</a:t>
            </a:r>
            <a:r>
              <a:rPr lang="fa-IR" sz="2800">
                <a:effectLst>
                  <a:outerShdw blurRad="38100" dist="38100" dir="2700000" algn="tl">
                    <a:srgbClr val="FFFFFF"/>
                  </a:outerShdw>
                </a:effectLst>
                <a:cs typeface="B Titr" pitchFamily="2" charset="-78"/>
              </a:rPr>
              <a:t> و دو</a:t>
            </a:r>
            <a:endParaRPr lang="en-US" sz="2800">
              <a:effectLst>
                <a:outerShdw blurRad="38100" dist="38100" dir="2700000" algn="tl">
                  <a:srgbClr val="FFFFFF"/>
                </a:outerShdw>
              </a:effectLst>
              <a:cs typeface="B Titr" pitchFamily="2" charset="-78"/>
            </a:endParaRPr>
          </a:p>
        </p:txBody>
      </p:sp>
      <p:sp>
        <p:nvSpPr>
          <p:cNvPr id="131079" name="Text Box 7"/>
          <p:cNvSpPr txBox="1">
            <a:spLocks noChangeArrowheads="1"/>
          </p:cNvSpPr>
          <p:nvPr/>
        </p:nvSpPr>
        <p:spPr bwMode="auto">
          <a:xfrm>
            <a:off x="5148263" y="4221163"/>
            <a:ext cx="3097212" cy="504825"/>
          </a:xfrm>
          <a:prstGeom prst="rect">
            <a:avLst/>
          </a:prstGeom>
          <a:noFill/>
          <a:ln w="9525">
            <a:noFill/>
            <a:miter lim="800000"/>
            <a:headEnd/>
            <a:tailEnd/>
          </a:ln>
          <a:effectLst/>
        </p:spPr>
        <p:txBody>
          <a:bodyPr>
            <a:spAutoFit/>
          </a:bodyPr>
          <a:lstStyle/>
          <a:p>
            <a:pPr>
              <a:lnSpc>
                <a:spcPct val="135000"/>
              </a:lnSpc>
              <a:spcBef>
                <a:spcPct val="50000"/>
              </a:spcBef>
            </a:pPr>
            <a:r>
              <a:rPr lang="fa-IR" sz="1000" b="1">
                <a:cs typeface="B Titr" pitchFamily="2" charset="-78"/>
              </a:rPr>
              <a:t>به عنوان اولين پايلوت نصب و راه اندازي دو نرم افزار اتوماسيون اداري از سال 1381تا كنون مي باشد .</a:t>
            </a:r>
            <a:endParaRPr lang="en-US" sz="1000" b="1">
              <a:cs typeface="B Titr" pitchFamily="2" charset="-78"/>
            </a:endParaRPr>
          </a:p>
        </p:txBody>
      </p:sp>
      <p:pic>
        <p:nvPicPr>
          <p:cNvPr id="131080" name="Picture 8" descr="PCCLONE2"/>
          <p:cNvPicPr>
            <a:picLocks noChangeAspect="1" noChangeArrowheads="1"/>
          </p:cNvPicPr>
          <p:nvPr/>
        </p:nvPicPr>
        <p:blipFill>
          <a:blip r:embed="rId2" cstate="print"/>
          <a:srcRect/>
          <a:stretch>
            <a:fillRect/>
          </a:stretch>
        </p:blipFill>
        <p:spPr bwMode="auto">
          <a:xfrm>
            <a:off x="1597025" y="165100"/>
            <a:ext cx="1223963" cy="1162050"/>
          </a:xfrm>
          <a:prstGeom prst="rect">
            <a:avLst/>
          </a:prstGeom>
          <a:noFill/>
        </p:spPr>
      </p:pic>
      <p:sp>
        <p:nvSpPr>
          <p:cNvPr id="131081" name="Text Box 9"/>
          <p:cNvSpPr txBox="1">
            <a:spLocks noChangeArrowheads="1"/>
          </p:cNvSpPr>
          <p:nvPr/>
        </p:nvSpPr>
        <p:spPr bwMode="auto">
          <a:xfrm>
            <a:off x="1860550" y="333375"/>
            <a:ext cx="693738" cy="377825"/>
          </a:xfrm>
          <a:prstGeom prst="rect">
            <a:avLst/>
          </a:prstGeom>
          <a:solidFill>
            <a:schemeClr val="bg1"/>
          </a:solidFill>
          <a:ln w="9525">
            <a:noFill/>
            <a:miter lim="800000"/>
            <a:headEnd/>
            <a:tailEnd/>
          </a:ln>
          <a:effectLst/>
        </p:spPr>
        <p:txBody>
          <a:bodyPr>
            <a:spAutoFit/>
          </a:bodyPr>
          <a:lstStyle/>
          <a:p>
            <a:pPr>
              <a:lnSpc>
                <a:spcPct val="105000"/>
              </a:lnSpc>
              <a:spcBef>
                <a:spcPct val="50000"/>
              </a:spcBef>
            </a:pPr>
            <a:r>
              <a:rPr lang="fa-IR" sz="900" b="1">
                <a:cs typeface="B Titr" pitchFamily="2" charset="-78"/>
              </a:rPr>
              <a:t>ساختمان قريش</a:t>
            </a:r>
            <a:endParaRPr lang="en-US" sz="900" b="1">
              <a:cs typeface="B Titr" pitchFamily="2" charset="-78"/>
            </a:endParaRPr>
          </a:p>
        </p:txBody>
      </p:sp>
      <p:sp>
        <p:nvSpPr>
          <p:cNvPr id="131082" name="Line 10"/>
          <p:cNvSpPr>
            <a:spLocks noChangeShapeType="1"/>
          </p:cNvSpPr>
          <p:nvPr/>
        </p:nvSpPr>
        <p:spPr bwMode="auto">
          <a:xfrm flipH="1" flipV="1">
            <a:off x="2771775" y="1341438"/>
            <a:ext cx="2087563" cy="1871662"/>
          </a:xfrm>
          <a:prstGeom prst="line">
            <a:avLst/>
          </a:prstGeom>
          <a:noFill/>
          <a:ln w="19050">
            <a:solidFill>
              <a:schemeClr val="tx1"/>
            </a:solidFill>
            <a:round/>
            <a:headEnd type="triangle" w="med" len="med"/>
            <a:tailEnd type="triangle" w="med" len="med"/>
          </a:ln>
          <a:effectLst/>
        </p:spPr>
        <p:txBody>
          <a:bodyPr/>
          <a:lstStyle/>
          <a:p>
            <a:endParaRPr lang="fa-IR"/>
          </a:p>
        </p:txBody>
      </p:sp>
      <p:pic>
        <p:nvPicPr>
          <p:cNvPr id="131083" name="Picture 11" descr="PCCLONE2"/>
          <p:cNvPicPr>
            <a:picLocks noChangeAspect="1" noChangeArrowheads="1"/>
          </p:cNvPicPr>
          <p:nvPr/>
        </p:nvPicPr>
        <p:blipFill>
          <a:blip r:embed="rId2" cstate="print"/>
          <a:srcRect/>
          <a:stretch>
            <a:fillRect/>
          </a:stretch>
        </p:blipFill>
        <p:spPr bwMode="auto">
          <a:xfrm>
            <a:off x="538163" y="1341438"/>
            <a:ext cx="1223962" cy="1162050"/>
          </a:xfrm>
          <a:prstGeom prst="rect">
            <a:avLst/>
          </a:prstGeom>
          <a:noFill/>
        </p:spPr>
      </p:pic>
      <p:sp>
        <p:nvSpPr>
          <p:cNvPr id="131084" name="Line 12"/>
          <p:cNvSpPr>
            <a:spLocks noChangeShapeType="1"/>
          </p:cNvSpPr>
          <p:nvPr/>
        </p:nvSpPr>
        <p:spPr bwMode="auto">
          <a:xfrm flipH="1" flipV="1">
            <a:off x="1763713" y="2420938"/>
            <a:ext cx="3095625" cy="936625"/>
          </a:xfrm>
          <a:prstGeom prst="line">
            <a:avLst/>
          </a:prstGeom>
          <a:noFill/>
          <a:ln w="19050">
            <a:solidFill>
              <a:schemeClr val="tx1"/>
            </a:solidFill>
            <a:round/>
            <a:headEnd type="triangle" w="med" len="med"/>
            <a:tailEnd type="triangle" w="med" len="med"/>
          </a:ln>
          <a:effectLst/>
        </p:spPr>
        <p:txBody>
          <a:bodyPr/>
          <a:lstStyle/>
          <a:p>
            <a:endParaRPr lang="fa-IR"/>
          </a:p>
        </p:txBody>
      </p:sp>
      <p:pic>
        <p:nvPicPr>
          <p:cNvPr id="131085" name="Picture 13" descr="PCCLONE2"/>
          <p:cNvPicPr>
            <a:picLocks noChangeAspect="1" noChangeArrowheads="1"/>
          </p:cNvPicPr>
          <p:nvPr/>
        </p:nvPicPr>
        <p:blipFill>
          <a:blip r:embed="rId2" cstate="print"/>
          <a:srcRect/>
          <a:stretch>
            <a:fillRect/>
          </a:stretch>
        </p:blipFill>
        <p:spPr bwMode="auto">
          <a:xfrm>
            <a:off x="179388" y="2708275"/>
            <a:ext cx="1223962" cy="1162050"/>
          </a:xfrm>
          <a:prstGeom prst="rect">
            <a:avLst/>
          </a:prstGeom>
          <a:noFill/>
        </p:spPr>
      </p:pic>
      <p:sp>
        <p:nvSpPr>
          <p:cNvPr id="131086" name="Line 14"/>
          <p:cNvSpPr>
            <a:spLocks noChangeShapeType="1"/>
          </p:cNvSpPr>
          <p:nvPr/>
        </p:nvSpPr>
        <p:spPr bwMode="auto">
          <a:xfrm flipH="1">
            <a:off x="1403350" y="3500438"/>
            <a:ext cx="3455988" cy="288925"/>
          </a:xfrm>
          <a:prstGeom prst="line">
            <a:avLst/>
          </a:prstGeom>
          <a:noFill/>
          <a:ln w="19050">
            <a:solidFill>
              <a:schemeClr val="tx1"/>
            </a:solidFill>
            <a:round/>
            <a:headEnd type="triangle" w="med" len="med"/>
            <a:tailEnd type="triangle" w="med" len="med"/>
          </a:ln>
          <a:effectLst/>
        </p:spPr>
        <p:txBody>
          <a:bodyPr/>
          <a:lstStyle/>
          <a:p>
            <a:endParaRPr lang="fa-IR"/>
          </a:p>
        </p:txBody>
      </p:sp>
      <p:pic>
        <p:nvPicPr>
          <p:cNvPr id="131087" name="Picture 15" descr="PCCLONE2"/>
          <p:cNvPicPr>
            <a:picLocks noChangeAspect="1" noChangeArrowheads="1"/>
          </p:cNvPicPr>
          <p:nvPr/>
        </p:nvPicPr>
        <p:blipFill>
          <a:blip r:embed="rId2" cstate="print"/>
          <a:srcRect/>
          <a:stretch>
            <a:fillRect/>
          </a:stretch>
        </p:blipFill>
        <p:spPr bwMode="auto">
          <a:xfrm>
            <a:off x="611188" y="4149725"/>
            <a:ext cx="1223962" cy="1162050"/>
          </a:xfrm>
          <a:prstGeom prst="rect">
            <a:avLst/>
          </a:prstGeom>
          <a:noFill/>
        </p:spPr>
      </p:pic>
      <p:sp>
        <p:nvSpPr>
          <p:cNvPr id="131088" name="Line 16"/>
          <p:cNvSpPr>
            <a:spLocks noChangeShapeType="1"/>
          </p:cNvSpPr>
          <p:nvPr/>
        </p:nvSpPr>
        <p:spPr bwMode="auto">
          <a:xfrm flipH="1">
            <a:off x="1763713" y="3716338"/>
            <a:ext cx="3024187" cy="1512887"/>
          </a:xfrm>
          <a:prstGeom prst="line">
            <a:avLst/>
          </a:prstGeom>
          <a:noFill/>
          <a:ln w="19050">
            <a:solidFill>
              <a:schemeClr val="tx1"/>
            </a:solidFill>
            <a:round/>
            <a:headEnd type="triangle" w="med" len="med"/>
            <a:tailEnd type="triangle" w="med" len="med"/>
          </a:ln>
          <a:effectLst/>
        </p:spPr>
        <p:txBody>
          <a:bodyPr/>
          <a:lstStyle/>
          <a:p>
            <a:endParaRPr lang="fa-IR"/>
          </a:p>
        </p:txBody>
      </p:sp>
      <p:pic>
        <p:nvPicPr>
          <p:cNvPr id="131089" name="Picture 17" descr="PCCLONE2"/>
          <p:cNvPicPr>
            <a:picLocks noChangeAspect="1" noChangeArrowheads="1"/>
          </p:cNvPicPr>
          <p:nvPr/>
        </p:nvPicPr>
        <p:blipFill>
          <a:blip r:embed="rId2" cstate="print"/>
          <a:srcRect/>
          <a:stretch>
            <a:fillRect/>
          </a:stretch>
        </p:blipFill>
        <p:spPr bwMode="auto">
          <a:xfrm>
            <a:off x="1331913" y="5445125"/>
            <a:ext cx="1223962" cy="1162050"/>
          </a:xfrm>
          <a:prstGeom prst="rect">
            <a:avLst/>
          </a:prstGeom>
          <a:noFill/>
        </p:spPr>
      </p:pic>
      <p:sp>
        <p:nvSpPr>
          <p:cNvPr id="131090" name="Line 18"/>
          <p:cNvSpPr>
            <a:spLocks noChangeShapeType="1"/>
          </p:cNvSpPr>
          <p:nvPr/>
        </p:nvSpPr>
        <p:spPr bwMode="auto">
          <a:xfrm flipH="1">
            <a:off x="2484438" y="3933825"/>
            <a:ext cx="2303462" cy="2590800"/>
          </a:xfrm>
          <a:prstGeom prst="line">
            <a:avLst/>
          </a:prstGeom>
          <a:noFill/>
          <a:ln w="19050">
            <a:solidFill>
              <a:schemeClr val="tx1"/>
            </a:solidFill>
            <a:round/>
            <a:headEnd type="triangle" w="med" len="med"/>
            <a:tailEnd type="triangle" w="med" len="med"/>
          </a:ln>
          <a:effectLst/>
        </p:spPr>
        <p:txBody>
          <a:bodyPr/>
          <a:lstStyle/>
          <a:p>
            <a:endParaRPr lang="fa-IR"/>
          </a:p>
        </p:txBody>
      </p:sp>
      <p:sp>
        <p:nvSpPr>
          <p:cNvPr id="131091" name="Text Box 19"/>
          <p:cNvSpPr txBox="1">
            <a:spLocks noChangeArrowheads="1"/>
          </p:cNvSpPr>
          <p:nvPr/>
        </p:nvSpPr>
        <p:spPr bwMode="auto">
          <a:xfrm>
            <a:off x="788988" y="1484313"/>
            <a:ext cx="693737" cy="377825"/>
          </a:xfrm>
          <a:prstGeom prst="rect">
            <a:avLst/>
          </a:prstGeom>
          <a:solidFill>
            <a:schemeClr val="bg1"/>
          </a:solidFill>
          <a:ln w="9525">
            <a:noFill/>
            <a:miter lim="800000"/>
            <a:headEnd/>
            <a:tailEnd/>
          </a:ln>
          <a:effectLst/>
        </p:spPr>
        <p:txBody>
          <a:bodyPr>
            <a:spAutoFit/>
          </a:bodyPr>
          <a:lstStyle/>
          <a:p>
            <a:pPr>
              <a:lnSpc>
                <a:spcPct val="105000"/>
              </a:lnSpc>
              <a:spcBef>
                <a:spcPct val="50000"/>
              </a:spcBef>
            </a:pPr>
            <a:r>
              <a:rPr lang="fa-IR" sz="900" b="1">
                <a:cs typeface="B Titr" pitchFamily="2" charset="-78"/>
              </a:rPr>
              <a:t>ساختمان ذيحسابي</a:t>
            </a:r>
            <a:endParaRPr lang="en-US" sz="900" b="1">
              <a:cs typeface="B Titr" pitchFamily="2" charset="-78"/>
            </a:endParaRPr>
          </a:p>
        </p:txBody>
      </p:sp>
      <p:sp>
        <p:nvSpPr>
          <p:cNvPr id="131092" name="Text Box 20"/>
          <p:cNvSpPr txBox="1">
            <a:spLocks noChangeArrowheads="1"/>
          </p:cNvSpPr>
          <p:nvPr/>
        </p:nvSpPr>
        <p:spPr bwMode="auto">
          <a:xfrm>
            <a:off x="430213" y="2852738"/>
            <a:ext cx="693737" cy="377825"/>
          </a:xfrm>
          <a:prstGeom prst="rect">
            <a:avLst/>
          </a:prstGeom>
          <a:solidFill>
            <a:schemeClr val="bg1"/>
          </a:solidFill>
          <a:ln w="9525">
            <a:noFill/>
            <a:miter lim="800000"/>
            <a:headEnd/>
            <a:tailEnd/>
          </a:ln>
          <a:effectLst/>
        </p:spPr>
        <p:txBody>
          <a:bodyPr>
            <a:spAutoFit/>
          </a:bodyPr>
          <a:lstStyle/>
          <a:p>
            <a:pPr>
              <a:lnSpc>
                <a:spcPct val="105000"/>
              </a:lnSpc>
              <a:spcBef>
                <a:spcPct val="50000"/>
              </a:spcBef>
            </a:pPr>
            <a:r>
              <a:rPr lang="fa-IR" sz="900" b="1">
                <a:cs typeface="B Titr" pitchFamily="2" charset="-78"/>
              </a:rPr>
              <a:t>معاونت بهداشتي</a:t>
            </a:r>
            <a:endParaRPr lang="en-US" sz="900" b="1">
              <a:cs typeface="B Titr" pitchFamily="2" charset="-78"/>
            </a:endParaRPr>
          </a:p>
        </p:txBody>
      </p:sp>
      <p:sp>
        <p:nvSpPr>
          <p:cNvPr id="131093" name="Text Box 21"/>
          <p:cNvSpPr txBox="1">
            <a:spLocks noChangeArrowheads="1"/>
          </p:cNvSpPr>
          <p:nvPr/>
        </p:nvSpPr>
        <p:spPr bwMode="auto">
          <a:xfrm>
            <a:off x="862013" y="4292600"/>
            <a:ext cx="693737" cy="377825"/>
          </a:xfrm>
          <a:prstGeom prst="rect">
            <a:avLst/>
          </a:prstGeom>
          <a:solidFill>
            <a:schemeClr val="bg1"/>
          </a:solidFill>
          <a:ln w="9525">
            <a:noFill/>
            <a:miter lim="800000"/>
            <a:headEnd/>
            <a:tailEnd/>
          </a:ln>
          <a:effectLst/>
        </p:spPr>
        <p:txBody>
          <a:bodyPr>
            <a:spAutoFit/>
          </a:bodyPr>
          <a:lstStyle/>
          <a:p>
            <a:pPr>
              <a:lnSpc>
                <a:spcPct val="105000"/>
              </a:lnSpc>
              <a:spcBef>
                <a:spcPct val="50000"/>
              </a:spcBef>
            </a:pPr>
            <a:r>
              <a:rPr lang="fa-IR" sz="900" b="1">
                <a:cs typeface="B Titr" pitchFamily="2" charset="-78"/>
              </a:rPr>
              <a:t>معاونت دانشجويي</a:t>
            </a:r>
            <a:endParaRPr lang="en-US" sz="900" b="1">
              <a:cs typeface="B Titr" pitchFamily="2" charset="-78"/>
            </a:endParaRPr>
          </a:p>
        </p:txBody>
      </p:sp>
      <p:sp>
        <p:nvSpPr>
          <p:cNvPr id="131094" name="Text Box 22"/>
          <p:cNvSpPr txBox="1">
            <a:spLocks noChangeArrowheads="1"/>
          </p:cNvSpPr>
          <p:nvPr/>
        </p:nvSpPr>
        <p:spPr bwMode="auto">
          <a:xfrm>
            <a:off x="1581150" y="5589588"/>
            <a:ext cx="693738" cy="377825"/>
          </a:xfrm>
          <a:prstGeom prst="rect">
            <a:avLst/>
          </a:prstGeom>
          <a:solidFill>
            <a:schemeClr val="bg1"/>
          </a:solidFill>
          <a:ln w="9525">
            <a:noFill/>
            <a:miter lim="800000"/>
            <a:headEnd/>
            <a:tailEnd/>
          </a:ln>
          <a:effectLst/>
        </p:spPr>
        <p:txBody>
          <a:bodyPr>
            <a:spAutoFit/>
          </a:bodyPr>
          <a:lstStyle/>
          <a:p>
            <a:pPr>
              <a:lnSpc>
                <a:spcPct val="105000"/>
              </a:lnSpc>
              <a:spcBef>
                <a:spcPct val="50000"/>
              </a:spcBef>
            </a:pPr>
            <a:r>
              <a:rPr lang="fa-IR" sz="900" b="1">
                <a:cs typeface="B Titr" pitchFamily="2" charset="-78"/>
              </a:rPr>
              <a:t>معاونت درمان</a:t>
            </a:r>
            <a:endParaRPr lang="en-US" sz="900" b="1">
              <a:cs typeface="B Titr" pitchFamily="2" charset="-78"/>
            </a:endParaRPr>
          </a:p>
        </p:txBody>
      </p:sp>
      <p:sp>
        <p:nvSpPr>
          <p:cNvPr id="131095" name="Text Box 23"/>
          <p:cNvSpPr txBox="1">
            <a:spLocks noChangeArrowheads="1"/>
          </p:cNvSpPr>
          <p:nvPr/>
        </p:nvSpPr>
        <p:spPr bwMode="auto">
          <a:xfrm>
            <a:off x="2627313" y="188913"/>
            <a:ext cx="576262" cy="641350"/>
          </a:xfrm>
          <a:prstGeom prst="rect">
            <a:avLst/>
          </a:prstGeom>
          <a:noFill/>
          <a:ln w="9525" algn="ctr">
            <a:noFill/>
            <a:miter lim="800000"/>
            <a:headEnd/>
            <a:tailEnd/>
          </a:ln>
          <a:effectLst/>
        </p:spPr>
        <p:txBody>
          <a:bodyPr>
            <a:spAutoFit/>
          </a:bodyPr>
          <a:lstStyle/>
          <a:p>
            <a:pPr>
              <a:spcBef>
                <a:spcPct val="50000"/>
              </a:spcBef>
            </a:pPr>
            <a:r>
              <a:rPr lang="en-US" sz="3600">
                <a:solidFill>
                  <a:srgbClr val="00FF00"/>
                </a:solidFill>
                <a:cs typeface="B Titr" pitchFamily="2" charset="-78"/>
                <a:sym typeface="Wingdings" pitchFamily="2" charset="2"/>
              </a:rPr>
              <a:t></a:t>
            </a:r>
          </a:p>
        </p:txBody>
      </p:sp>
      <p:sp>
        <p:nvSpPr>
          <p:cNvPr id="131096" name="Text Box 24"/>
          <p:cNvSpPr txBox="1">
            <a:spLocks noChangeArrowheads="1"/>
          </p:cNvSpPr>
          <p:nvPr/>
        </p:nvSpPr>
        <p:spPr bwMode="auto">
          <a:xfrm>
            <a:off x="1116013" y="2708275"/>
            <a:ext cx="576262" cy="641350"/>
          </a:xfrm>
          <a:prstGeom prst="rect">
            <a:avLst/>
          </a:prstGeom>
          <a:noFill/>
          <a:ln w="9525" algn="ctr">
            <a:noFill/>
            <a:miter lim="800000"/>
            <a:headEnd/>
            <a:tailEnd/>
          </a:ln>
          <a:effectLst/>
        </p:spPr>
        <p:txBody>
          <a:bodyPr>
            <a:spAutoFit/>
          </a:bodyPr>
          <a:lstStyle/>
          <a:p>
            <a:pPr>
              <a:spcBef>
                <a:spcPct val="50000"/>
              </a:spcBef>
            </a:pPr>
            <a:r>
              <a:rPr lang="en-US" sz="3600">
                <a:solidFill>
                  <a:srgbClr val="FF3300"/>
                </a:solidFill>
                <a:cs typeface="B Titr" pitchFamily="2" charset="-78"/>
                <a:sym typeface="Wingdings" pitchFamily="2" charset="2"/>
              </a:rPr>
              <a:t></a:t>
            </a:r>
          </a:p>
        </p:txBody>
      </p:sp>
      <p:sp>
        <p:nvSpPr>
          <p:cNvPr id="131097" name="Text Box 25"/>
          <p:cNvSpPr txBox="1">
            <a:spLocks noChangeArrowheads="1"/>
          </p:cNvSpPr>
          <p:nvPr/>
        </p:nvSpPr>
        <p:spPr bwMode="auto">
          <a:xfrm>
            <a:off x="1476375" y="1341438"/>
            <a:ext cx="576263" cy="641350"/>
          </a:xfrm>
          <a:prstGeom prst="rect">
            <a:avLst/>
          </a:prstGeom>
          <a:noFill/>
          <a:ln w="9525" algn="ctr">
            <a:noFill/>
            <a:miter lim="800000"/>
            <a:headEnd/>
            <a:tailEnd/>
          </a:ln>
          <a:effectLst/>
        </p:spPr>
        <p:txBody>
          <a:bodyPr>
            <a:spAutoFit/>
          </a:bodyPr>
          <a:lstStyle/>
          <a:p>
            <a:pPr>
              <a:spcBef>
                <a:spcPct val="50000"/>
              </a:spcBef>
            </a:pPr>
            <a:r>
              <a:rPr lang="en-US" sz="3600">
                <a:solidFill>
                  <a:srgbClr val="00FF00"/>
                </a:solidFill>
                <a:cs typeface="B Titr" pitchFamily="2" charset="-78"/>
                <a:sym typeface="Wingdings" pitchFamily="2" charset="2"/>
              </a:rPr>
              <a:t></a:t>
            </a:r>
          </a:p>
        </p:txBody>
      </p:sp>
      <p:sp>
        <p:nvSpPr>
          <p:cNvPr id="131098" name="Text Box 26"/>
          <p:cNvSpPr txBox="1">
            <a:spLocks noChangeArrowheads="1"/>
          </p:cNvSpPr>
          <p:nvPr/>
        </p:nvSpPr>
        <p:spPr bwMode="auto">
          <a:xfrm>
            <a:off x="1547813" y="4149725"/>
            <a:ext cx="576262" cy="641350"/>
          </a:xfrm>
          <a:prstGeom prst="rect">
            <a:avLst/>
          </a:prstGeom>
          <a:noFill/>
          <a:ln w="9525" algn="ctr">
            <a:noFill/>
            <a:miter lim="800000"/>
            <a:headEnd/>
            <a:tailEnd/>
          </a:ln>
          <a:effectLst/>
        </p:spPr>
        <p:txBody>
          <a:bodyPr>
            <a:spAutoFit/>
          </a:bodyPr>
          <a:lstStyle/>
          <a:p>
            <a:pPr>
              <a:spcBef>
                <a:spcPct val="50000"/>
              </a:spcBef>
            </a:pPr>
            <a:r>
              <a:rPr lang="en-US" sz="3600">
                <a:solidFill>
                  <a:srgbClr val="FF3300"/>
                </a:solidFill>
                <a:cs typeface="B Titr" pitchFamily="2" charset="-78"/>
                <a:sym typeface="Wingdings" pitchFamily="2" charset="2"/>
              </a:rPr>
              <a:t></a:t>
            </a:r>
          </a:p>
        </p:txBody>
      </p:sp>
      <p:sp>
        <p:nvSpPr>
          <p:cNvPr id="131099" name="Text Box 27"/>
          <p:cNvSpPr txBox="1">
            <a:spLocks noChangeArrowheads="1"/>
          </p:cNvSpPr>
          <p:nvPr/>
        </p:nvSpPr>
        <p:spPr bwMode="auto">
          <a:xfrm>
            <a:off x="2268538" y="5445125"/>
            <a:ext cx="576262" cy="641350"/>
          </a:xfrm>
          <a:prstGeom prst="rect">
            <a:avLst/>
          </a:prstGeom>
          <a:noFill/>
          <a:ln w="9525" algn="ctr">
            <a:noFill/>
            <a:miter lim="800000"/>
            <a:headEnd/>
            <a:tailEnd/>
          </a:ln>
          <a:effectLst/>
        </p:spPr>
        <p:txBody>
          <a:bodyPr>
            <a:spAutoFit/>
          </a:bodyPr>
          <a:lstStyle/>
          <a:p>
            <a:pPr>
              <a:spcBef>
                <a:spcPct val="50000"/>
              </a:spcBef>
            </a:pPr>
            <a:r>
              <a:rPr lang="en-US" sz="3600">
                <a:solidFill>
                  <a:srgbClr val="FF3300"/>
                </a:solidFill>
                <a:cs typeface="B Titr" pitchFamily="2" charset="-78"/>
                <a:sym typeface="Wingdings" pitchFamily="2" charset="2"/>
              </a:rPr>
              <a:t></a:t>
            </a:r>
          </a:p>
        </p:txBody>
      </p:sp>
      <p:sp>
        <p:nvSpPr>
          <p:cNvPr id="131100" name="Text Box 28"/>
          <p:cNvSpPr txBox="1">
            <a:spLocks noChangeArrowheads="1"/>
          </p:cNvSpPr>
          <p:nvPr/>
        </p:nvSpPr>
        <p:spPr bwMode="auto">
          <a:xfrm>
            <a:off x="4067175" y="6308725"/>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13</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468313" y="1268413"/>
            <a:ext cx="8305800" cy="5197475"/>
          </a:xfrm>
          <a:prstGeom prst="rect">
            <a:avLst/>
          </a:prstGeom>
          <a:noFill/>
          <a:ln w="76200" cmpd="tri">
            <a:noFill/>
            <a:miter lim="800000"/>
            <a:headEnd/>
            <a:tailEnd/>
          </a:ln>
          <a:effectLst/>
        </p:spPr>
        <p:txBody>
          <a:bodyPr>
            <a:spAutoFit/>
          </a:bodyPr>
          <a:lstStyle/>
          <a:p>
            <a:pPr algn="just" rtl="1">
              <a:lnSpc>
                <a:spcPct val="135000"/>
              </a:lnSpc>
              <a:spcBef>
                <a:spcPct val="50000"/>
              </a:spcBef>
            </a:pPr>
            <a:r>
              <a:rPr lang="fa-IR" sz="2800" u="sng">
                <a:solidFill>
                  <a:srgbClr val="000066"/>
                </a:solidFill>
                <a:effectLst>
                  <a:outerShdw blurRad="38100" dist="38100" dir="2700000" algn="tl">
                    <a:srgbClr val="C0C0C0"/>
                  </a:outerShdw>
                </a:effectLst>
                <a:cs typeface="B Titr" pitchFamily="2" charset="-78"/>
              </a:rPr>
              <a:t>فاز سه  :</a:t>
            </a:r>
            <a:r>
              <a:rPr lang="fa-IR" sz="2800">
                <a:solidFill>
                  <a:srgbClr val="000066"/>
                </a:solidFill>
                <a:cs typeface="B Titr" pitchFamily="2" charset="-78"/>
              </a:rPr>
              <a:t> </a:t>
            </a:r>
          </a:p>
          <a:p>
            <a:pPr algn="just" rtl="1">
              <a:lnSpc>
                <a:spcPct val="135000"/>
              </a:lnSpc>
              <a:spcBef>
                <a:spcPct val="50000"/>
              </a:spcBef>
            </a:pPr>
            <a:r>
              <a:rPr lang="fa-IR" sz="2800">
                <a:solidFill>
                  <a:srgbClr val="800000"/>
                </a:solidFill>
                <a:cs typeface="B Titr" pitchFamily="2" charset="-78"/>
              </a:rPr>
              <a:t>نصب و راه اندازي و آموزش سيستم در واحدهاي تابعه دانشگاه در سطح مشهد كه شامل :</a:t>
            </a:r>
          </a:p>
          <a:p>
            <a:pPr algn="just" rtl="1">
              <a:lnSpc>
                <a:spcPct val="135000"/>
              </a:lnSpc>
              <a:spcBef>
                <a:spcPct val="50000"/>
              </a:spcBef>
            </a:pPr>
            <a:r>
              <a:rPr lang="fa-IR" sz="2800">
                <a:solidFill>
                  <a:srgbClr val="800000"/>
                </a:solidFill>
                <a:cs typeface="B Titr" pitchFamily="2" charset="-78"/>
              </a:rPr>
              <a:t>- پژوهشكده ها</a:t>
            </a:r>
          </a:p>
          <a:p>
            <a:pPr algn="just" rtl="1">
              <a:lnSpc>
                <a:spcPct val="135000"/>
              </a:lnSpc>
              <a:spcBef>
                <a:spcPct val="50000"/>
              </a:spcBef>
            </a:pPr>
            <a:r>
              <a:rPr lang="fa-IR" sz="2800">
                <a:solidFill>
                  <a:srgbClr val="800000"/>
                </a:solidFill>
                <a:cs typeface="B Titr" pitchFamily="2" charset="-78"/>
              </a:rPr>
              <a:t>- دانشكده ها  </a:t>
            </a:r>
          </a:p>
          <a:p>
            <a:pPr algn="just" rtl="1">
              <a:lnSpc>
                <a:spcPct val="135000"/>
              </a:lnSpc>
              <a:spcBef>
                <a:spcPct val="50000"/>
              </a:spcBef>
            </a:pPr>
            <a:r>
              <a:rPr lang="fa-IR" sz="2800">
                <a:solidFill>
                  <a:srgbClr val="800000"/>
                </a:solidFill>
                <a:cs typeface="B Titr" pitchFamily="2" charset="-78"/>
              </a:rPr>
              <a:t>- بيمارستانها  </a:t>
            </a:r>
            <a:endParaRPr lang="en-US" sz="2800">
              <a:solidFill>
                <a:srgbClr val="800000"/>
              </a:solidFill>
              <a:cs typeface="B Titr" pitchFamily="2" charset="-78"/>
            </a:endParaRPr>
          </a:p>
          <a:p>
            <a:pPr algn="just" rtl="1">
              <a:lnSpc>
                <a:spcPct val="135000"/>
              </a:lnSpc>
              <a:spcBef>
                <a:spcPct val="50000"/>
              </a:spcBef>
            </a:pPr>
            <a:r>
              <a:rPr lang="fa-IR" sz="2800">
                <a:solidFill>
                  <a:srgbClr val="800000"/>
                </a:solidFill>
                <a:cs typeface="B Titr" pitchFamily="2" charset="-78"/>
              </a:rPr>
              <a:t>- مراكز بهداشتي  و غيره  </a:t>
            </a:r>
            <a:endParaRPr lang="en-US" sz="2800">
              <a:solidFill>
                <a:srgbClr val="800000"/>
              </a:solidFill>
              <a:cs typeface="B Titr" pitchFamily="2" charset="-78"/>
            </a:endParaRPr>
          </a:p>
        </p:txBody>
      </p:sp>
      <p:sp>
        <p:nvSpPr>
          <p:cNvPr id="117763" name="Rectangle 3"/>
          <p:cNvSpPr>
            <a:spLocks noChangeArrowheads="1"/>
          </p:cNvSpPr>
          <p:nvPr/>
        </p:nvSpPr>
        <p:spPr bwMode="auto">
          <a:xfrm>
            <a:off x="0" y="0"/>
            <a:ext cx="9144000" cy="685800"/>
          </a:xfrm>
          <a:prstGeom prst="rect">
            <a:avLst/>
          </a:prstGeom>
          <a:solidFill>
            <a:srgbClr val="993300"/>
          </a:solidFill>
          <a:ln w="9525">
            <a:noFill/>
            <a:miter lim="800000"/>
            <a:headEnd/>
            <a:tailEnd/>
          </a:ln>
          <a:effectLst/>
        </p:spPr>
        <p:txBody>
          <a:bodyPr wrap="none" anchor="ctr"/>
          <a:lstStyle/>
          <a:p>
            <a:endParaRPr lang="fa-IR"/>
          </a:p>
        </p:txBody>
      </p:sp>
      <p:pic>
        <p:nvPicPr>
          <p:cNvPr id="117764" name="Picture 4" descr="AG00564_"/>
          <p:cNvPicPr>
            <a:picLocks noChangeAspect="1" noChangeArrowheads="1" noCrop="1"/>
          </p:cNvPicPr>
          <p:nvPr/>
        </p:nvPicPr>
        <p:blipFill>
          <a:blip r:embed="rId2" cstate="print"/>
          <a:srcRect/>
          <a:stretch>
            <a:fillRect/>
          </a:stretch>
        </p:blipFill>
        <p:spPr bwMode="auto">
          <a:xfrm>
            <a:off x="0" y="0"/>
            <a:ext cx="914400" cy="698500"/>
          </a:xfrm>
          <a:prstGeom prst="rect">
            <a:avLst/>
          </a:prstGeom>
          <a:noFill/>
        </p:spPr>
      </p:pic>
      <p:grpSp>
        <p:nvGrpSpPr>
          <p:cNvPr id="2" name="Group 5"/>
          <p:cNvGrpSpPr>
            <a:grpSpLocks/>
          </p:cNvGrpSpPr>
          <p:nvPr/>
        </p:nvGrpSpPr>
        <p:grpSpPr bwMode="auto">
          <a:xfrm>
            <a:off x="304800" y="228600"/>
            <a:ext cx="304800" cy="328613"/>
            <a:chOff x="1296" y="864"/>
            <a:chExt cx="336" cy="303"/>
          </a:xfrm>
        </p:grpSpPr>
        <p:pic>
          <p:nvPicPr>
            <p:cNvPr id="117766" name="Picture 6"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17767" name="Rectangle 7"/>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sp>
        <p:nvSpPr>
          <p:cNvPr id="117768" name="Text Box 8"/>
          <p:cNvSpPr txBox="1">
            <a:spLocks noChangeArrowheads="1"/>
          </p:cNvSpPr>
          <p:nvPr/>
        </p:nvSpPr>
        <p:spPr bwMode="auto">
          <a:xfrm>
            <a:off x="876300" y="228600"/>
            <a:ext cx="35814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FF00"/>
                </a:solidFill>
                <a:effectLst>
                  <a:outerShdw blurRad="38100" dist="38100" dir="2700000" algn="tl">
                    <a:srgbClr val="C0C0C0"/>
                  </a:outerShdw>
                </a:effectLst>
                <a:cs typeface="Titr" pitchFamily="2" charset="-78"/>
              </a:rPr>
              <a:t>PaperLess</a:t>
            </a:r>
          </a:p>
        </p:txBody>
      </p:sp>
      <p:sp>
        <p:nvSpPr>
          <p:cNvPr id="117769" name="Text Box 9"/>
          <p:cNvSpPr txBox="1">
            <a:spLocks noChangeArrowheads="1"/>
          </p:cNvSpPr>
          <p:nvPr/>
        </p:nvSpPr>
        <p:spPr bwMode="auto">
          <a:xfrm>
            <a:off x="4343400" y="258763"/>
            <a:ext cx="4800600" cy="579437"/>
          </a:xfrm>
          <a:prstGeom prst="rect">
            <a:avLst/>
          </a:prstGeom>
          <a:noFill/>
          <a:ln w="9525">
            <a:noFill/>
            <a:miter lim="800000"/>
            <a:headEnd/>
            <a:tailEnd/>
          </a:ln>
          <a:effectLst/>
        </p:spPr>
        <p:txBody>
          <a:bodyPr>
            <a:spAutoFit/>
          </a:bodyPr>
          <a:lstStyle/>
          <a:p>
            <a:pPr algn="r">
              <a:spcBef>
                <a:spcPct val="50000"/>
              </a:spcBef>
            </a:pPr>
            <a:r>
              <a:rPr lang="ar-SA" sz="3200" b="1">
                <a:solidFill>
                  <a:srgbClr val="FFFF00"/>
                </a:solidFill>
                <a:effectLst>
                  <a:outerShdw blurRad="38100" dist="38100" dir="2700000" algn="tl">
                    <a:srgbClr val="C0C0C0"/>
                  </a:outerShdw>
                </a:effectLst>
                <a:cs typeface="B Farnaz" pitchFamily="2" charset="-78"/>
              </a:rPr>
              <a:t>مكانيزاسيون مكاتبات اداري</a:t>
            </a:r>
            <a:endParaRPr lang="en-US" sz="3200" b="1">
              <a:solidFill>
                <a:srgbClr val="FFFF00"/>
              </a:solidFill>
              <a:effectLst>
                <a:outerShdw blurRad="38100" dist="38100" dir="2700000" algn="tl">
                  <a:srgbClr val="C0C0C0"/>
                </a:outerShdw>
              </a:effectLst>
              <a:cs typeface="B Farnaz" pitchFamily="2" charset="-78"/>
            </a:endParaRPr>
          </a:p>
        </p:txBody>
      </p:sp>
      <p:sp>
        <p:nvSpPr>
          <p:cNvPr id="117770" name="Text Box 10"/>
          <p:cNvSpPr txBox="1">
            <a:spLocks noChangeArrowheads="1"/>
          </p:cNvSpPr>
          <p:nvPr/>
        </p:nvSpPr>
        <p:spPr bwMode="auto">
          <a:xfrm>
            <a:off x="3779838" y="6308725"/>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14</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Oval 2"/>
          <p:cNvSpPr>
            <a:spLocks noChangeArrowheads="1"/>
          </p:cNvSpPr>
          <p:nvPr/>
        </p:nvSpPr>
        <p:spPr bwMode="auto">
          <a:xfrm>
            <a:off x="827088" y="260350"/>
            <a:ext cx="7200900" cy="6337300"/>
          </a:xfrm>
          <a:prstGeom prst="ellipse">
            <a:avLst/>
          </a:prstGeom>
          <a:noFill/>
          <a:ln w="38100">
            <a:solidFill>
              <a:srgbClr val="FFFF00"/>
            </a:solidFill>
            <a:round/>
            <a:headEnd/>
            <a:tailEnd/>
          </a:ln>
          <a:effectLst/>
        </p:spPr>
        <p:txBody>
          <a:bodyPr wrap="none" anchor="ctr"/>
          <a:lstStyle/>
          <a:p>
            <a:endParaRPr lang="fa-IR"/>
          </a:p>
        </p:txBody>
      </p:sp>
      <p:pic>
        <p:nvPicPr>
          <p:cNvPr id="128003" name="Picture 3" descr="PCCLONE2"/>
          <p:cNvPicPr>
            <a:picLocks noChangeAspect="1" noChangeArrowheads="1"/>
          </p:cNvPicPr>
          <p:nvPr/>
        </p:nvPicPr>
        <p:blipFill>
          <a:blip r:embed="rId2" cstate="print"/>
          <a:srcRect/>
          <a:stretch>
            <a:fillRect/>
          </a:stretch>
        </p:blipFill>
        <p:spPr bwMode="auto">
          <a:xfrm>
            <a:off x="7667625" y="2781300"/>
            <a:ext cx="795338" cy="723900"/>
          </a:xfrm>
          <a:prstGeom prst="rect">
            <a:avLst/>
          </a:prstGeom>
          <a:noFill/>
        </p:spPr>
      </p:pic>
      <p:pic>
        <p:nvPicPr>
          <p:cNvPr id="128004" name="Picture 4" descr="PCCLONE2"/>
          <p:cNvPicPr>
            <a:picLocks noChangeAspect="1" noChangeArrowheads="1"/>
          </p:cNvPicPr>
          <p:nvPr/>
        </p:nvPicPr>
        <p:blipFill>
          <a:blip r:embed="rId2" cstate="print"/>
          <a:srcRect/>
          <a:stretch>
            <a:fillRect/>
          </a:stretch>
        </p:blipFill>
        <p:spPr bwMode="auto">
          <a:xfrm>
            <a:off x="468313" y="2992438"/>
            <a:ext cx="793750" cy="723900"/>
          </a:xfrm>
          <a:prstGeom prst="rect">
            <a:avLst/>
          </a:prstGeom>
          <a:noFill/>
        </p:spPr>
      </p:pic>
      <p:pic>
        <p:nvPicPr>
          <p:cNvPr id="128005" name="Picture 5" descr="PCCLONE2"/>
          <p:cNvPicPr>
            <a:picLocks noChangeAspect="1" noChangeArrowheads="1"/>
          </p:cNvPicPr>
          <p:nvPr/>
        </p:nvPicPr>
        <p:blipFill>
          <a:blip r:embed="rId2" cstate="print"/>
          <a:srcRect/>
          <a:stretch>
            <a:fillRect/>
          </a:stretch>
        </p:blipFill>
        <p:spPr bwMode="auto">
          <a:xfrm>
            <a:off x="827088" y="4581525"/>
            <a:ext cx="793750" cy="723900"/>
          </a:xfrm>
          <a:prstGeom prst="rect">
            <a:avLst/>
          </a:prstGeom>
          <a:noFill/>
        </p:spPr>
      </p:pic>
      <p:pic>
        <p:nvPicPr>
          <p:cNvPr id="128006" name="Picture 6" descr="PCCLONE2"/>
          <p:cNvPicPr>
            <a:picLocks noChangeAspect="1" noChangeArrowheads="1"/>
          </p:cNvPicPr>
          <p:nvPr/>
        </p:nvPicPr>
        <p:blipFill>
          <a:blip r:embed="rId2" cstate="print"/>
          <a:srcRect/>
          <a:stretch>
            <a:fillRect/>
          </a:stretch>
        </p:blipFill>
        <p:spPr bwMode="auto">
          <a:xfrm>
            <a:off x="6588125" y="1052513"/>
            <a:ext cx="793750" cy="722312"/>
          </a:xfrm>
          <a:prstGeom prst="rect">
            <a:avLst/>
          </a:prstGeom>
          <a:noFill/>
        </p:spPr>
      </p:pic>
      <p:pic>
        <p:nvPicPr>
          <p:cNvPr id="128007" name="Picture 7" descr="PCCLONE2"/>
          <p:cNvPicPr>
            <a:picLocks noChangeAspect="1" noChangeArrowheads="1"/>
          </p:cNvPicPr>
          <p:nvPr/>
        </p:nvPicPr>
        <p:blipFill>
          <a:blip r:embed="rId2" cstate="print"/>
          <a:srcRect/>
          <a:stretch>
            <a:fillRect/>
          </a:stretch>
        </p:blipFill>
        <p:spPr bwMode="auto">
          <a:xfrm>
            <a:off x="5076825" y="44450"/>
            <a:ext cx="795338" cy="722313"/>
          </a:xfrm>
          <a:prstGeom prst="rect">
            <a:avLst/>
          </a:prstGeom>
          <a:noFill/>
        </p:spPr>
      </p:pic>
      <p:pic>
        <p:nvPicPr>
          <p:cNvPr id="128008" name="Picture 8" descr="PCCLONE2"/>
          <p:cNvPicPr>
            <a:picLocks noChangeAspect="1" noChangeArrowheads="1"/>
          </p:cNvPicPr>
          <p:nvPr/>
        </p:nvPicPr>
        <p:blipFill>
          <a:blip r:embed="rId2" cstate="print"/>
          <a:srcRect/>
          <a:stretch>
            <a:fillRect/>
          </a:stretch>
        </p:blipFill>
        <p:spPr bwMode="auto">
          <a:xfrm>
            <a:off x="2339975" y="333375"/>
            <a:ext cx="795338" cy="723900"/>
          </a:xfrm>
          <a:prstGeom prst="rect">
            <a:avLst/>
          </a:prstGeom>
          <a:noFill/>
        </p:spPr>
      </p:pic>
      <p:pic>
        <p:nvPicPr>
          <p:cNvPr id="128009" name="Picture 9" descr="PCCLONE2"/>
          <p:cNvPicPr>
            <a:picLocks noChangeAspect="1" noChangeArrowheads="1"/>
          </p:cNvPicPr>
          <p:nvPr/>
        </p:nvPicPr>
        <p:blipFill>
          <a:blip r:embed="rId2" cstate="print"/>
          <a:srcRect/>
          <a:stretch>
            <a:fillRect/>
          </a:stretch>
        </p:blipFill>
        <p:spPr bwMode="auto">
          <a:xfrm>
            <a:off x="900113" y="1341438"/>
            <a:ext cx="793750" cy="723900"/>
          </a:xfrm>
          <a:prstGeom prst="rect">
            <a:avLst/>
          </a:prstGeom>
          <a:noFill/>
        </p:spPr>
      </p:pic>
      <p:pic>
        <p:nvPicPr>
          <p:cNvPr id="128010" name="Picture 10" descr="PCCLONE2"/>
          <p:cNvPicPr>
            <a:picLocks noChangeAspect="1" noChangeArrowheads="1"/>
          </p:cNvPicPr>
          <p:nvPr/>
        </p:nvPicPr>
        <p:blipFill>
          <a:blip r:embed="rId2" cstate="print"/>
          <a:srcRect/>
          <a:stretch>
            <a:fillRect/>
          </a:stretch>
        </p:blipFill>
        <p:spPr bwMode="auto">
          <a:xfrm>
            <a:off x="7235825" y="3933825"/>
            <a:ext cx="795338" cy="723900"/>
          </a:xfrm>
          <a:prstGeom prst="rect">
            <a:avLst/>
          </a:prstGeom>
          <a:noFill/>
        </p:spPr>
      </p:pic>
      <p:pic>
        <p:nvPicPr>
          <p:cNvPr id="128011" name="Picture 11" descr="PCCLONE2"/>
          <p:cNvPicPr>
            <a:picLocks noChangeAspect="1" noChangeArrowheads="1"/>
          </p:cNvPicPr>
          <p:nvPr/>
        </p:nvPicPr>
        <p:blipFill>
          <a:blip r:embed="rId2" cstate="print"/>
          <a:srcRect/>
          <a:stretch>
            <a:fillRect/>
          </a:stretch>
        </p:blipFill>
        <p:spPr bwMode="auto">
          <a:xfrm>
            <a:off x="6224588" y="5297488"/>
            <a:ext cx="795337" cy="723900"/>
          </a:xfrm>
          <a:prstGeom prst="rect">
            <a:avLst/>
          </a:prstGeom>
          <a:noFill/>
        </p:spPr>
      </p:pic>
      <p:pic>
        <p:nvPicPr>
          <p:cNvPr id="128012" name="Picture 12" descr="PCCLONE2"/>
          <p:cNvPicPr>
            <a:picLocks noChangeAspect="1" noChangeArrowheads="1"/>
          </p:cNvPicPr>
          <p:nvPr/>
        </p:nvPicPr>
        <p:blipFill>
          <a:blip r:embed="rId2" cstate="print"/>
          <a:srcRect/>
          <a:stretch>
            <a:fillRect/>
          </a:stretch>
        </p:blipFill>
        <p:spPr bwMode="auto">
          <a:xfrm>
            <a:off x="4052888" y="6092825"/>
            <a:ext cx="795337" cy="723900"/>
          </a:xfrm>
          <a:prstGeom prst="rect">
            <a:avLst/>
          </a:prstGeom>
          <a:noFill/>
        </p:spPr>
      </p:pic>
      <p:pic>
        <p:nvPicPr>
          <p:cNvPr id="128013" name="Picture 13" descr="PCCLONE2"/>
          <p:cNvPicPr>
            <a:picLocks noChangeAspect="1" noChangeArrowheads="1"/>
          </p:cNvPicPr>
          <p:nvPr/>
        </p:nvPicPr>
        <p:blipFill>
          <a:blip r:embed="rId2" cstate="print"/>
          <a:srcRect/>
          <a:stretch>
            <a:fillRect/>
          </a:stretch>
        </p:blipFill>
        <p:spPr bwMode="auto">
          <a:xfrm>
            <a:off x="1979613" y="5373688"/>
            <a:ext cx="795337" cy="723900"/>
          </a:xfrm>
          <a:prstGeom prst="rect">
            <a:avLst/>
          </a:prstGeom>
          <a:noFill/>
        </p:spPr>
      </p:pic>
      <p:sp>
        <p:nvSpPr>
          <p:cNvPr id="128014" name="Text Box 14"/>
          <p:cNvSpPr txBox="1">
            <a:spLocks noChangeArrowheads="1"/>
          </p:cNvSpPr>
          <p:nvPr/>
        </p:nvSpPr>
        <p:spPr bwMode="auto">
          <a:xfrm>
            <a:off x="250825" y="2705100"/>
            <a:ext cx="1066800" cy="274638"/>
          </a:xfrm>
          <a:prstGeom prst="rect">
            <a:avLst/>
          </a:prstGeom>
          <a:noFill/>
          <a:ln w="9525">
            <a:noFill/>
            <a:miter lim="800000"/>
            <a:headEnd/>
            <a:tailEnd/>
          </a:ln>
          <a:effectLst/>
        </p:spPr>
        <p:txBody>
          <a:bodyPr>
            <a:spAutoFit/>
          </a:bodyPr>
          <a:lstStyle/>
          <a:p>
            <a:pPr>
              <a:spcBef>
                <a:spcPct val="50000"/>
              </a:spcBef>
            </a:pPr>
            <a:r>
              <a:rPr lang="ar-SA" sz="1200" b="1">
                <a:cs typeface="B Nazanin" pitchFamily="2" charset="-78"/>
              </a:rPr>
              <a:t>معاونت پژوهشي </a:t>
            </a:r>
            <a:endParaRPr lang="en-US" sz="1200" b="1">
              <a:cs typeface="B Nazanin" pitchFamily="2" charset="-78"/>
            </a:endParaRPr>
          </a:p>
        </p:txBody>
      </p:sp>
      <p:sp>
        <p:nvSpPr>
          <p:cNvPr id="128015" name="Text Box 15"/>
          <p:cNvSpPr txBox="1">
            <a:spLocks noChangeArrowheads="1"/>
          </p:cNvSpPr>
          <p:nvPr/>
        </p:nvSpPr>
        <p:spPr bwMode="auto">
          <a:xfrm>
            <a:off x="468313" y="981075"/>
            <a:ext cx="1524000" cy="274638"/>
          </a:xfrm>
          <a:prstGeom prst="rect">
            <a:avLst/>
          </a:prstGeom>
          <a:noFill/>
          <a:ln w="9525">
            <a:noFill/>
            <a:miter lim="800000"/>
            <a:headEnd/>
            <a:tailEnd/>
          </a:ln>
          <a:effectLst/>
        </p:spPr>
        <p:txBody>
          <a:bodyPr>
            <a:spAutoFit/>
          </a:bodyPr>
          <a:lstStyle/>
          <a:p>
            <a:pPr>
              <a:spcBef>
                <a:spcPct val="50000"/>
              </a:spcBef>
            </a:pPr>
            <a:r>
              <a:rPr lang="ar-SA" sz="1200" b="1">
                <a:cs typeface="B Nazanin" pitchFamily="2" charset="-78"/>
              </a:rPr>
              <a:t>بيمارستان  امام رضا (ع)  </a:t>
            </a:r>
            <a:endParaRPr lang="en-US" sz="1200" b="1">
              <a:cs typeface="B Nazanin" pitchFamily="2" charset="-78"/>
            </a:endParaRPr>
          </a:p>
        </p:txBody>
      </p:sp>
      <p:sp>
        <p:nvSpPr>
          <p:cNvPr id="128016" name="Text Box 16"/>
          <p:cNvSpPr txBox="1">
            <a:spLocks noChangeArrowheads="1"/>
          </p:cNvSpPr>
          <p:nvPr/>
        </p:nvSpPr>
        <p:spPr bwMode="auto">
          <a:xfrm>
            <a:off x="696913" y="4306888"/>
            <a:ext cx="1066800" cy="274637"/>
          </a:xfrm>
          <a:prstGeom prst="rect">
            <a:avLst/>
          </a:prstGeom>
          <a:noFill/>
          <a:ln w="9525">
            <a:noFill/>
            <a:miter lim="800000"/>
            <a:headEnd/>
            <a:tailEnd/>
          </a:ln>
          <a:effectLst/>
        </p:spPr>
        <p:txBody>
          <a:bodyPr>
            <a:spAutoFit/>
          </a:bodyPr>
          <a:lstStyle/>
          <a:p>
            <a:pPr>
              <a:spcBef>
                <a:spcPct val="50000"/>
              </a:spcBef>
            </a:pPr>
            <a:r>
              <a:rPr lang="ar-SA" sz="1200" b="1">
                <a:cs typeface="B Nazanin" pitchFamily="2" charset="-78"/>
              </a:rPr>
              <a:t>دانشكده پزشكي </a:t>
            </a:r>
            <a:endParaRPr lang="en-US" sz="1200" b="1">
              <a:cs typeface="B Nazanin" pitchFamily="2" charset="-78"/>
            </a:endParaRPr>
          </a:p>
        </p:txBody>
      </p:sp>
      <p:sp>
        <p:nvSpPr>
          <p:cNvPr id="128017" name="Text Box 17"/>
          <p:cNvSpPr txBox="1">
            <a:spLocks noChangeArrowheads="1"/>
          </p:cNvSpPr>
          <p:nvPr/>
        </p:nvSpPr>
        <p:spPr bwMode="auto">
          <a:xfrm>
            <a:off x="1539875" y="6107113"/>
            <a:ext cx="1592263" cy="274637"/>
          </a:xfrm>
          <a:prstGeom prst="rect">
            <a:avLst/>
          </a:prstGeom>
          <a:noFill/>
          <a:ln w="9525">
            <a:noFill/>
            <a:miter lim="800000"/>
            <a:headEnd/>
            <a:tailEnd/>
          </a:ln>
          <a:effectLst/>
        </p:spPr>
        <p:txBody>
          <a:bodyPr>
            <a:spAutoFit/>
          </a:bodyPr>
          <a:lstStyle/>
          <a:p>
            <a:pPr>
              <a:spcBef>
                <a:spcPct val="50000"/>
              </a:spcBef>
            </a:pPr>
            <a:r>
              <a:rPr lang="ar-SA" sz="1200" b="1">
                <a:cs typeface="B Nazanin" pitchFamily="2" charset="-78"/>
              </a:rPr>
              <a:t>دانشكده دندانپزشكي  </a:t>
            </a:r>
            <a:endParaRPr lang="en-US" sz="1200" b="1">
              <a:cs typeface="B Nazanin" pitchFamily="2" charset="-78"/>
            </a:endParaRPr>
          </a:p>
        </p:txBody>
      </p:sp>
      <p:sp>
        <p:nvSpPr>
          <p:cNvPr id="128018" name="Text Box 18"/>
          <p:cNvSpPr txBox="1">
            <a:spLocks noChangeArrowheads="1"/>
          </p:cNvSpPr>
          <p:nvPr/>
        </p:nvSpPr>
        <p:spPr bwMode="auto">
          <a:xfrm>
            <a:off x="3708400" y="5818188"/>
            <a:ext cx="1584325" cy="274637"/>
          </a:xfrm>
          <a:prstGeom prst="rect">
            <a:avLst/>
          </a:prstGeom>
          <a:noFill/>
          <a:ln w="9525">
            <a:noFill/>
            <a:miter lim="800000"/>
            <a:headEnd/>
            <a:tailEnd/>
          </a:ln>
          <a:effectLst/>
        </p:spPr>
        <p:txBody>
          <a:bodyPr>
            <a:spAutoFit/>
          </a:bodyPr>
          <a:lstStyle/>
          <a:p>
            <a:pPr>
              <a:spcBef>
                <a:spcPct val="50000"/>
              </a:spcBef>
            </a:pPr>
            <a:r>
              <a:rPr lang="ar-SA" sz="1200" b="1">
                <a:cs typeface="B Nazanin" pitchFamily="2" charset="-78"/>
              </a:rPr>
              <a:t>دانشكده داروسازي</a:t>
            </a:r>
            <a:endParaRPr lang="en-US" sz="1200" b="1">
              <a:cs typeface="B Nazanin" pitchFamily="2" charset="-78"/>
            </a:endParaRPr>
          </a:p>
        </p:txBody>
      </p:sp>
      <p:sp>
        <p:nvSpPr>
          <p:cNvPr id="128019" name="Text Box 19"/>
          <p:cNvSpPr txBox="1">
            <a:spLocks noChangeArrowheads="1"/>
          </p:cNvSpPr>
          <p:nvPr/>
        </p:nvSpPr>
        <p:spPr bwMode="auto">
          <a:xfrm>
            <a:off x="6011863" y="6021388"/>
            <a:ext cx="1354137" cy="457200"/>
          </a:xfrm>
          <a:prstGeom prst="rect">
            <a:avLst/>
          </a:prstGeom>
          <a:noFill/>
          <a:ln w="9525">
            <a:noFill/>
            <a:miter lim="800000"/>
            <a:headEnd/>
            <a:tailEnd/>
          </a:ln>
          <a:effectLst/>
        </p:spPr>
        <p:txBody>
          <a:bodyPr>
            <a:spAutoFit/>
          </a:bodyPr>
          <a:lstStyle/>
          <a:p>
            <a:pPr>
              <a:spcBef>
                <a:spcPct val="50000"/>
              </a:spcBef>
            </a:pPr>
            <a:r>
              <a:rPr lang="ar-SA" sz="1200" b="1">
                <a:cs typeface="B Nazanin" pitchFamily="2" charset="-78"/>
              </a:rPr>
              <a:t>دانشكده پرستاري و مامائي  </a:t>
            </a:r>
            <a:endParaRPr lang="en-US" sz="1200" b="1">
              <a:cs typeface="B Nazanin" pitchFamily="2" charset="-78"/>
            </a:endParaRPr>
          </a:p>
        </p:txBody>
      </p:sp>
      <p:sp>
        <p:nvSpPr>
          <p:cNvPr id="128020" name="Text Box 20"/>
          <p:cNvSpPr txBox="1">
            <a:spLocks noChangeArrowheads="1"/>
          </p:cNvSpPr>
          <p:nvPr/>
        </p:nvSpPr>
        <p:spPr bwMode="auto">
          <a:xfrm>
            <a:off x="6942138" y="4627563"/>
            <a:ext cx="1446212" cy="457200"/>
          </a:xfrm>
          <a:prstGeom prst="rect">
            <a:avLst/>
          </a:prstGeom>
          <a:noFill/>
          <a:ln w="9525">
            <a:noFill/>
            <a:miter lim="800000"/>
            <a:headEnd/>
            <a:tailEnd/>
          </a:ln>
          <a:effectLst/>
        </p:spPr>
        <p:txBody>
          <a:bodyPr>
            <a:spAutoFit/>
          </a:bodyPr>
          <a:lstStyle/>
          <a:p>
            <a:pPr>
              <a:spcBef>
                <a:spcPct val="50000"/>
              </a:spcBef>
            </a:pPr>
            <a:r>
              <a:rPr lang="ar-SA" sz="1200" b="1">
                <a:cs typeface="B Nazanin" pitchFamily="2" charset="-78"/>
              </a:rPr>
              <a:t>دانشكده پيراپزشكي و بهداشت </a:t>
            </a:r>
            <a:endParaRPr lang="en-US" sz="1200" b="1">
              <a:cs typeface="B Nazanin" pitchFamily="2" charset="-78"/>
            </a:endParaRPr>
          </a:p>
        </p:txBody>
      </p:sp>
      <p:sp>
        <p:nvSpPr>
          <p:cNvPr id="128021" name="Text Box 21"/>
          <p:cNvSpPr txBox="1">
            <a:spLocks noChangeArrowheads="1"/>
          </p:cNvSpPr>
          <p:nvPr/>
        </p:nvSpPr>
        <p:spPr bwMode="auto">
          <a:xfrm>
            <a:off x="7380288" y="2324100"/>
            <a:ext cx="1219200" cy="457200"/>
          </a:xfrm>
          <a:prstGeom prst="rect">
            <a:avLst/>
          </a:prstGeom>
          <a:noFill/>
          <a:ln w="9525">
            <a:noFill/>
            <a:miter lim="800000"/>
            <a:headEnd/>
            <a:tailEnd/>
          </a:ln>
          <a:effectLst/>
        </p:spPr>
        <p:txBody>
          <a:bodyPr>
            <a:spAutoFit/>
          </a:bodyPr>
          <a:lstStyle/>
          <a:p>
            <a:pPr>
              <a:spcBef>
                <a:spcPct val="50000"/>
              </a:spcBef>
            </a:pPr>
            <a:r>
              <a:rPr lang="ar-SA" sz="1200" b="1">
                <a:cs typeface="B Nazanin" pitchFamily="2" charset="-78"/>
              </a:rPr>
              <a:t>مراكز بهداشت شماره يك  مشهد </a:t>
            </a:r>
            <a:endParaRPr lang="en-US" sz="1200" b="1">
              <a:cs typeface="B Nazanin" pitchFamily="2" charset="-78"/>
            </a:endParaRPr>
          </a:p>
        </p:txBody>
      </p:sp>
      <p:sp>
        <p:nvSpPr>
          <p:cNvPr id="128022" name="Text Box 22"/>
          <p:cNvSpPr txBox="1">
            <a:spLocks noChangeArrowheads="1"/>
          </p:cNvSpPr>
          <p:nvPr/>
        </p:nvSpPr>
        <p:spPr bwMode="auto">
          <a:xfrm>
            <a:off x="6372225" y="549275"/>
            <a:ext cx="1171575" cy="457200"/>
          </a:xfrm>
          <a:prstGeom prst="rect">
            <a:avLst/>
          </a:prstGeom>
          <a:noFill/>
          <a:ln w="9525">
            <a:noFill/>
            <a:miter lim="800000"/>
            <a:headEnd/>
            <a:tailEnd/>
          </a:ln>
          <a:effectLst/>
        </p:spPr>
        <p:txBody>
          <a:bodyPr>
            <a:spAutoFit/>
          </a:bodyPr>
          <a:lstStyle/>
          <a:p>
            <a:pPr>
              <a:spcBef>
                <a:spcPct val="50000"/>
              </a:spcBef>
            </a:pPr>
            <a:r>
              <a:rPr lang="ar-SA" sz="1200" b="1">
                <a:cs typeface="B Nazanin" pitchFamily="2" charset="-78"/>
              </a:rPr>
              <a:t>مركز بهداشت شماره دو مشهد   </a:t>
            </a:r>
            <a:endParaRPr lang="en-US" sz="1200" b="1">
              <a:cs typeface="B Nazanin" pitchFamily="2" charset="-78"/>
            </a:endParaRPr>
          </a:p>
        </p:txBody>
      </p:sp>
      <p:sp>
        <p:nvSpPr>
          <p:cNvPr id="128023" name="Text Box 23"/>
          <p:cNvSpPr txBox="1">
            <a:spLocks noChangeArrowheads="1"/>
          </p:cNvSpPr>
          <p:nvPr/>
        </p:nvSpPr>
        <p:spPr bwMode="auto">
          <a:xfrm>
            <a:off x="4945063" y="765175"/>
            <a:ext cx="1066800" cy="457200"/>
          </a:xfrm>
          <a:prstGeom prst="rect">
            <a:avLst/>
          </a:prstGeom>
          <a:noFill/>
          <a:ln w="9525">
            <a:noFill/>
            <a:miter lim="800000"/>
            <a:headEnd/>
            <a:tailEnd/>
          </a:ln>
          <a:effectLst/>
        </p:spPr>
        <p:txBody>
          <a:bodyPr>
            <a:spAutoFit/>
          </a:bodyPr>
          <a:lstStyle/>
          <a:p>
            <a:pPr rtl="1">
              <a:spcBef>
                <a:spcPct val="50000"/>
              </a:spcBef>
            </a:pPr>
            <a:r>
              <a:rPr lang="ar-SA" sz="1200" b="1">
                <a:cs typeface="B Nazanin" pitchFamily="2" charset="-78"/>
              </a:rPr>
              <a:t>مركز گسترش مديريت  </a:t>
            </a:r>
            <a:r>
              <a:rPr lang="en-US" sz="1200" b="1">
                <a:cs typeface="B Nazanin" pitchFamily="2" charset="-78"/>
              </a:rPr>
              <a:t>PHC</a:t>
            </a:r>
            <a:r>
              <a:rPr lang="ar-SA" sz="1200" b="1">
                <a:cs typeface="B Nazanin" pitchFamily="2" charset="-78"/>
              </a:rPr>
              <a:t>  </a:t>
            </a:r>
            <a:endParaRPr lang="en-US" sz="1200" b="1">
              <a:cs typeface="B Nazanin" pitchFamily="2" charset="-78"/>
            </a:endParaRPr>
          </a:p>
        </p:txBody>
      </p:sp>
      <p:sp>
        <p:nvSpPr>
          <p:cNvPr id="128024" name="Text Box 24"/>
          <p:cNvSpPr txBox="1">
            <a:spLocks noChangeArrowheads="1"/>
          </p:cNvSpPr>
          <p:nvPr/>
        </p:nvSpPr>
        <p:spPr bwMode="auto">
          <a:xfrm>
            <a:off x="2133600" y="0"/>
            <a:ext cx="1371600" cy="274638"/>
          </a:xfrm>
          <a:prstGeom prst="rect">
            <a:avLst/>
          </a:prstGeom>
          <a:noFill/>
          <a:ln w="9525">
            <a:noFill/>
            <a:miter lim="800000"/>
            <a:headEnd/>
            <a:tailEnd/>
          </a:ln>
          <a:effectLst/>
        </p:spPr>
        <p:txBody>
          <a:bodyPr>
            <a:spAutoFit/>
          </a:bodyPr>
          <a:lstStyle/>
          <a:p>
            <a:pPr rtl="1">
              <a:spcBef>
                <a:spcPct val="50000"/>
              </a:spcBef>
            </a:pPr>
            <a:r>
              <a:rPr lang="ar-SA" sz="1200" b="1">
                <a:cs typeface="B Nazanin" pitchFamily="2" charset="-78"/>
              </a:rPr>
              <a:t>بيمارستان  قائم  (ع)</a:t>
            </a:r>
            <a:endParaRPr lang="en-US" sz="1200" b="1">
              <a:cs typeface="B Nazanin" pitchFamily="2" charset="-78"/>
            </a:endParaRPr>
          </a:p>
        </p:txBody>
      </p:sp>
      <p:sp>
        <p:nvSpPr>
          <p:cNvPr id="128025" name="AutoShape 25"/>
          <p:cNvSpPr>
            <a:spLocks noChangeArrowheads="1"/>
          </p:cNvSpPr>
          <p:nvPr/>
        </p:nvSpPr>
        <p:spPr bwMode="auto">
          <a:xfrm>
            <a:off x="7696200" y="152400"/>
            <a:ext cx="1447800" cy="990600"/>
          </a:xfrm>
          <a:prstGeom prst="wedgeRoundRectCallout">
            <a:avLst>
              <a:gd name="adj1" fmla="val -56907"/>
              <a:gd name="adj2" fmla="val 83972"/>
              <a:gd name="adj3" fmla="val 16667"/>
            </a:avLst>
          </a:prstGeom>
          <a:gradFill rotWithShape="0">
            <a:gsLst>
              <a:gs pos="0">
                <a:srgbClr val="FFFF00"/>
              </a:gs>
              <a:gs pos="100000">
                <a:srgbClr val="FFFF00">
                  <a:gamma/>
                  <a:shade val="46275"/>
                  <a:invGamma/>
                </a:srgbClr>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FFFF00"/>
            </a:extrusionClr>
          </a:sp3d>
        </p:spPr>
        <p:txBody>
          <a:bodyPr>
            <a:flatTx/>
          </a:bodyPr>
          <a:lstStyle/>
          <a:p>
            <a:pPr>
              <a:lnSpc>
                <a:spcPct val="65000"/>
              </a:lnSpc>
            </a:pPr>
            <a:endParaRPr lang="ar-SA" sz="2800">
              <a:effectLst>
                <a:outerShdw blurRad="38100" dist="38100" dir="2700000" algn="tl">
                  <a:srgbClr val="FFFFFF"/>
                </a:outerShdw>
              </a:effectLst>
              <a:cs typeface="B Titr" pitchFamily="2" charset="-78"/>
            </a:endParaRPr>
          </a:p>
          <a:p>
            <a:pPr>
              <a:lnSpc>
                <a:spcPct val="65000"/>
              </a:lnSpc>
            </a:pPr>
            <a:r>
              <a:rPr lang="ar-SA" sz="2800">
                <a:effectLst>
                  <a:outerShdw blurRad="38100" dist="38100" dir="2700000" algn="tl">
                    <a:srgbClr val="FFFFFF"/>
                  </a:outerShdw>
                </a:effectLst>
                <a:cs typeface="B Titr" pitchFamily="2" charset="-78"/>
              </a:rPr>
              <a:t>فاز</a:t>
            </a:r>
            <a:r>
              <a:rPr lang="fa-IR" sz="2800">
                <a:effectLst>
                  <a:outerShdw blurRad="38100" dist="38100" dir="2700000" algn="tl">
                    <a:srgbClr val="FFFFFF"/>
                  </a:outerShdw>
                </a:effectLst>
                <a:cs typeface="B Titr" pitchFamily="2" charset="-78"/>
              </a:rPr>
              <a:t>سه</a:t>
            </a:r>
            <a:endParaRPr lang="en-US" sz="2800">
              <a:effectLst>
                <a:outerShdw blurRad="38100" dist="38100" dir="2700000" algn="tl">
                  <a:srgbClr val="FFFFFF"/>
                </a:outerShdw>
              </a:effectLst>
              <a:cs typeface="B Titr" pitchFamily="2" charset="-78"/>
            </a:endParaRPr>
          </a:p>
        </p:txBody>
      </p:sp>
      <p:sp>
        <p:nvSpPr>
          <p:cNvPr id="128026" name="Oval 26"/>
          <p:cNvSpPr>
            <a:spLocks noChangeArrowheads="1"/>
          </p:cNvSpPr>
          <p:nvPr/>
        </p:nvSpPr>
        <p:spPr bwMode="auto">
          <a:xfrm>
            <a:off x="3613150" y="2362200"/>
            <a:ext cx="1597025" cy="1512888"/>
          </a:xfrm>
          <a:prstGeom prst="ellipse">
            <a:avLst/>
          </a:prstGeom>
          <a:gradFill rotWithShape="1">
            <a:gsLst>
              <a:gs pos="0">
                <a:schemeClr val="hlink"/>
              </a:gs>
              <a:gs pos="100000">
                <a:schemeClr val="hlink">
                  <a:gamma/>
                  <a:shade val="46275"/>
                  <a:invGamma/>
                </a:schemeClr>
              </a:gs>
            </a:gsLst>
            <a:path path="shape">
              <a:fillToRect l="50000" t="50000" r="50000" b="50000"/>
            </a:path>
          </a:gradFill>
          <a:ln w="28575" algn="ctr">
            <a:solidFill>
              <a:schemeClr val="tx1"/>
            </a:solidFill>
            <a:round/>
            <a:headEnd/>
            <a:tailEnd/>
          </a:ln>
          <a:effectLst/>
        </p:spPr>
        <p:txBody>
          <a:bodyPr wrap="none" anchor="ctr"/>
          <a:lstStyle/>
          <a:p>
            <a:endParaRPr lang="fa-IR"/>
          </a:p>
        </p:txBody>
      </p:sp>
      <p:sp>
        <p:nvSpPr>
          <p:cNvPr id="128027" name="Oval 27"/>
          <p:cNvSpPr>
            <a:spLocks noChangeArrowheads="1"/>
          </p:cNvSpPr>
          <p:nvPr/>
        </p:nvSpPr>
        <p:spPr bwMode="auto">
          <a:xfrm>
            <a:off x="2559050" y="1557338"/>
            <a:ext cx="3646488" cy="3336925"/>
          </a:xfrm>
          <a:prstGeom prst="ellipse">
            <a:avLst/>
          </a:prstGeom>
          <a:noFill/>
          <a:ln w="38100">
            <a:solidFill>
              <a:schemeClr val="tx1"/>
            </a:solidFill>
            <a:round/>
            <a:headEnd/>
            <a:tailEnd/>
          </a:ln>
          <a:effectLst/>
        </p:spPr>
        <p:txBody>
          <a:bodyPr wrap="none" anchor="ctr"/>
          <a:lstStyle/>
          <a:p>
            <a:endParaRPr lang="fa-IR"/>
          </a:p>
        </p:txBody>
      </p:sp>
      <p:pic>
        <p:nvPicPr>
          <p:cNvPr id="128028" name="Picture 28" descr="PCCLONE2"/>
          <p:cNvPicPr>
            <a:picLocks noChangeAspect="1" noChangeArrowheads="1"/>
          </p:cNvPicPr>
          <p:nvPr/>
        </p:nvPicPr>
        <p:blipFill>
          <a:blip r:embed="rId2" cstate="print"/>
          <a:srcRect/>
          <a:stretch>
            <a:fillRect/>
          </a:stretch>
        </p:blipFill>
        <p:spPr bwMode="auto">
          <a:xfrm>
            <a:off x="4068763" y="4513263"/>
            <a:ext cx="638175" cy="581025"/>
          </a:xfrm>
          <a:prstGeom prst="rect">
            <a:avLst/>
          </a:prstGeom>
          <a:noFill/>
        </p:spPr>
      </p:pic>
      <p:pic>
        <p:nvPicPr>
          <p:cNvPr id="128029" name="Picture 29" descr="PCCLONE2"/>
          <p:cNvPicPr>
            <a:picLocks noChangeAspect="1" noChangeArrowheads="1"/>
          </p:cNvPicPr>
          <p:nvPr/>
        </p:nvPicPr>
        <p:blipFill>
          <a:blip r:embed="rId2" cstate="print"/>
          <a:srcRect/>
          <a:stretch>
            <a:fillRect/>
          </a:stretch>
        </p:blipFill>
        <p:spPr bwMode="auto">
          <a:xfrm>
            <a:off x="5378450" y="1773238"/>
            <a:ext cx="611188" cy="606425"/>
          </a:xfrm>
          <a:prstGeom prst="rect">
            <a:avLst/>
          </a:prstGeom>
          <a:noFill/>
        </p:spPr>
      </p:pic>
      <p:pic>
        <p:nvPicPr>
          <p:cNvPr id="128030" name="Picture 30" descr="PCCLONE2"/>
          <p:cNvPicPr>
            <a:picLocks noChangeAspect="1" noChangeArrowheads="1"/>
          </p:cNvPicPr>
          <p:nvPr/>
        </p:nvPicPr>
        <p:blipFill>
          <a:blip r:embed="rId2" cstate="print"/>
          <a:srcRect/>
          <a:stretch>
            <a:fillRect/>
          </a:stretch>
        </p:blipFill>
        <p:spPr bwMode="auto">
          <a:xfrm>
            <a:off x="3992563" y="2781300"/>
            <a:ext cx="765175" cy="730250"/>
          </a:xfrm>
          <a:prstGeom prst="rect">
            <a:avLst/>
          </a:prstGeom>
          <a:noFill/>
        </p:spPr>
      </p:pic>
      <p:pic>
        <p:nvPicPr>
          <p:cNvPr id="128031" name="Picture 31" descr="PCCLONE2"/>
          <p:cNvPicPr>
            <a:picLocks noChangeAspect="1" noChangeArrowheads="1"/>
          </p:cNvPicPr>
          <p:nvPr/>
        </p:nvPicPr>
        <p:blipFill>
          <a:blip r:embed="rId2" cstate="print"/>
          <a:srcRect/>
          <a:stretch>
            <a:fillRect/>
          </a:stretch>
        </p:blipFill>
        <p:spPr bwMode="auto">
          <a:xfrm>
            <a:off x="2395538" y="3411538"/>
            <a:ext cx="588962" cy="561975"/>
          </a:xfrm>
          <a:prstGeom prst="rect">
            <a:avLst/>
          </a:prstGeom>
          <a:noFill/>
        </p:spPr>
      </p:pic>
      <p:pic>
        <p:nvPicPr>
          <p:cNvPr id="128032" name="Picture 32" descr="PCCLONE2"/>
          <p:cNvPicPr>
            <a:picLocks noChangeAspect="1" noChangeArrowheads="1"/>
          </p:cNvPicPr>
          <p:nvPr/>
        </p:nvPicPr>
        <p:blipFill>
          <a:blip r:embed="rId2" cstate="print"/>
          <a:srcRect/>
          <a:stretch>
            <a:fillRect/>
          </a:stretch>
        </p:blipFill>
        <p:spPr bwMode="auto">
          <a:xfrm>
            <a:off x="2689225" y="1857375"/>
            <a:ext cx="579438" cy="552450"/>
          </a:xfrm>
          <a:prstGeom prst="rect">
            <a:avLst/>
          </a:prstGeom>
          <a:noFill/>
        </p:spPr>
      </p:pic>
      <p:sp>
        <p:nvSpPr>
          <p:cNvPr id="128033" name="Text Box 33"/>
          <p:cNvSpPr txBox="1">
            <a:spLocks noChangeArrowheads="1"/>
          </p:cNvSpPr>
          <p:nvPr/>
        </p:nvSpPr>
        <p:spPr bwMode="auto">
          <a:xfrm>
            <a:off x="3835400" y="2565400"/>
            <a:ext cx="1096963" cy="236538"/>
          </a:xfrm>
          <a:prstGeom prst="rect">
            <a:avLst/>
          </a:prstGeom>
          <a:noFill/>
          <a:ln w="9525">
            <a:noFill/>
            <a:miter lim="800000"/>
            <a:headEnd/>
            <a:tailEnd/>
          </a:ln>
          <a:effectLst/>
        </p:spPr>
        <p:txBody>
          <a:bodyPr>
            <a:spAutoFit/>
          </a:bodyPr>
          <a:lstStyle/>
          <a:p>
            <a:pPr>
              <a:lnSpc>
                <a:spcPct val="95000"/>
              </a:lnSpc>
              <a:spcBef>
                <a:spcPct val="50000"/>
              </a:spcBef>
            </a:pPr>
            <a:r>
              <a:rPr lang="ar-SA" sz="1000" b="1">
                <a:cs typeface="B Titr" pitchFamily="2" charset="-78"/>
              </a:rPr>
              <a:t>ساختمان رياست </a:t>
            </a:r>
            <a:endParaRPr lang="en-US" sz="1000" b="1">
              <a:cs typeface="B Titr" pitchFamily="2" charset="-78"/>
            </a:endParaRPr>
          </a:p>
        </p:txBody>
      </p:sp>
      <p:sp>
        <p:nvSpPr>
          <p:cNvPr id="128034" name="Text Box 34"/>
          <p:cNvSpPr txBox="1">
            <a:spLocks noChangeArrowheads="1"/>
          </p:cNvSpPr>
          <p:nvPr/>
        </p:nvSpPr>
        <p:spPr bwMode="auto">
          <a:xfrm>
            <a:off x="1905000" y="3157538"/>
            <a:ext cx="1147763" cy="190500"/>
          </a:xfrm>
          <a:prstGeom prst="rect">
            <a:avLst/>
          </a:prstGeom>
          <a:noFill/>
          <a:ln w="9525">
            <a:noFill/>
            <a:miter lim="800000"/>
            <a:headEnd/>
            <a:tailEnd/>
          </a:ln>
          <a:effectLst/>
        </p:spPr>
        <p:txBody>
          <a:bodyPr>
            <a:spAutoFit/>
          </a:bodyPr>
          <a:lstStyle/>
          <a:p>
            <a:pPr>
              <a:lnSpc>
                <a:spcPct val="65000"/>
              </a:lnSpc>
              <a:spcBef>
                <a:spcPct val="50000"/>
              </a:spcBef>
            </a:pPr>
            <a:r>
              <a:rPr lang="ar-SA" sz="1000" b="1">
                <a:cs typeface="B Titr" pitchFamily="2" charset="-78"/>
              </a:rPr>
              <a:t>مديريت پشتيباني</a:t>
            </a:r>
            <a:endParaRPr lang="en-US" sz="1000" b="1">
              <a:cs typeface="B Titr" pitchFamily="2" charset="-78"/>
            </a:endParaRPr>
          </a:p>
        </p:txBody>
      </p:sp>
      <p:sp>
        <p:nvSpPr>
          <p:cNvPr id="128035" name="Text Box 35"/>
          <p:cNvSpPr txBox="1">
            <a:spLocks noChangeArrowheads="1"/>
          </p:cNvSpPr>
          <p:nvPr/>
        </p:nvSpPr>
        <p:spPr bwMode="auto">
          <a:xfrm>
            <a:off x="2336800" y="1638300"/>
            <a:ext cx="1181100" cy="190500"/>
          </a:xfrm>
          <a:prstGeom prst="rect">
            <a:avLst/>
          </a:prstGeom>
          <a:noFill/>
          <a:ln w="9525">
            <a:noFill/>
            <a:miter lim="800000"/>
            <a:headEnd/>
            <a:tailEnd/>
          </a:ln>
          <a:effectLst/>
        </p:spPr>
        <p:txBody>
          <a:bodyPr>
            <a:spAutoFit/>
          </a:bodyPr>
          <a:lstStyle/>
          <a:p>
            <a:pPr>
              <a:lnSpc>
                <a:spcPct val="65000"/>
              </a:lnSpc>
              <a:spcBef>
                <a:spcPct val="50000"/>
              </a:spcBef>
            </a:pPr>
            <a:r>
              <a:rPr lang="ar-SA" sz="1000" b="1">
                <a:cs typeface="B Titr" pitchFamily="2" charset="-78"/>
              </a:rPr>
              <a:t>ساختمان ذيحسابي </a:t>
            </a:r>
            <a:endParaRPr lang="en-US" sz="1000" b="1">
              <a:cs typeface="B Titr" pitchFamily="2" charset="-78"/>
            </a:endParaRPr>
          </a:p>
        </p:txBody>
      </p:sp>
      <p:sp>
        <p:nvSpPr>
          <p:cNvPr id="128036" name="Text Box 36"/>
          <p:cNvSpPr txBox="1">
            <a:spLocks noChangeArrowheads="1"/>
          </p:cNvSpPr>
          <p:nvPr/>
        </p:nvSpPr>
        <p:spPr bwMode="auto">
          <a:xfrm>
            <a:off x="4984750" y="1557338"/>
            <a:ext cx="1177925" cy="244475"/>
          </a:xfrm>
          <a:prstGeom prst="rect">
            <a:avLst/>
          </a:prstGeom>
          <a:noFill/>
          <a:ln w="9525">
            <a:noFill/>
            <a:miter lim="800000"/>
            <a:headEnd/>
            <a:tailEnd/>
          </a:ln>
          <a:effectLst/>
        </p:spPr>
        <p:txBody>
          <a:bodyPr>
            <a:spAutoFit/>
          </a:bodyPr>
          <a:lstStyle/>
          <a:p>
            <a:pPr>
              <a:spcBef>
                <a:spcPct val="50000"/>
              </a:spcBef>
            </a:pPr>
            <a:r>
              <a:rPr lang="ar-SA" sz="1000" b="1">
                <a:cs typeface="B Titr" pitchFamily="2" charset="-78"/>
              </a:rPr>
              <a:t>معاونت </a:t>
            </a:r>
            <a:r>
              <a:rPr lang="fa-IR" sz="1000" b="1">
                <a:cs typeface="B Titr" pitchFamily="2" charset="-78"/>
              </a:rPr>
              <a:t>بهداشتي</a:t>
            </a:r>
            <a:r>
              <a:rPr lang="ar-SA" sz="1000" b="1">
                <a:cs typeface="B Titr" pitchFamily="2" charset="-78"/>
              </a:rPr>
              <a:t> </a:t>
            </a:r>
            <a:endParaRPr lang="en-US" sz="1000" b="1">
              <a:cs typeface="B Titr" pitchFamily="2" charset="-78"/>
            </a:endParaRPr>
          </a:p>
        </p:txBody>
      </p:sp>
      <p:sp>
        <p:nvSpPr>
          <p:cNvPr id="128037" name="Text Box 37"/>
          <p:cNvSpPr txBox="1">
            <a:spLocks noChangeArrowheads="1"/>
          </p:cNvSpPr>
          <p:nvPr/>
        </p:nvSpPr>
        <p:spPr bwMode="auto">
          <a:xfrm>
            <a:off x="3459163" y="4287838"/>
            <a:ext cx="1552575" cy="244475"/>
          </a:xfrm>
          <a:prstGeom prst="rect">
            <a:avLst/>
          </a:prstGeom>
          <a:noFill/>
          <a:ln w="9525">
            <a:noFill/>
            <a:miter lim="800000"/>
            <a:headEnd/>
            <a:tailEnd/>
          </a:ln>
          <a:effectLst/>
        </p:spPr>
        <p:txBody>
          <a:bodyPr>
            <a:spAutoFit/>
          </a:bodyPr>
          <a:lstStyle/>
          <a:p>
            <a:pPr>
              <a:spcBef>
                <a:spcPct val="50000"/>
              </a:spcBef>
            </a:pPr>
            <a:r>
              <a:rPr lang="ar-SA" sz="1000" b="1">
                <a:cs typeface="B Titr" pitchFamily="2" charset="-78"/>
              </a:rPr>
              <a:t>معاونت </a:t>
            </a:r>
            <a:r>
              <a:rPr lang="fa-IR" sz="1000" b="1">
                <a:cs typeface="B Titr" pitchFamily="2" charset="-78"/>
              </a:rPr>
              <a:t>درمان </a:t>
            </a:r>
            <a:endParaRPr lang="en-US" sz="1000" b="1">
              <a:cs typeface="B Titr" pitchFamily="2" charset="-78"/>
            </a:endParaRPr>
          </a:p>
        </p:txBody>
      </p:sp>
      <p:pic>
        <p:nvPicPr>
          <p:cNvPr id="128038" name="Picture 38" descr="PCCLONE2"/>
          <p:cNvPicPr>
            <a:picLocks noChangeAspect="1" noChangeArrowheads="1"/>
          </p:cNvPicPr>
          <p:nvPr/>
        </p:nvPicPr>
        <p:blipFill>
          <a:blip r:embed="rId2" cstate="print"/>
          <a:srcRect/>
          <a:stretch>
            <a:fillRect/>
          </a:stretch>
        </p:blipFill>
        <p:spPr bwMode="auto">
          <a:xfrm>
            <a:off x="5757863" y="3538538"/>
            <a:ext cx="636587" cy="581025"/>
          </a:xfrm>
          <a:prstGeom prst="rect">
            <a:avLst/>
          </a:prstGeom>
          <a:noFill/>
        </p:spPr>
      </p:pic>
      <p:sp>
        <p:nvSpPr>
          <p:cNvPr id="128039" name="Text Box 39"/>
          <p:cNvSpPr txBox="1">
            <a:spLocks noChangeArrowheads="1"/>
          </p:cNvSpPr>
          <p:nvPr/>
        </p:nvSpPr>
        <p:spPr bwMode="auto">
          <a:xfrm>
            <a:off x="5378450" y="3321050"/>
            <a:ext cx="1281113" cy="244475"/>
          </a:xfrm>
          <a:prstGeom prst="rect">
            <a:avLst/>
          </a:prstGeom>
          <a:noFill/>
          <a:ln w="9525">
            <a:noFill/>
            <a:miter lim="800000"/>
            <a:headEnd/>
            <a:tailEnd/>
          </a:ln>
          <a:effectLst/>
        </p:spPr>
        <p:txBody>
          <a:bodyPr>
            <a:spAutoFit/>
          </a:bodyPr>
          <a:lstStyle/>
          <a:p>
            <a:pPr>
              <a:spcBef>
                <a:spcPct val="50000"/>
              </a:spcBef>
            </a:pPr>
            <a:r>
              <a:rPr lang="ar-SA" sz="1000" b="1">
                <a:cs typeface="B Titr" pitchFamily="2" charset="-78"/>
              </a:rPr>
              <a:t>معاونت </a:t>
            </a:r>
            <a:r>
              <a:rPr lang="fa-IR" sz="1000" b="1">
                <a:cs typeface="B Titr" pitchFamily="2" charset="-78"/>
              </a:rPr>
              <a:t>دانشجويي</a:t>
            </a:r>
            <a:endParaRPr lang="en-US" sz="1000" b="1">
              <a:cs typeface="B Titr" pitchFamily="2" charset="-78"/>
            </a:endParaRPr>
          </a:p>
        </p:txBody>
      </p:sp>
      <p:sp>
        <p:nvSpPr>
          <p:cNvPr id="128040" name="Line 40"/>
          <p:cNvSpPr>
            <a:spLocks noChangeShapeType="1"/>
          </p:cNvSpPr>
          <p:nvPr/>
        </p:nvSpPr>
        <p:spPr bwMode="auto">
          <a:xfrm flipV="1">
            <a:off x="4959350" y="2278063"/>
            <a:ext cx="419100" cy="293687"/>
          </a:xfrm>
          <a:prstGeom prst="line">
            <a:avLst/>
          </a:prstGeom>
          <a:noFill/>
          <a:ln w="38100">
            <a:solidFill>
              <a:schemeClr val="tx1"/>
            </a:solidFill>
            <a:prstDash val="sysDot"/>
            <a:round/>
            <a:headEnd/>
            <a:tailEnd type="triangle" w="med" len="med"/>
          </a:ln>
          <a:effectLst/>
        </p:spPr>
        <p:txBody>
          <a:bodyPr/>
          <a:lstStyle/>
          <a:p>
            <a:endParaRPr lang="fa-IR"/>
          </a:p>
        </p:txBody>
      </p:sp>
      <p:sp>
        <p:nvSpPr>
          <p:cNvPr id="128041" name="Text Box 41"/>
          <p:cNvSpPr txBox="1">
            <a:spLocks noChangeArrowheads="1"/>
          </p:cNvSpPr>
          <p:nvPr/>
        </p:nvSpPr>
        <p:spPr bwMode="auto">
          <a:xfrm rot="-2249312">
            <a:off x="4733925" y="2133600"/>
            <a:ext cx="630238" cy="336550"/>
          </a:xfrm>
          <a:prstGeom prst="rect">
            <a:avLst/>
          </a:prstGeom>
          <a:noFill/>
          <a:ln w="9525" algn="ctr">
            <a:noFill/>
            <a:miter lim="800000"/>
            <a:headEnd/>
            <a:tailEnd/>
          </a:ln>
          <a:effectLst/>
        </p:spPr>
        <p:txBody>
          <a:bodyPr>
            <a:spAutoFit/>
          </a:bodyPr>
          <a:lstStyle/>
          <a:p>
            <a:pPr rtl="1">
              <a:spcBef>
                <a:spcPct val="50000"/>
              </a:spcBef>
            </a:pPr>
            <a:r>
              <a:rPr lang="fa-IR" sz="800">
                <a:cs typeface="B Titr" pitchFamily="2" charset="-78"/>
              </a:rPr>
              <a:t>بي سيم </a:t>
            </a:r>
            <a:r>
              <a:rPr lang="en-US" sz="800">
                <a:cs typeface="B Titr" pitchFamily="2" charset="-78"/>
              </a:rPr>
              <a:t>4MB</a:t>
            </a:r>
          </a:p>
        </p:txBody>
      </p:sp>
      <p:sp>
        <p:nvSpPr>
          <p:cNvPr id="128042" name="Text Box 42"/>
          <p:cNvSpPr txBox="1">
            <a:spLocks noChangeArrowheads="1"/>
          </p:cNvSpPr>
          <p:nvPr/>
        </p:nvSpPr>
        <p:spPr bwMode="auto">
          <a:xfrm rot="1808275">
            <a:off x="3348038" y="2133600"/>
            <a:ext cx="633412" cy="336550"/>
          </a:xfrm>
          <a:prstGeom prst="rect">
            <a:avLst/>
          </a:prstGeom>
          <a:noFill/>
          <a:ln w="9525" algn="ctr">
            <a:noFill/>
            <a:miter lim="800000"/>
            <a:headEnd/>
            <a:tailEnd/>
          </a:ln>
          <a:effectLst/>
        </p:spPr>
        <p:txBody>
          <a:bodyPr>
            <a:spAutoFit/>
          </a:bodyPr>
          <a:lstStyle/>
          <a:p>
            <a:pPr rtl="1">
              <a:spcBef>
                <a:spcPct val="50000"/>
              </a:spcBef>
            </a:pPr>
            <a:r>
              <a:rPr lang="fa-IR" sz="800">
                <a:cs typeface="B Titr" pitchFamily="2" charset="-78"/>
              </a:rPr>
              <a:t>بي سيم </a:t>
            </a:r>
            <a:r>
              <a:rPr lang="en-US" sz="800">
                <a:cs typeface="B Titr" pitchFamily="2" charset="-78"/>
              </a:rPr>
              <a:t>4MB</a:t>
            </a:r>
          </a:p>
        </p:txBody>
      </p:sp>
      <p:sp>
        <p:nvSpPr>
          <p:cNvPr id="128043" name="Line 43"/>
          <p:cNvSpPr>
            <a:spLocks noChangeShapeType="1"/>
          </p:cNvSpPr>
          <p:nvPr/>
        </p:nvSpPr>
        <p:spPr bwMode="auto">
          <a:xfrm flipH="1" flipV="1">
            <a:off x="3362325" y="2278063"/>
            <a:ext cx="377825" cy="252412"/>
          </a:xfrm>
          <a:prstGeom prst="line">
            <a:avLst/>
          </a:prstGeom>
          <a:noFill/>
          <a:ln w="38100">
            <a:solidFill>
              <a:schemeClr val="tx1"/>
            </a:solidFill>
            <a:prstDash val="sysDot"/>
            <a:round/>
            <a:headEnd/>
            <a:tailEnd type="triangle" w="med" len="med"/>
          </a:ln>
          <a:effectLst/>
        </p:spPr>
        <p:txBody>
          <a:bodyPr/>
          <a:lstStyle/>
          <a:p>
            <a:endParaRPr lang="fa-IR"/>
          </a:p>
        </p:txBody>
      </p:sp>
      <p:sp>
        <p:nvSpPr>
          <p:cNvPr id="128044" name="Line 44"/>
          <p:cNvSpPr>
            <a:spLocks noChangeShapeType="1"/>
          </p:cNvSpPr>
          <p:nvPr/>
        </p:nvSpPr>
        <p:spPr bwMode="auto">
          <a:xfrm>
            <a:off x="5084763" y="3538538"/>
            <a:ext cx="671512" cy="379412"/>
          </a:xfrm>
          <a:prstGeom prst="line">
            <a:avLst/>
          </a:prstGeom>
          <a:noFill/>
          <a:ln w="38100">
            <a:solidFill>
              <a:schemeClr val="tx1"/>
            </a:solidFill>
            <a:prstDash val="sysDot"/>
            <a:round/>
            <a:headEnd/>
            <a:tailEnd type="triangle" w="med" len="med"/>
          </a:ln>
          <a:effectLst/>
        </p:spPr>
        <p:txBody>
          <a:bodyPr/>
          <a:lstStyle/>
          <a:p>
            <a:endParaRPr lang="fa-IR"/>
          </a:p>
        </p:txBody>
      </p:sp>
      <p:sp>
        <p:nvSpPr>
          <p:cNvPr id="128045" name="Text Box 45"/>
          <p:cNvSpPr txBox="1">
            <a:spLocks noChangeArrowheads="1"/>
          </p:cNvSpPr>
          <p:nvPr/>
        </p:nvSpPr>
        <p:spPr bwMode="auto">
          <a:xfrm rot="-1443444">
            <a:off x="2952750" y="3429000"/>
            <a:ext cx="630238" cy="214313"/>
          </a:xfrm>
          <a:prstGeom prst="rect">
            <a:avLst/>
          </a:prstGeom>
          <a:noFill/>
          <a:ln w="9525" algn="ctr">
            <a:noFill/>
            <a:miter lim="800000"/>
            <a:headEnd/>
            <a:tailEnd/>
          </a:ln>
          <a:effectLst/>
        </p:spPr>
        <p:txBody>
          <a:bodyPr>
            <a:spAutoFit/>
          </a:bodyPr>
          <a:lstStyle/>
          <a:p>
            <a:pPr rtl="1">
              <a:spcBef>
                <a:spcPct val="50000"/>
              </a:spcBef>
            </a:pPr>
            <a:r>
              <a:rPr lang="fa-IR" sz="800">
                <a:cs typeface="B Titr" pitchFamily="2" charset="-78"/>
              </a:rPr>
              <a:t>فيبر نوري</a:t>
            </a:r>
            <a:endParaRPr lang="en-US" sz="800">
              <a:cs typeface="B Titr" pitchFamily="2" charset="-78"/>
            </a:endParaRPr>
          </a:p>
        </p:txBody>
      </p:sp>
      <p:sp>
        <p:nvSpPr>
          <p:cNvPr id="128046" name="Text Box 46"/>
          <p:cNvSpPr txBox="1">
            <a:spLocks noChangeArrowheads="1"/>
          </p:cNvSpPr>
          <p:nvPr/>
        </p:nvSpPr>
        <p:spPr bwMode="auto">
          <a:xfrm rot="1485844">
            <a:off x="4932363" y="3644900"/>
            <a:ext cx="630237" cy="336550"/>
          </a:xfrm>
          <a:prstGeom prst="rect">
            <a:avLst/>
          </a:prstGeom>
          <a:noFill/>
          <a:ln w="9525" algn="ctr">
            <a:noFill/>
            <a:miter lim="800000"/>
            <a:headEnd/>
            <a:tailEnd/>
          </a:ln>
          <a:effectLst/>
        </p:spPr>
        <p:txBody>
          <a:bodyPr>
            <a:spAutoFit/>
          </a:bodyPr>
          <a:lstStyle/>
          <a:p>
            <a:pPr rtl="1">
              <a:spcBef>
                <a:spcPct val="50000"/>
              </a:spcBef>
            </a:pPr>
            <a:r>
              <a:rPr lang="fa-IR" sz="800">
                <a:cs typeface="B Titr" pitchFamily="2" charset="-78"/>
              </a:rPr>
              <a:t>بي سيم </a:t>
            </a:r>
            <a:r>
              <a:rPr lang="en-US" sz="800">
                <a:cs typeface="B Titr" pitchFamily="2" charset="-78"/>
              </a:rPr>
              <a:t>4MB</a:t>
            </a:r>
          </a:p>
        </p:txBody>
      </p:sp>
      <p:sp>
        <p:nvSpPr>
          <p:cNvPr id="128047" name="Text Box 47"/>
          <p:cNvSpPr txBox="1">
            <a:spLocks noChangeArrowheads="1"/>
          </p:cNvSpPr>
          <p:nvPr/>
        </p:nvSpPr>
        <p:spPr bwMode="auto">
          <a:xfrm rot="37621487">
            <a:off x="4159250" y="3937001"/>
            <a:ext cx="631825" cy="336550"/>
          </a:xfrm>
          <a:prstGeom prst="rect">
            <a:avLst/>
          </a:prstGeom>
          <a:noFill/>
          <a:ln w="9525" algn="ctr">
            <a:noFill/>
            <a:miter lim="800000"/>
            <a:headEnd/>
            <a:tailEnd/>
          </a:ln>
          <a:effectLst/>
        </p:spPr>
        <p:txBody>
          <a:bodyPr>
            <a:spAutoFit/>
          </a:bodyPr>
          <a:lstStyle/>
          <a:p>
            <a:pPr rtl="1">
              <a:spcBef>
                <a:spcPct val="50000"/>
              </a:spcBef>
            </a:pPr>
            <a:r>
              <a:rPr lang="fa-IR" sz="800">
                <a:cs typeface="B Titr" pitchFamily="2" charset="-78"/>
              </a:rPr>
              <a:t>بي سيم </a:t>
            </a:r>
            <a:r>
              <a:rPr lang="en-US" sz="800">
                <a:cs typeface="B Titr" pitchFamily="2" charset="-78"/>
              </a:rPr>
              <a:t>4MB</a:t>
            </a:r>
          </a:p>
        </p:txBody>
      </p:sp>
      <p:sp>
        <p:nvSpPr>
          <p:cNvPr id="128048" name="Line 48"/>
          <p:cNvSpPr>
            <a:spLocks noChangeShapeType="1"/>
          </p:cNvSpPr>
          <p:nvPr/>
        </p:nvSpPr>
        <p:spPr bwMode="auto">
          <a:xfrm flipH="1">
            <a:off x="2941638" y="3454400"/>
            <a:ext cx="757237" cy="293688"/>
          </a:xfrm>
          <a:prstGeom prst="line">
            <a:avLst/>
          </a:prstGeom>
          <a:noFill/>
          <a:ln w="38100">
            <a:solidFill>
              <a:schemeClr val="tx1"/>
            </a:solidFill>
            <a:prstDash val="sysDot"/>
            <a:round/>
            <a:headEnd/>
            <a:tailEnd type="triangle" w="med" len="med"/>
          </a:ln>
          <a:effectLst/>
        </p:spPr>
        <p:txBody>
          <a:bodyPr/>
          <a:lstStyle/>
          <a:p>
            <a:endParaRPr lang="fa-IR"/>
          </a:p>
        </p:txBody>
      </p:sp>
      <p:sp>
        <p:nvSpPr>
          <p:cNvPr id="128049" name="Line 49"/>
          <p:cNvSpPr>
            <a:spLocks noChangeShapeType="1"/>
          </p:cNvSpPr>
          <p:nvPr/>
        </p:nvSpPr>
        <p:spPr bwMode="auto">
          <a:xfrm>
            <a:off x="4327525" y="3875088"/>
            <a:ext cx="0" cy="463550"/>
          </a:xfrm>
          <a:prstGeom prst="line">
            <a:avLst/>
          </a:prstGeom>
          <a:noFill/>
          <a:ln w="38100">
            <a:solidFill>
              <a:schemeClr val="tx1"/>
            </a:solidFill>
            <a:prstDash val="sysDot"/>
            <a:round/>
            <a:headEnd/>
            <a:tailEnd type="triangle" w="med" len="med"/>
          </a:ln>
          <a:effectLst/>
        </p:spPr>
        <p:txBody>
          <a:bodyPr/>
          <a:lstStyle/>
          <a:p>
            <a:endParaRPr lang="fa-IR"/>
          </a:p>
        </p:txBody>
      </p:sp>
      <p:sp>
        <p:nvSpPr>
          <p:cNvPr id="128050" name="Text Box 50"/>
          <p:cNvSpPr txBox="1">
            <a:spLocks noChangeArrowheads="1"/>
          </p:cNvSpPr>
          <p:nvPr/>
        </p:nvSpPr>
        <p:spPr bwMode="auto">
          <a:xfrm>
            <a:off x="2124075" y="3486150"/>
            <a:ext cx="858838" cy="230188"/>
          </a:xfrm>
          <a:prstGeom prst="rect">
            <a:avLst/>
          </a:prstGeom>
          <a:noFill/>
          <a:ln w="9525">
            <a:noFill/>
            <a:miter lim="800000"/>
            <a:headEnd/>
            <a:tailEnd/>
          </a:ln>
          <a:effectLst/>
        </p:spPr>
        <p:txBody>
          <a:bodyPr>
            <a:spAutoFit/>
          </a:bodyPr>
          <a:lstStyle/>
          <a:p>
            <a:pPr>
              <a:lnSpc>
                <a:spcPct val="65000"/>
              </a:lnSpc>
              <a:spcBef>
                <a:spcPct val="50000"/>
              </a:spcBef>
            </a:pPr>
            <a:r>
              <a:rPr lang="fa-IR" sz="1400" b="1">
                <a:cs typeface="B Titr" pitchFamily="2" charset="-78"/>
              </a:rPr>
              <a:t>پايلوت</a:t>
            </a:r>
            <a:endParaRPr lang="en-US" sz="1400" b="1">
              <a:cs typeface="B Titr" pitchFamily="2" charset="-78"/>
            </a:endParaRPr>
          </a:p>
        </p:txBody>
      </p:sp>
      <p:sp>
        <p:nvSpPr>
          <p:cNvPr id="128051" name="Text Box 51"/>
          <p:cNvSpPr txBox="1">
            <a:spLocks noChangeArrowheads="1"/>
          </p:cNvSpPr>
          <p:nvPr/>
        </p:nvSpPr>
        <p:spPr bwMode="auto">
          <a:xfrm>
            <a:off x="250825" y="6237288"/>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15</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468313" y="1038225"/>
            <a:ext cx="8305800" cy="5578475"/>
          </a:xfrm>
          <a:prstGeom prst="rect">
            <a:avLst/>
          </a:prstGeom>
          <a:noFill/>
          <a:ln w="76200" cmpd="tri">
            <a:noFill/>
            <a:miter lim="800000"/>
            <a:headEnd/>
            <a:tailEnd/>
          </a:ln>
          <a:effectLst/>
        </p:spPr>
        <p:txBody>
          <a:bodyPr>
            <a:spAutoFit/>
          </a:bodyPr>
          <a:lstStyle/>
          <a:p>
            <a:pPr algn="just" rtl="1">
              <a:lnSpc>
                <a:spcPct val="135000"/>
              </a:lnSpc>
              <a:spcBef>
                <a:spcPct val="50000"/>
              </a:spcBef>
            </a:pPr>
            <a:r>
              <a:rPr lang="fa-IR" sz="2800" u="sng">
                <a:solidFill>
                  <a:srgbClr val="000066"/>
                </a:solidFill>
                <a:effectLst>
                  <a:outerShdw blurRad="38100" dist="38100" dir="2700000" algn="tl">
                    <a:srgbClr val="C0C0C0"/>
                  </a:outerShdw>
                </a:effectLst>
                <a:cs typeface="B Titr" pitchFamily="2" charset="-78"/>
              </a:rPr>
              <a:t>فاز چهار  :</a:t>
            </a:r>
            <a:r>
              <a:rPr lang="fa-IR" sz="2800">
                <a:solidFill>
                  <a:srgbClr val="000066"/>
                </a:solidFill>
                <a:cs typeface="B Titr" pitchFamily="2" charset="-78"/>
              </a:rPr>
              <a:t> </a:t>
            </a:r>
          </a:p>
          <a:p>
            <a:pPr algn="just" rtl="1">
              <a:lnSpc>
                <a:spcPct val="135000"/>
              </a:lnSpc>
              <a:spcBef>
                <a:spcPct val="50000"/>
              </a:spcBef>
            </a:pPr>
            <a:r>
              <a:rPr lang="fa-IR" sz="2800">
                <a:solidFill>
                  <a:srgbClr val="800000"/>
                </a:solidFill>
                <a:cs typeface="B Titr" pitchFamily="2" charset="-78"/>
              </a:rPr>
              <a:t>نصب و راه اندازي و آموزش سيستم در شبكه هاي بهداشت و درمان شهرستانهاي  تابعه دانشگاه خارج از شهر مشهد كه شامل :</a:t>
            </a:r>
          </a:p>
          <a:p>
            <a:pPr algn="just" rtl="1">
              <a:lnSpc>
                <a:spcPct val="135000"/>
              </a:lnSpc>
              <a:spcBef>
                <a:spcPct val="50000"/>
              </a:spcBef>
              <a:buFontTx/>
              <a:buChar char="-"/>
            </a:pPr>
            <a:r>
              <a:rPr lang="fa-IR" sz="1400">
                <a:solidFill>
                  <a:srgbClr val="800000"/>
                </a:solidFill>
                <a:cs typeface="B Titr" pitchFamily="2" charset="-78"/>
              </a:rPr>
              <a:t>شبكه بهداشت و درمان     بردسكن</a:t>
            </a:r>
          </a:p>
          <a:p>
            <a:pPr algn="just" rtl="1">
              <a:lnSpc>
                <a:spcPct val="135000"/>
              </a:lnSpc>
              <a:spcBef>
                <a:spcPct val="50000"/>
              </a:spcBef>
              <a:buFontTx/>
              <a:buChar char="-"/>
            </a:pPr>
            <a:r>
              <a:rPr lang="fa-IR" sz="1400">
                <a:solidFill>
                  <a:srgbClr val="800000"/>
                </a:solidFill>
                <a:cs typeface="B Titr" pitchFamily="2" charset="-78"/>
              </a:rPr>
              <a:t>شبكه بهداشت و درمان     تايباد</a:t>
            </a:r>
            <a:endParaRPr lang="en-US" sz="1400">
              <a:solidFill>
                <a:srgbClr val="800000"/>
              </a:solidFill>
              <a:cs typeface="B Titr" pitchFamily="2" charset="-78"/>
            </a:endParaRPr>
          </a:p>
          <a:p>
            <a:pPr algn="just" rtl="1">
              <a:lnSpc>
                <a:spcPct val="135000"/>
              </a:lnSpc>
              <a:spcBef>
                <a:spcPct val="50000"/>
              </a:spcBef>
              <a:buFontTx/>
              <a:buChar char="-"/>
            </a:pPr>
            <a:r>
              <a:rPr lang="fa-IR" sz="1400">
                <a:solidFill>
                  <a:srgbClr val="800000"/>
                </a:solidFill>
                <a:cs typeface="B Titr" pitchFamily="2" charset="-78"/>
              </a:rPr>
              <a:t>شبكه بهداشت و درمان     تربت جام</a:t>
            </a:r>
            <a:endParaRPr lang="en-US" sz="1400">
              <a:solidFill>
                <a:srgbClr val="800000"/>
              </a:solidFill>
              <a:cs typeface="B Titr" pitchFamily="2" charset="-78"/>
            </a:endParaRPr>
          </a:p>
          <a:p>
            <a:pPr algn="just" rtl="1">
              <a:lnSpc>
                <a:spcPct val="135000"/>
              </a:lnSpc>
              <a:spcBef>
                <a:spcPct val="50000"/>
              </a:spcBef>
              <a:buFontTx/>
              <a:buChar char="-"/>
            </a:pPr>
            <a:r>
              <a:rPr lang="fa-IR" sz="1400">
                <a:solidFill>
                  <a:srgbClr val="800000"/>
                </a:solidFill>
                <a:cs typeface="B Titr" pitchFamily="2" charset="-78"/>
              </a:rPr>
              <a:t>شبكه بهداشت و درمان     تربت حيدريه</a:t>
            </a:r>
            <a:endParaRPr lang="en-US" sz="1400">
              <a:solidFill>
                <a:srgbClr val="800000"/>
              </a:solidFill>
              <a:cs typeface="B Titr" pitchFamily="2" charset="-78"/>
            </a:endParaRPr>
          </a:p>
          <a:p>
            <a:pPr algn="just" rtl="1">
              <a:lnSpc>
                <a:spcPct val="135000"/>
              </a:lnSpc>
              <a:spcBef>
                <a:spcPct val="50000"/>
              </a:spcBef>
              <a:buFontTx/>
              <a:buChar char="-"/>
            </a:pPr>
            <a:r>
              <a:rPr lang="fa-IR" sz="1400">
                <a:solidFill>
                  <a:srgbClr val="800000"/>
                </a:solidFill>
                <a:cs typeface="B Titr" pitchFamily="2" charset="-78"/>
              </a:rPr>
              <a:t>شبكه بهداشت و درمان     چناران</a:t>
            </a:r>
            <a:endParaRPr lang="en-US" sz="1400">
              <a:solidFill>
                <a:srgbClr val="800000"/>
              </a:solidFill>
              <a:cs typeface="B Titr" pitchFamily="2" charset="-78"/>
            </a:endParaRPr>
          </a:p>
          <a:p>
            <a:pPr algn="just" rtl="1">
              <a:lnSpc>
                <a:spcPct val="135000"/>
              </a:lnSpc>
              <a:spcBef>
                <a:spcPct val="50000"/>
              </a:spcBef>
              <a:buFontTx/>
              <a:buChar char="-"/>
            </a:pPr>
            <a:r>
              <a:rPr lang="fa-IR" sz="1400">
                <a:solidFill>
                  <a:srgbClr val="800000"/>
                </a:solidFill>
                <a:cs typeface="B Titr" pitchFamily="2" charset="-78"/>
              </a:rPr>
              <a:t>شبكه بهداشت و درمان    خليل آباد</a:t>
            </a:r>
            <a:endParaRPr lang="en-US" sz="1400">
              <a:solidFill>
                <a:srgbClr val="800000"/>
              </a:solidFill>
              <a:cs typeface="B Titr" pitchFamily="2" charset="-78"/>
            </a:endParaRPr>
          </a:p>
          <a:p>
            <a:pPr algn="just" rtl="1">
              <a:lnSpc>
                <a:spcPct val="135000"/>
              </a:lnSpc>
              <a:spcBef>
                <a:spcPct val="50000"/>
              </a:spcBef>
              <a:buFontTx/>
              <a:buChar char="-"/>
            </a:pPr>
            <a:r>
              <a:rPr lang="fa-IR" sz="1400">
                <a:solidFill>
                  <a:srgbClr val="800000"/>
                </a:solidFill>
                <a:cs typeface="B Titr" pitchFamily="2" charset="-78"/>
              </a:rPr>
              <a:t>شبكه بهداشت و درمان     خواف</a:t>
            </a:r>
          </a:p>
          <a:p>
            <a:pPr algn="just" rtl="1">
              <a:lnSpc>
                <a:spcPct val="135000"/>
              </a:lnSpc>
              <a:spcBef>
                <a:spcPct val="50000"/>
              </a:spcBef>
              <a:buFontTx/>
              <a:buChar char="-"/>
            </a:pPr>
            <a:r>
              <a:rPr lang="fa-IR" sz="1400">
                <a:solidFill>
                  <a:srgbClr val="800000"/>
                </a:solidFill>
                <a:cs typeface="B Titr" pitchFamily="2" charset="-78"/>
              </a:rPr>
              <a:t>شبكه بهداشت و درمان     درگز</a:t>
            </a:r>
          </a:p>
          <a:p>
            <a:pPr algn="just" rtl="1">
              <a:lnSpc>
                <a:spcPct val="135000"/>
              </a:lnSpc>
              <a:spcBef>
                <a:spcPct val="50000"/>
              </a:spcBef>
              <a:buFontTx/>
              <a:buChar char="-"/>
            </a:pPr>
            <a:r>
              <a:rPr lang="fa-IR" sz="1400">
                <a:solidFill>
                  <a:srgbClr val="800000"/>
                </a:solidFill>
                <a:cs typeface="B Titr" pitchFamily="2" charset="-78"/>
              </a:rPr>
              <a:t>شبكه بهداشت و درمان     رشتخوار</a:t>
            </a:r>
            <a:endParaRPr lang="en-US" sz="1400">
              <a:solidFill>
                <a:srgbClr val="800000"/>
              </a:solidFill>
              <a:cs typeface="B Titr" pitchFamily="2" charset="-78"/>
            </a:endParaRPr>
          </a:p>
        </p:txBody>
      </p:sp>
      <p:sp>
        <p:nvSpPr>
          <p:cNvPr id="118787" name="Rectangle 3"/>
          <p:cNvSpPr>
            <a:spLocks noChangeArrowheads="1"/>
          </p:cNvSpPr>
          <p:nvPr/>
        </p:nvSpPr>
        <p:spPr bwMode="auto">
          <a:xfrm>
            <a:off x="0" y="0"/>
            <a:ext cx="9144000" cy="685800"/>
          </a:xfrm>
          <a:prstGeom prst="rect">
            <a:avLst/>
          </a:prstGeom>
          <a:solidFill>
            <a:srgbClr val="993300"/>
          </a:solidFill>
          <a:ln w="9525">
            <a:noFill/>
            <a:miter lim="800000"/>
            <a:headEnd/>
            <a:tailEnd/>
          </a:ln>
          <a:effectLst/>
        </p:spPr>
        <p:txBody>
          <a:bodyPr wrap="none" anchor="ctr"/>
          <a:lstStyle/>
          <a:p>
            <a:endParaRPr lang="fa-IR"/>
          </a:p>
        </p:txBody>
      </p:sp>
      <p:pic>
        <p:nvPicPr>
          <p:cNvPr id="118788" name="Picture 4" descr="AG00564_"/>
          <p:cNvPicPr>
            <a:picLocks noChangeAspect="1" noChangeArrowheads="1" noCrop="1"/>
          </p:cNvPicPr>
          <p:nvPr/>
        </p:nvPicPr>
        <p:blipFill>
          <a:blip r:embed="rId2" cstate="print"/>
          <a:srcRect/>
          <a:stretch>
            <a:fillRect/>
          </a:stretch>
        </p:blipFill>
        <p:spPr bwMode="auto">
          <a:xfrm>
            <a:off x="0" y="0"/>
            <a:ext cx="914400" cy="698500"/>
          </a:xfrm>
          <a:prstGeom prst="rect">
            <a:avLst/>
          </a:prstGeom>
          <a:noFill/>
        </p:spPr>
      </p:pic>
      <p:grpSp>
        <p:nvGrpSpPr>
          <p:cNvPr id="2" name="Group 5"/>
          <p:cNvGrpSpPr>
            <a:grpSpLocks/>
          </p:cNvGrpSpPr>
          <p:nvPr/>
        </p:nvGrpSpPr>
        <p:grpSpPr bwMode="auto">
          <a:xfrm>
            <a:off x="304800" y="228600"/>
            <a:ext cx="304800" cy="328613"/>
            <a:chOff x="1296" y="864"/>
            <a:chExt cx="336" cy="303"/>
          </a:xfrm>
        </p:grpSpPr>
        <p:pic>
          <p:nvPicPr>
            <p:cNvPr id="118790" name="Picture 6"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18791" name="Rectangle 7"/>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sp>
        <p:nvSpPr>
          <p:cNvPr id="118792" name="Text Box 8"/>
          <p:cNvSpPr txBox="1">
            <a:spLocks noChangeArrowheads="1"/>
          </p:cNvSpPr>
          <p:nvPr/>
        </p:nvSpPr>
        <p:spPr bwMode="auto">
          <a:xfrm>
            <a:off x="876300" y="228600"/>
            <a:ext cx="35814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FF00"/>
                </a:solidFill>
                <a:effectLst>
                  <a:outerShdw blurRad="38100" dist="38100" dir="2700000" algn="tl">
                    <a:srgbClr val="C0C0C0"/>
                  </a:outerShdw>
                </a:effectLst>
                <a:cs typeface="Titr" pitchFamily="2" charset="-78"/>
              </a:rPr>
              <a:t>PaperLess</a:t>
            </a:r>
          </a:p>
        </p:txBody>
      </p:sp>
      <p:sp>
        <p:nvSpPr>
          <p:cNvPr id="118793" name="Text Box 9"/>
          <p:cNvSpPr txBox="1">
            <a:spLocks noChangeArrowheads="1"/>
          </p:cNvSpPr>
          <p:nvPr/>
        </p:nvSpPr>
        <p:spPr bwMode="auto">
          <a:xfrm>
            <a:off x="4343400" y="258763"/>
            <a:ext cx="4800600" cy="579437"/>
          </a:xfrm>
          <a:prstGeom prst="rect">
            <a:avLst/>
          </a:prstGeom>
          <a:noFill/>
          <a:ln w="9525">
            <a:noFill/>
            <a:miter lim="800000"/>
            <a:headEnd/>
            <a:tailEnd/>
          </a:ln>
          <a:effectLst/>
        </p:spPr>
        <p:txBody>
          <a:bodyPr>
            <a:spAutoFit/>
          </a:bodyPr>
          <a:lstStyle/>
          <a:p>
            <a:pPr algn="r">
              <a:spcBef>
                <a:spcPct val="50000"/>
              </a:spcBef>
            </a:pPr>
            <a:r>
              <a:rPr lang="ar-SA" sz="3200" b="1">
                <a:solidFill>
                  <a:srgbClr val="FFFF00"/>
                </a:solidFill>
                <a:effectLst>
                  <a:outerShdw blurRad="38100" dist="38100" dir="2700000" algn="tl">
                    <a:srgbClr val="C0C0C0"/>
                  </a:outerShdw>
                </a:effectLst>
                <a:cs typeface="B Farnaz" pitchFamily="2" charset="-78"/>
              </a:rPr>
              <a:t>مكانيزاسيون مكاتبات اداري</a:t>
            </a:r>
            <a:endParaRPr lang="en-US" sz="3200" b="1">
              <a:solidFill>
                <a:srgbClr val="FFFF00"/>
              </a:solidFill>
              <a:effectLst>
                <a:outerShdw blurRad="38100" dist="38100" dir="2700000" algn="tl">
                  <a:srgbClr val="C0C0C0"/>
                </a:outerShdw>
              </a:effectLst>
              <a:cs typeface="B Farnaz" pitchFamily="2" charset="-78"/>
            </a:endParaRPr>
          </a:p>
        </p:txBody>
      </p:sp>
      <p:sp>
        <p:nvSpPr>
          <p:cNvPr id="118794" name="Text Box 10"/>
          <p:cNvSpPr txBox="1">
            <a:spLocks noChangeArrowheads="1"/>
          </p:cNvSpPr>
          <p:nvPr/>
        </p:nvSpPr>
        <p:spPr bwMode="auto">
          <a:xfrm>
            <a:off x="1054100" y="3208338"/>
            <a:ext cx="2509838" cy="2741612"/>
          </a:xfrm>
          <a:prstGeom prst="rect">
            <a:avLst/>
          </a:prstGeom>
          <a:noFill/>
          <a:ln w="76200" cmpd="tri">
            <a:noFill/>
            <a:miter lim="800000"/>
            <a:headEnd/>
            <a:tailEnd/>
          </a:ln>
          <a:effectLst/>
        </p:spPr>
        <p:txBody>
          <a:bodyPr>
            <a:spAutoFit/>
          </a:bodyPr>
          <a:lstStyle/>
          <a:p>
            <a:pPr algn="just" rtl="1">
              <a:lnSpc>
                <a:spcPct val="135000"/>
              </a:lnSpc>
              <a:spcBef>
                <a:spcPct val="50000"/>
              </a:spcBef>
              <a:buFontTx/>
              <a:buChar char="-"/>
            </a:pPr>
            <a:r>
              <a:rPr lang="fa-IR" sz="1400">
                <a:solidFill>
                  <a:srgbClr val="800000"/>
                </a:solidFill>
                <a:cs typeface="B Titr" pitchFamily="2" charset="-78"/>
              </a:rPr>
              <a:t>شبكه بهداشت و درمان    سرخس</a:t>
            </a:r>
            <a:endParaRPr lang="en-US" sz="1400">
              <a:solidFill>
                <a:srgbClr val="800000"/>
              </a:solidFill>
              <a:cs typeface="B Titr" pitchFamily="2" charset="-78"/>
            </a:endParaRPr>
          </a:p>
          <a:p>
            <a:pPr algn="just" rtl="1">
              <a:lnSpc>
                <a:spcPct val="135000"/>
              </a:lnSpc>
              <a:spcBef>
                <a:spcPct val="50000"/>
              </a:spcBef>
              <a:buFontTx/>
              <a:buChar char="-"/>
            </a:pPr>
            <a:r>
              <a:rPr lang="fa-IR" sz="1400">
                <a:solidFill>
                  <a:srgbClr val="800000"/>
                </a:solidFill>
                <a:cs typeface="B Titr" pitchFamily="2" charset="-78"/>
              </a:rPr>
              <a:t>شبكه بهداشت و درمان    فردوس</a:t>
            </a:r>
            <a:endParaRPr lang="en-US" sz="1400">
              <a:solidFill>
                <a:srgbClr val="800000"/>
              </a:solidFill>
              <a:cs typeface="B Titr" pitchFamily="2" charset="-78"/>
            </a:endParaRPr>
          </a:p>
          <a:p>
            <a:pPr algn="just" rtl="1">
              <a:lnSpc>
                <a:spcPct val="135000"/>
              </a:lnSpc>
              <a:spcBef>
                <a:spcPct val="50000"/>
              </a:spcBef>
              <a:buFontTx/>
              <a:buChar char="-"/>
            </a:pPr>
            <a:r>
              <a:rPr lang="fa-IR" sz="1400">
                <a:solidFill>
                  <a:srgbClr val="800000"/>
                </a:solidFill>
                <a:cs typeface="B Titr" pitchFamily="2" charset="-78"/>
              </a:rPr>
              <a:t>شبكه بهداشت و درمان    فريمان</a:t>
            </a:r>
            <a:endParaRPr lang="en-US" sz="1400">
              <a:solidFill>
                <a:srgbClr val="800000"/>
              </a:solidFill>
              <a:cs typeface="B Titr" pitchFamily="2" charset="-78"/>
            </a:endParaRPr>
          </a:p>
          <a:p>
            <a:pPr algn="just" rtl="1">
              <a:lnSpc>
                <a:spcPct val="135000"/>
              </a:lnSpc>
              <a:spcBef>
                <a:spcPct val="50000"/>
              </a:spcBef>
              <a:buFontTx/>
              <a:buChar char="-"/>
            </a:pPr>
            <a:r>
              <a:rPr lang="fa-IR" sz="1400">
                <a:solidFill>
                  <a:srgbClr val="800000"/>
                </a:solidFill>
                <a:cs typeface="B Titr" pitchFamily="2" charset="-78"/>
              </a:rPr>
              <a:t>شبكه بهداشت و درمان    قوچان</a:t>
            </a:r>
            <a:endParaRPr lang="en-US" sz="1400">
              <a:solidFill>
                <a:srgbClr val="800000"/>
              </a:solidFill>
              <a:cs typeface="B Titr" pitchFamily="2" charset="-78"/>
            </a:endParaRPr>
          </a:p>
          <a:p>
            <a:pPr algn="just" rtl="1">
              <a:lnSpc>
                <a:spcPct val="135000"/>
              </a:lnSpc>
              <a:spcBef>
                <a:spcPct val="50000"/>
              </a:spcBef>
              <a:buFontTx/>
              <a:buChar char="-"/>
            </a:pPr>
            <a:r>
              <a:rPr lang="fa-IR" sz="1400">
                <a:solidFill>
                  <a:srgbClr val="800000"/>
                </a:solidFill>
                <a:cs typeface="B Titr" pitchFamily="2" charset="-78"/>
              </a:rPr>
              <a:t>شبكه بهداشت و درمان    كلات</a:t>
            </a:r>
            <a:endParaRPr lang="en-US" sz="1400">
              <a:solidFill>
                <a:srgbClr val="800000"/>
              </a:solidFill>
              <a:cs typeface="B Titr" pitchFamily="2" charset="-78"/>
            </a:endParaRPr>
          </a:p>
          <a:p>
            <a:pPr algn="just" rtl="1">
              <a:lnSpc>
                <a:spcPct val="135000"/>
              </a:lnSpc>
              <a:spcBef>
                <a:spcPct val="50000"/>
              </a:spcBef>
              <a:buFontTx/>
              <a:buChar char="-"/>
            </a:pPr>
            <a:r>
              <a:rPr lang="fa-IR" sz="1400">
                <a:solidFill>
                  <a:srgbClr val="800000"/>
                </a:solidFill>
                <a:cs typeface="B Titr" pitchFamily="2" charset="-78"/>
              </a:rPr>
              <a:t>شبكه بهداشت و درمان    كاشمر</a:t>
            </a:r>
          </a:p>
          <a:p>
            <a:pPr algn="just" rtl="1">
              <a:lnSpc>
                <a:spcPct val="135000"/>
              </a:lnSpc>
              <a:spcBef>
                <a:spcPct val="50000"/>
              </a:spcBef>
              <a:buFontTx/>
              <a:buChar char="-"/>
            </a:pPr>
            <a:r>
              <a:rPr lang="fa-IR" sz="1400">
                <a:solidFill>
                  <a:srgbClr val="800000"/>
                </a:solidFill>
                <a:cs typeface="B Titr" pitchFamily="2" charset="-78"/>
              </a:rPr>
              <a:t>شبكه بهداشت و درمان    نيشابور</a:t>
            </a:r>
          </a:p>
        </p:txBody>
      </p:sp>
      <p:sp>
        <p:nvSpPr>
          <p:cNvPr id="118795" name="Text Box 11"/>
          <p:cNvSpPr txBox="1">
            <a:spLocks noChangeArrowheads="1"/>
          </p:cNvSpPr>
          <p:nvPr/>
        </p:nvSpPr>
        <p:spPr bwMode="auto">
          <a:xfrm>
            <a:off x="4284663" y="6400800"/>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16</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2"/>
          <p:cNvSpPr>
            <a:spLocks noChangeArrowheads="1"/>
          </p:cNvSpPr>
          <p:nvPr/>
        </p:nvSpPr>
        <p:spPr bwMode="auto">
          <a:xfrm>
            <a:off x="7885113" y="144463"/>
            <a:ext cx="1185862" cy="620712"/>
          </a:xfrm>
          <a:prstGeom prst="wedgeRoundRectCallout">
            <a:avLst>
              <a:gd name="adj1" fmla="val -46921"/>
              <a:gd name="adj2" fmla="val 122380"/>
              <a:gd name="adj3" fmla="val 16667"/>
            </a:avLst>
          </a:prstGeom>
          <a:gradFill rotWithShape="0">
            <a:gsLst>
              <a:gs pos="0">
                <a:srgbClr val="FFFF00"/>
              </a:gs>
              <a:gs pos="100000">
                <a:srgbClr val="FFFF00">
                  <a:gamma/>
                  <a:shade val="46275"/>
                  <a:invGamma/>
                </a:srgbClr>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FFFF00"/>
            </a:extrusionClr>
          </a:sp3d>
        </p:spPr>
        <p:txBody>
          <a:bodyPr anchor="ctr" anchorCtr="1">
            <a:flatTx/>
          </a:bodyPr>
          <a:lstStyle/>
          <a:p>
            <a:pPr>
              <a:lnSpc>
                <a:spcPct val="65000"/>
              </a:lnSpc>
            </a:pPr>
            <a:r>
              <a:rPr lang="fa-IR" sz="1800" b="1">
                <a:effectLst>
                  <a:outerShdw blurRad="38100" dist="38100" dir="2700000" algn="tl">
                    <a:srgbClr val="FFFFFF"/>
                  </a:outerShdw>
                </a:effectLst>
                <a:cs typeface="B Titr" pitchFamily="2" charset="-78"/>
              </a:rPr>
              <a:t>فاز چهار</a:t>
            </a:r>
            <a:endParaRPr lang="en-US" sz="1800" b="1">
              <a:effectLst>
                <a:outerShdw blurRad="38100" dist="38100" dir="2700000" algn="tl">
                  <a:srgbClr val="FFFFFF"/>
                </a:outerShdw>
              </a:effectLst>
              <a:cs typeface="B Titr" pitchFamily="2" charset="-78"/>
            </a:endParaRPr>
          </a:p>
        </p:txBody>
      </p:sp>
      <p:sp>
        <p:nvSpPr>
          <p:cNvPr id="129027" name="Oval 3"/>
          <p:cNvSpPr>
            <a:spLocks noChangeArrowheads="1"/>
          </p:cNvSpPr>
          <p:nvPr/>
        </p:nvSpPr>
        <p:spPr bwMode="auto">
          <a:xfrm>
            <a:off x="698500" y="165100"/>
            <a:ext cx="7620000" cy="6502400"/>
          </a:xfrm>
          <a:prstGeom prst="ellipse">
            <a:avLst/>
          </a:prstGeom>
          <a:noFill/>
          <a:ln w="38100">
            <a:solidFill>
              <a:schemeClr val="tx1"/>
            </a:solidFill>
            <a:round/>
            <a:headEnd/>
            <a:tailEnd/>
          </a:ln>
          <a:effectLst/>
        </p:spPr>
        <p:txBody>
          <a:bodyPr wrap="none" anchor="ctr"/>
          <a:lstStyle/>
          <a:p>
            <a:endParaRPr lang="fa-IR"/>
          </a:p>
        </p:txBody>
      </p:sp>
      <p:pic>
        <p:nvPicPr>
          <p:cNvPr id="129028" name="Picture 4" descr="PCCLONE2"/>
          <p:cNvPicPr>
            <a:picLocks noChangeAspect="1" noChangeArrowheads="1"/>
          </p:cNvPicPr>
          <p:nvPr/>
        </p:nvPicPr>
        <p:blipFill>
          <a:blip r:embed="rId2" cstate="print"/>
          <a:srcRect/>
          <a:stretch>
            <a:fillRect/>
          </a:stretch>
        </p:blipFill>
        <p:spPr bwMode="auto">
          <a:xfrm>
            <a:off x="7853363" y="1925638"/>
            <a:ext cx="490537" cy="446087"/>
          </a:xfrm>
          <a:prstGeom prst="rect">
            <a:avLst/>
          </a:prstGeom>
          <a:noFill/>
        </p:spPr>
      </p:pic>
      <p:pic>
        <p:nvPicPr>
          <p:cNvPr id="129029" name="Picture 5" descr="PCCLONE2"/>
          <p:cNvPicPr>
            <a:picLocks noChangeAspect="1" noChangeArrowheads="1"/>
          </p:cNvPicPr>
          <p:nvPr/>
        </p:nvPicPr>
        <p:blipFill>
          <a:blip r:embed="rId2" cstate="print"/>
          <a:srcRect/>
          <a:stretch>
            <a:fillRect/>
          </a:stretch>
        </p:blipFill>
        <p:spPr bwMode="auto">
          <a:xfrm>
            <a:off x="8037513" y="3232150"/>
            <a:ext cx="490537" cy="446088"/>
          </a:xfrm>
          <a:prstGeom prst="rect">
            <a:avLst/>
          </a:prstGeom>
          <a:noFill/>
        </p:spPr>
      </p:pic>
      <p:pic>
        <p:nvPicPr>
          <p:cNvPr id="129030" name="Picture 6" descr="PCCLONE2"/>
          <p:cNvPicPr>
            <a:picLocks noChangeAspect="1" noChangeArrowheads="1"/>
          </p:cNvPicPr>
          <p:nvPr/>
        </p:nvPicPr>
        <p:blipFill>
          <a:blip r:embed="rId2" cstate="print"/>
          <a:srcRect/>
          <a:stretch>
            <a:fillRect/>
          </a:stretch>
        </p:blipFill>
        <p:spPr bwMode="auto">
          <a:xfrm>
            <a:off x="7826375" y="4365625"/>
            <a:ext cx="490538" cy="446088"/>
          </a:xfrm>
          <a:prstGeom prst="rect">
            <a:avLst/>
          </a:prstGeom>
          <a:noFill/>
        </p:spPr>
      </p:pic>
      <p:sp>
        <p:nvSpPr>
          <p:cNvPr id="129031" name="Text Box 7"/>
          <p:cNvSpPr txBox="1">
            <a:spLocks noChangeArrowheads="1"/>
          </p:cNvSpPr>
          <p:nvPr/>
        </p:nvSpPr>
        <p:spPr bwMode="auto">
          <a:xfrm>
            <a:off x="7667625" y="4076700"/>
            <a:ext cx="914400" cy="214313"/>
          </a:xfrm>
          <a:prstGeom prst="rect">
            <a:avLst/>
          </a:prstGeom>
          <a:noFill/>
          <a:ln w="9525">
            <a:noFill/>
            <a:miter lim="800000"/>
            <a:headEnd/>
            <a:tailEnd/>
          </a:ln>
          <a:effectLst/>
        </p:spPr>
        <p:txBody>
          <a:bodyPr>
            <a:spAutoFit/>
          </a:bodyPr>
          <a:lstStyle/>
          <a:p>
            <a:pPr>
              <a:spcBef>
                <a:spcPct val="50000"/>
              </a:spcBef>
            </a:pPr>
            <a:r>
              <a:rPr lang="ar-SA" sz="800" b="1">
                <a:cs typeface="B Titr" pitchFamily="2" charset="-78"/>
              </a:rPr>
              <a:t>بردسكن </a:t>
            </a:r>
            <a:endParaRPr lang="en-US" sz="800" b="1">
              <a:cs typeface="B Titr" pitchFamily="2" charset="-78"/>
            </a:endParaRPr>
          </a:p>
        </p:txBody>
      </p:sp>
      <p:pic>
        <p:nvPicPr>
          <p:cNvPr id="129032" name="Picture 8" descr="PCCLONE2"/>
          <p:cNvPicPr>
            <a:picLocks noChangeAspect="1" noChangeArrowheads="1"/>
          </p:cNvPicPr>
          <p:nvPr/>
        </p:nvPicPr>
        <p:blipFill>
          <a:blip r:embed="rId2" cstate="print"/>
          <a:srcRect/>
          <a:stretch>
            <a:fillRect/>
          </a:stretch>
        </p:blipFill>
        <p:spPr bwMode="auto">
          <a:xfrm>
            <a:off x="7315200" y="5421313"/>
            <a:ext cx="490538" cy="446087"/>
          </a:xfrm>
          <a:prstGeom prst="rect">
            <a:avLst/>
          </a:prstGeom>
          <a:noFill/>
        </p:spPr>
      </p:pic>
      <p:sp>
        <p:nvSpPr>
          <p:cNvPr id="129033" name="Text Box 9"/>
          <p:cNvSpPr txBox="1">
            <a:spLocks noChangeArrowheads="1"/>
          </p:cNvSpPr>
          <p:nvPr/>
        </p:nvSpPr>
        <p:spPr bwMode="auto">
          <a:xfrm>
            <a:off x="6953250" y="5157788"/>
            <a:ext cx="1219200" cy="214312"/>
          </a:xfrm>
          <a:prstGeom prst="rect">
            <a:avLst/>
          </a:prstGeom>
          <a:noFill/>
          <a:ln w="9525">
            <a:noFill/>
            <a:miter lim="800000"/>
            <a:headEnd/>
            <a:tailEnd/>
          </a:ln>
          <a:effectLst/>
        </p:spPr>
        <p:txBody>
          <a:bodyPr>
            <a:spAutoFit/>
          </a:bodyPr>
          <a:lstStyle/>
          <a:p>
            <a:pPr>
              <a:spcBef>
                <a:spcPct val="50000"/>
              </a:spcBef>
            </a:pPr>
            <a:r>
              <a:rPr lang="ar-SA" sz="800" b="1">
                <a:cs typeface="B Titr" pitchFamily="2" charset="-78"/>
              </a:rPr>
              <a:t>تايباد</a:t>
            </a:r>
            <a:endParaRPr lang="en-US" sz="800" b="1">
              <a:cs typeface="B Titr" pitchFamily="2" charset="-78"/>
            </a:endParaRPr>
          </a:p>
        </p:txBody>
      </p:sp>
      <p:pic>
        <p:nvPicPr>
          <p:cNvPr id="129034" name="Picture 10" descr="PCCLONE2"/>
          <p:cNvPicPr>
            <a:picLocks noChangeAspect="1" noChangeArrowheads="1"/>
          </p:cNvPicPr>
          <p:nvPr/>
        </p:nvPicPr>
        <p:blipFill>
          <a:blip r:embed="rId2" cstate="print"/>
          <a:srcRect/>
          <a:stretch>
            <a:fillRect/>
          </a:stretch>
        </p:blipFill>
        <p:spPr bwMode="auto">
          <a:xfrm>
            <a:off x="6300788" y="5954713"/>
            <a:ext cx="490537" cy="446087"/>
          </a:xfrm>
          <a:prstGeom prst="rect">
            <a:avLst/>
          </a:prstGeom>
          <a:noFill/>
        </p:spPr>
      </p:pic>
      <p:sp>
        <p:nvSpPr>
          <p:cNvPr id="129035" name="Text Box 11"/>
          <p:cNvSpPr txBox="1">
            <a:spLocks noChangeArrowheads="1"/>
          </p:cNvSpPr>
          <p:nvPr/>
        </p:nvSpPr>
        <p:spPr bwMode="auto">
          <a:xfrm>
            <a:off x="5724525" y="5661025"/>
            <a:ext cx="1676400" cy="214313"/>
          </a:xfrm>
          <a:prstGeom prst="rect">
            <a:avLst/>
          </a:prstGeom>
          <a:noFill/>
          <a:ln w="9525">
            <a:noFill/>
            <a:miter lim="800000"/>
            <a:headEnd/>
            <a:tailEnd/>
          </a:ln>
          <a:effectLst/>
        </p:spPr>
        <p:txBody>
          <a:bodyPr>
            <a:spAutoFit/>
          </a:bodyPr>
          <a:lstStyle/>
          <a:p>
            <a:pPr>
              <a:spcBef>
                <a:spcPct val="50000"/>
              </a:spcBef>
            </a:pPr>
            <a:r>
              <a:rPr lang="ar-SA" sz="800" b="1">
                <a:cs typeface="B Titr" pitchFamily="2" charset="-78"/>
              </a:rPr>
              <a:t>تربت جام  </a:t>
            </a:r>
            <a:endParaRPr lang="en-US" sz="800" b="1">
              <a:cs typeface="B Titr" pitchFamily="2" charset="-78"/>
            </a:endParaRPr>
          </a:p>
        </p:txBody>
      </p:sp>
      <p:pic>
        <p:nvPicPr>
          <p:cNvPr id="129036" name="Picture 12" descr="PCCLONE2"/>
          <p:cNvPicPr>
            <a:picLocks noChangeAspect="1" noChangeArrowheads="1"/>
          </p:cNvPicPr>
          <p:nvPr/>
        </p:nvPicPr>
        <p:blipFill>
          <a:blip r:embed="rId2" cstate="print"/>
          <a:srcRect/>
          <a:stretch>
            <a:fillRect/>
          </a:stretch>
        </p:blipFill>
        <p:spPr bwMode="auto">
          <a:xfrm>
            <a:off x="5003800" y="6296025"/>
            <a:ext cx="490538" cy="446088"/>
          </a:xfrm>
          <a:prstGeom prst="rect">
            <a:avLst/>
          </a:prstGeom>
          <a:noFill/>
        </p:spPr>
      </p:pic>
      <p:sp>
        <p:nvSpPr>
          <p:cNvPr id="129037" name="Text Box 13"/>
          <p:cNvSpPr txBox="1">
            <a:spLocks noChangeArrowheads="1"/>
          </p:cNvSpPr>
          <p:nvPr/>
        </p:nvSpPr>
        <p:spPr bwMode="auto">
          <a:xfrm>
            <a:off x="4643438" y="6048375"/>
            <a:ext cx="1219200" cy="214313"/>
          </a:xfrm>
          <a:prstGeom prst="rect">
            <a:avLst/>
          </a:prstGeom>
          <a:noFill/>
          <a:ln w="9525">
            <a:noFill/>
            <a:miter lim="800000"/>
            <a:headEnd/>
            <a:tailEnd/>
          </a:ln>
          <a:effectLst/>
        </p:spPr>
        <p:txBody>
          <a:bodyPr>
            <a:spAutoFit/>
          </a:bodyPr>
          <a:lstStyle/>
          <a:p>
            <a:pPr>
              <a:spcBef>
                <a:spcPct val="50000"/>
              </a:spcBef>
            </a:pPr>
            <a:r>
              <a:rPr lang="ar-SA" sz="800" b="1">
                <a:cs typeface="B Titr" pitchFamily="2" charset="-78"/>
              </a:rPr>
              <a:t>تربت حيدريه  </a:t>
            </a:r>
            <a:endParaRPr lang="en-US" sz="800" b="1">
              <a:cs typeface="B Titr" pitchFamily="2" charset="-78"/>
            </a:endParaRPr>
          </a:p>
        </p:txBody>
      </p:sp>
      <p:pic>
        <p:nvPicPr>
          <p:cNvPr id="129038" name="Picture 14" descr="PCCLONE2"/>
          <p:cNvPicPr>
            <a:picLocks noChangeAspect="1" noChangeArrowheads="1"/>
          </p:cNvPicPr>
          <p:nvPr/>
        </p:nvPicPr>
        <p:blipFill>
          <a:blip r:embed="rId2" cstate="print"/>
          <a:srcRect/>
          <a:stretch>
            <a:fillRect/>
          </a:stretch>
        </p:blipFill>
        <p:spPr bwMode="auto">
          <a:xfrm>
            <a:off x="3001963" y="6151563"/>
            <a:ext cx="490537" cy="446087"/>
          </a:xfrm>
          <a:prstGeom prst="rect">
            <a:avLst/>
          </a:prstGeom>
          <a:noFill/>
        </p:spPr>
      </p:pic>
      <p:sp>
        <p:nvSpPr>
          <p:cNvPr id="129039" name="Text Box 15"/>
          <p:cNvSpPr txBox="1">
            <a:spLocks noChangeArrowheads="1"/>
          </p:cNvSpPr>
          <p:nvPr/>
        </p:nvSpPr>
        <p:spPr bwMode="auto">
          <a:xfrm>
            <a:off x="2339975" y="5876925"/>
            <a:ext cx="1676400" cy="214313"/>
          </a:xfrm>
          <a:prstGeom prst="rect">
            <a:avLst/>
          </a:prstGeom>
          <a:noFill/>
          <a:ln w="9525">
            <a:noFill/>
            <a:miter lim="800000"/>
            <a:headEnd/>
            <a:tailEnd/>
          </a:ln>
          <a:effectLst/>
        </p:spPr>
        <p:txBody>
          <a:bodyPr>
            <a:spAutoFit/>
          </a:bodyPr>
          <a:lstStyle/>
          <a:p>
            <a:pPr>
              <a:spcBef>
                <a:spcPct val="50000"/>
              </a:spcBef>
            </a:pPr>
            <a:r>
              <a:rPr lang="ar-SA" sz="800" b="1">
                <a:cs typeface="B Titr" pitchFamily="2" charset="-78"/>
              </a:rPr>
              <a:t>چناران  </a:t>
            </a:r>
            <a:endParaRPr lang="en-US" sz="800" b="1">
              <a:cs typeface="B Titr" pitchFamily="2" charset="-78"/>
            </a:endParaRPr>
          </a:p>
        </p:txBody>
      </p:sp>
      <p:pic>
        <p:nvPicPr>
          <p:cNvPr id="129040" name="Picture 16" descr="PCCLONE2"/>
          <p:cNvPicPr>
            <a:picLocks noChangeAspect="1" noChangeArrowheads="1"/>
          </p:cNvPicPr>
          <p:nvPr/>
        </p:nvPicPr>
        <p:blipFill>
          <a:blip r:embed="rId2" cstate="print"/>
          <a:srcRect/>
          <a:stretch>
            <a:fillRect/>
          </a:stretch>
        </p:blipFill>
        <p:spPr bwMode="auto">
          <a:xfrm>
            <a:off x="1778000" y="5719763"/>
            <a:ext cx="490538" cy="446087"/>
          </a:xfrm>
          <a:prstGeom prst="rect">
            <a:avLst/>
          </a:prstGeom>
          <a:noFill/>
        </p:spPr>
      </p:pic>
      <p:sp>
        <p:nvSpPr>
          <p:cNvPr id="129041" name="Text Box 17"/>
          <p:cNvSpPr txBox="1">
            <a:spLocks noChangeArrowheads="1"/>
          </p:cNvSpPr>
          <p:nvPr/>
        </p:nvSpPr>
        <p:spPr bwMode="auto">
          <a:xfrm>
            <a:off x="1166813" y="5473700"/>
            <a:ext cx="1676400" cy="214313"/>
          </a:xfrm>
          <a:prstGeom prst="rect">
            <a:avLst/>
          </a:prstGeom>
          <a:noFill/>
          <a:ln w="9525">
            <a:noFill/>
            <a:miter lim="800000"/>
            <a:headEnd/>
            <a:tailEnd/>
          </a:ln>
          <a:effectLst/>
        </p:spPr>
        <p:txBody>
          <a:bodyPr>
            <a:spAutoFit/>
          </a:bodyPr>
          <a:lstStyle/>
          <a:p>
            <a:pPr>
              <a:spcBef>
                <a:spcPct val="50000"/>
              </a:spcBef>
            </a:pPr>
            <a:r>
              <a:rPr lang="ar-SA" sz="800" b="1">
                <a:cs typeface="B Titr" pitchFamily="2" charset="-78"/>
              </a:rPr>
              <a:t>خواف  </a:t>
            </a:r>
            <a:endParaRPr lang="en-US" sz="800" b="1">
              <a:cs typeface="B Titr" pitchFamily="2" charset="-78"/>
            </a:endParaRPr>
          </a:p>
        </p:txBody>
      </p:sp>
      <p:pic>
        <p:nvPicPr>
          <p:cNvPr id="129042" name="Picture 18" descr="PCCLONE2"/>
          <p:cNvPicPr>
            <a:picLocks noChangeAspect="1" noChangeArrowheads="1"/>
          </p:cNvPicPr>
          <p:nvPr/>
        </p:nvPicPr>
        <p:blipFill>
          <a:blip r:embed="rId2" cstate="print"/>
          <a:srcRect/>
          <a:stretch>
            <a:fillRect/>
          </a:stretch>
        </p:blipFill>
        <p:spPr bwMode="auto">
          <a:xfrm>
            <a:off x="990600" y="4783138"/>
            <a:ext cx="490538" cy="446087"/>
          </a:xfrm>
          <a:prstGeom prst="rect">
            <a:avLst/>
          </a:prstGeom>
          <a:noFill/>
        </p:spPr>
      </p:pic>
      <p:sp>
        <p:nvSpPr>
          <p:cNvPr id="129043" name="Text Box 19"/>
          <p:cNvSpPr txBox="1">
            <a:spLocks noChangeArrowheads="1"/>
          </p:cNvSpPr>
          <p:nvPr/>
        </p:nvSpPr>
        <p:spPr bwMode="auto">
          <a:xfrm>
            <a:off x="374650" y="4537075"/>
            <a:ext cx="1676400" cy="214313"/>
          </a:xfrm>
          <a:prstGeom prst="rect">
            <a:avLst/>
          </a:prstGeom>
          <a:noFill/>
          <a:ln w="9525">
            <a:noFill/>
            <a:miter lim="800000"/>
            <a:headEnd/>
            <a:tailEnd/>
          </a:ln>
          <a:effectLst/>
        </p:spPr>
        <p:txBody>
          <a:bodyPr>
            <a:spAutoFit/>
          </a:bodyPr>
          <a:lstStyle/>
          <a:p>
            <a:pPr>
              <a:spcBef>
                <a:spcPct val="50000"/>
              </a:spcBef>
            </a:pPr>
            <a:r>
              <a:rPr lang="ar-SA" sz="800" b="1">
                <a:cs typeface="B Titr" pitchFamily="2" charset="-78"/>
              </a:rPr>
              <a:t>درگز  </a:t>
            </a:r>
            <a:endParaRPr lang="en-US" sz="800" b="1">
              <a:cs typeface="B Titr" pitchFamily="2" charset="-78"/>
            </a:endParaRPr>
          </a:p>
        </p:txBody>
      </p:sp>
      <p:pic>
        <p:nvPicPr>
          <p:cNvPr id="129044" name="Picture 20" descr="PCCLONE2"/>
          <p:cNvPicPr>
            <a:picLocks noChangeAspect="1" noChangeArrowheads="1"/>
          </p:cNvPicPr>
          <p:nvPr/>
        </p:nvPicPr>
        <p:blipFill>
          <a:blip r:embed="rId2" cstate="print"/>
          <a:srcRect/>
          <a:stretch>
            <a:fillRect/>
          </a:stretch>
        </p:blipFill>
        <p:spPr bwMode="auto">
          <a:xfrm>
            <a:off x="533400" y="3581400"/>
            <a:ext cx="490538" cy="446088"/>
          </a:xfrm>
          <a:prstGeom prst="rect">
            <a:avLst/>
          </a:prstGeom>
          <a:noFill/>
        </p:spPr>
      </p:pic>
      <p:sp>
        <p:nvSpPr>
          <p:cNvPr id="129045" name="Text Box 21"/>
          <p:cNvSpPr txBox="1">
            <a:spLocks noChangeArrowheads="1"/>
          </p:cNvSpPr>
          <p:nvPr/>
        </p:nvSpPr>
        <p:spPr bwMode="auto">
          <a:xfrm>
            <a:off x="-23813" y="3359150"/>
            <a:ext cx="1066801" cy="214313"/>
          </a:xfrm>
          <a:prstGeom prst="rect">
            <a:avLst/>
          </a:prstGeom>
          <a:noFill/>
          <a:ln w="9525">
            <a:noFill/>
            <a:miter lim="800000"/>
            <a:headEnd/>
            <a:tailEnd/>
          </a:ln>
          <a:effectLst/>
        </p:spPr>
        <p:txBody>
          <a:bodyPr>
            <a:spAutoFit/>
          </a:bodyPr>
          <a:lstStyle/>
          <a:p>
            <a:pPr>
              <a:spcBef>
                <a:spcPct val="50000"/>
              </a:spcBef>
            </a:pPr>
            <a:r>
              <a:rPr lang="ar-SA" sz="800" b="1">
                <a:cs typeface="B Titr" pitchFamily="2" charset="-78"/>
              </a:rPr>
              <a:t>سرخس  </a:t>
            </a:r>
            <a:endParaRPr lang="en-US" sz="800" b="1">
              <a:cs typeface="B Titr" pitchFamily="2" charset="-78"/>
            </a:endParaRPr>
          </a:p>
        </p:txBody>
      </p:sp>
      <p:pic>
        <p:nvPicPr>
          <p:cNvPr id="129046" name="Picture 22" descr="PCCLONE2"/>
          <p:cNvPicPr>
            <a:picLocks noChangeAspect="1" noChangeArrowheads="1"/>
          </p:cNvPicPr>
          <p:nvPr/>
        </p:nvPicPr>
        <p:blipFill>
          <a:blip r:embed="rId2" cstate="print"/>
          <a:srcRect/>
          <a:stretch>
            <a:fillRect/>
          </a:stretch>
        </p:blipFill>
        <p:spPr bwMode="auto">
          <a:xfrm>
            <a:off x="685800" y="2362200"/>
            <a:ext cx="490538" cy="446088"/>
          </a:xfrm>
          <a:prstGeom prst="rect">
            <a:avLst/>
          </a:prstGeom>
          <a:noFill/>
        </p:spPr>
      </p:pic>
      <p:pic>
        <p:nvPicPr>
          <p:cNvPr id="129047" name="Picture 23" descr="PCCLONE2"/>
          <p:cNvPicPr>
            <a:picLocks noChangeAspect="1" noChangeArrowheads="1"/>
          </p:cNvPicPr>
          <p:nvPr/>
        </p:nvPicPr>
        <p:blipFill>
          <a:blip r:embed="rId2" cstate="print"/>
          <a:srcRect/>
          <a:stretch>
            <a:fillRect/>
          </a:stretch>
        </p:blipFill>
        <p:spPr bwMode="auto">
          <a:xfrm>
            <a:off x="1066800" y="1458913"/>
            <a:ext cx="490538" cy="446087"/>
          </a:xfrm>
          <a:prstGeom prst="rect">
            <a:avLst/>
          </a:prstGeom>
          <a:noFill/>
        </p:spPr>
      </p:pic>
      <p:sp>
        <p:nvSpPr>
          <p:cNvPr id="129048" name="Text Box 24"/>
          <p:cNvSpPr txBox="1">
            <a:spLocks noChangeArrowheads="1"/>
          </p:cNvSpPr>
          <p:nvPr/>
        </p:nvSpPr>
        <p:spPr bwMode="auto">
          <a:xfrm>
            <a:off x="447675" y="1196975"/>
            <a:ext cx="1676400" cy="214313"/>
          </a:xfrm>
          <a:prstGeom prst="rect">
            <a:avLst/>
          </a:prstGeom>
          <a:noFill/>
          <a:ln w="9525">
            <a:noFill/>
            <a:miter lim="800000"/>
            <a:headEnd/>
            <a:tailEnd/>
          </a:ln>
          <a:effectLst/>
        </p:spPr>
        <p:txBody>
          <a:bodyPr>
            <a:spAutoFit/>
          </a:bodyPr>
          <a:lstStyle/>
          <a:p>
            <a:pPr>
              <a:spcBef>
                <a:spcPct val="50000"/>
              </a:spcBef>
            </a:pPr>
            <a:r>
              <a:rPr lang="ar-SA" sz="800" b="1">
                <a:cs typeface="B Titr" pitchFamily="2" charset="-78"/>
              </a:rPr>
              <a:t>فردوس  </a:t>
            </a:r>
            <a:endParaRPr lang="en-US" sz="800" b="1">
              <a:cs typeface="B Titr" pitchFamily="2" charset="-78"/>
            </a:endParaRPr>
          </a:p>
        </p:txBody>
      </p:sp>
      <p:pic>
        <p:nvPicPr>
          <p:cNvPr id="129049" name="Picture 25" descr="PCCLONE2"/>
          <p:cNvPicPr>
            <a:picLocks noChangeAspect="1" noChangeArrowheads="1"/>
          </p:cNvPicPr>
          <p:nvPr/>
        </p:nvPicPr>
        <p:blipFill>
          <a:blip r:embed="rId2" cstate="print"/>
          <a:srcRect/>
          <a:stretch>
            <a:fillRect/>
          </a:stretch>
        </p:blipFill>
        <p:spPr bwMode="auto">
          <a:xfrm>
            <a:off x="1752600" y="696913"/>
            <a:ext cx="490538" cy="446087"/>
          </a:xfrm>
          <a:prstGeom prst="rect">
            <a:avLst/>
          </a:prstGeom>
          <a:noFill/>
        </p:spPr>
      </p:pic>
      <p:sp>
        <p:nvSpPr>
          <p:cNvPr id="129050" name="Text Box 26"/>
          <p:cNvSpPr txBox="1">
            <a:spLocks noChangeArrowheads="1"/>
          </p:cNvSpPr>
          <p:nvPr/>
        </p:nvSpPr>
        <p:spPr bwMode="auto">
          <a:xfrm>
            <a:off x="1116013" y="431800"/>
            <a:ext cx="1676400" cy="214313"/>
          </a:xfrm>
          <a:prstGeom prst="rect">
            <a:avLst/>
          </a:prstGeom>
          <a:noFill/>
          <a:ln w="9525">
            <a:noFill/>
            <a:miter lim="800000"/>
            <a:headEnd/>
            <a:tailEnd/>
          </a:ln>
          <a:effectLst/>
        </p:spPr>
        <p:txBody>
          <a:bodyPr>
            <a:spAutoFit/>
          </a:bodyPr>
          <a:lstStyle/>
          <a:p>
            <a:pPr>
              <a:spcBef>
                <a:spcPct val="50000"/>
              </a:spcBef>
            </a:pPr>
            <a:r>
              <a:rPr lang="ar-SA" sz="800" b="1">
                <a:cs typeface="B Titr" pitchFamily="2" charset="-78"/>
              </a:rPr>
              <a:t>فريمان  </a:t>
            </a:r>
            <a:endParaRPr lang="en-US" sz="800" b="1">
              <a:cs typeface="B Titr" pitchFamily="2" charset="-78"/>
            </a:endParaRPr>
          </a:p>
        </p:txBody>
      </p:sp>
      <p:pic>
        <p:nvPicPr>
          <p:cNvPr id="129051" name="Picture 27" descr="PCCLONE2"/>
          <p:cNvPicPr>
            <a:picLocks noChangeAspect="1" noChangeArrowheads="1"/>
          </p:cNvPicPr>
          <p:nvPr/>
        </p:nvPicPr>
        <p:blipFill>
          <a:blip r:embed="rId2" cstate="print"/>
          <a:srcRect/>
          <a:stretch>
            <a:fillRect/>
          </a:stretch>
        </p:blipFill>
        <p:spPr bwMode="auto">
          <a:xfrm>
            <a:off x="3073400" y="103188"/>
            <a:ext cx="490538" cy="446087"/>
          </a:xfrm>
          <a:prstGeom prst="rect">
            <a:avLst/>
          </a:prstGeom>
          <a:noFill/>
        </p:spPr>
      </p:pic>
      <p:pic>
        <p:nvPicPr>
          <p:cNvPr id="129052" name="Picture 28" descr="PCCLONE2"/>
          <p:cNvPicPr>
            <a:picLocks noChangeAspect="1" noChangeArrowheads="1"/>
          </p:cNvPicPr>
          <p:nvPr/>
        </p:nvPicPr>
        <p:blipFill>
          <a:blip r:embed="rId2" cstate="print"/>
          <a:srcRect/>
          <a:stretch>
            <a:fillRect/>
          </a:stretch>
        </p:blipFill>
        <p:spPr bwMode="auto">
          <a:xfrm>
            <a:off x="7054850" y="839788"/>
            <a:ext cx="490538" cy="446087"/>
          </a:xfrm>
          <a:prstGeom prst="rect">
            <a:avLst/>
          </a:prstGeom>
          <a:noFill/>
        </p:spPr>
      </p:pic>
      <p:sp>
        <p:nvSpPr>
          <p:cNvPr id="129053" name="Text Box 29"/>
          <p:cNvSpPr txBox="1">
            <a:spLocks noChangeArrowheads="1"/>
          </p:cNvSpPr>
          <p:nvPr/>
        </p:nvSpPr>
        <p:spPr bwMode="auto">
          <a:xfrm>
            <a:off x="6443663" y="549275"/>
            <a:ext cx="1676400" cy="214313"/>
          </a:xfrm>
          <a:prstGeom prst="rect">
            <a:avLst/>
          </a:prstGeom>
          <a:noFill/>
          <a:ln w="9525">
            <a:noFill/>
            <a:miter lim="800000"/>
            <a:headEnd/>
            <a:tailEnd/>
          </a:ln>
          <a:effectLst/>
        </p:spPr>
        <p:txBody>
          <a:bodyPr>
            <a:spAutoFit/>
          </a:bodyPr>
          <a:lstStyle/>
          <a:p>
            <a:pPr>
              <a:spcBef>
                <a:spcPct val="50000"/>
              </a:spcBef>
            </a:pPr>
            <a:r>
              <a:rPr lang="ar-SA" sz="800" b="1">
                <a:cs typeface="B Titr" pitchFamily="2" charset="-78"/>
              </a:rPr>
              <a:t>كاشمر </a:t>
            </a:r>
            <a:endParaRPr lang="en-US" sz="800" b="1">
              <a:cs typeface="B Titr" pitchFamily="2" charset="-78"/>
            </a:endParaRPr>
          </a:p>
        </p:txBody>
      </p:sp>
      <p:pic>
        <p:nvPicPr>
          <p:cNvPr id="129054" name="Picture 30" descr="PCCLONE2"/>
          <p:cNvPicPr>
            <a:picLocks noChangeAspect="1" noChangeArrowheads="1"/>
          </p:cNvPicPr>
          <p:nvPr/>
        </p:nvPicPr>
        <p:blipFill>
          <a:blip r:embed="rId2" cstate="print"/>
          <a:srcRect/>
          <a:stretch>
            <a:fillRect/>
          </a:stretch>
        </p:blipFill>
        <p:spPr bwMode="auto">
          <a:xfrm>
            <a:off x="5791200" y="315913"/>
            <a:ext cx="490538" cy="446087"/>
          </a:xfrm>
          <a:prstGeom prst="rect">
            <a:avLst/>
          </a:prstGeom>
          <a:noFill/>
        </p:spPr>
      </p:pic>
      <p:sp>
        <p:nvSpPr>
          <p:cNvPr id="129055" name="Text Box 31"/>
          <p:cNvSpPr txBox="1">
            <a:spLocks noChangeArrowheads="1"/>
          </p:cNvSpPr>
          <p:nvPr/>
        </p:nvSpPr>
        <p:spPr bwMode="auto">
          <a:xfrm>
            <a:off x="5334000" y="0"/>
            <a:ext cx="1676400" cy="214313"/>
          </a:xfrm>
          <a:prstGeom prst="rect">
            <a:avLst/>
          </a:prstGeom>
          <a:noFill/>
          <a:ln w="9525">
            <a:noFill/>
            <a:miter lim="800000"/>
            <a:headEnd/>
            <a:tailEnd/>
          </a:ln>
          <a:effectLst/>
        </p:spPr>
        <p:txBody>
          <a:bodyPr>
            <a:spAutoFit/>
          </a:bodyPr>
          <a:lstStyle/>
          <a:p>
            <a:pPr>
              <a:spcBef>
                <a:spcPct val="50000"/>
              </a:spcBef>
            </a:pPr>
            <a:r>
              <a:rPr lang="ar-SA" sz="800" b="1">
                <a:cs typeface="B Titr" pitchFamily="2" charset="-78"/>
              </a:rPr>
              <a:t>قوچان  </a:t>
            </a:r>
            <a:endParaRPr lang="en-US" sz="800" b="1">
              <a:cs typeface="B Titr" pitchFamily="2" charset="-78"/>
            </a:endParaRPr>
          </a:p>
        </p:txBody>
      </p:sp>
      <p:sp>
        <p:nvSpPr>
          <p:cNvPr id="129056" name="Text Box 32"/>
          <p:cNvSpPr txBox="1">
            <a:spLocks noChangeArrowheads="1"/>
          </p:cNvSpPr>
          <p:nvPr/>
        </p:nvSpPr>
        <p:spPr bwMode="auto">
          <a:xfrm>
            <a:off x="7164388" y="1628775"/>
            <a:ext cx="1676400" cy="214313"/>
          </a:xfrm>
          <a:prstGeom prst="rect">
            <a:avLst/>
          </a:prstGeom>
          <a:noFill/>
          <a:ln w="9525">
            <a:noFill/>
            <a:miter lim="800000"/>
            <a:headEnd/>
            <a:tailEnd/>
          </a:ln>
          <a:effectLst/>
        </p:spPr>
        <p:txBody>
          <a:bodyPr>
            <a:spAutoFit/>
          </a:bodyPr>
          <a:lstStyle/>
          <a:p>
            <a:pPr>
              <a:spcBef>
                <a:spcPct val="50000"/>
              </a:spcBef>
            </a:pPr>
            <a:r>
              <a:rPr lang="fa-IR" sz="800" b="1">
                <a:cs typeface="B Titr" pitchFamily="2" charset="-78"/>
              </a:rPr>
              <a:t>خليل آباد</a:t>
            </a:r>
            <a:endParaRPr lang="en-US" sz="800" b="1">
              <a:cs typeface="B Titr" pitchFamily="2" charset="-78"/>
            </a:endParaRPr>
          </a:p>
        </p:txBody>
      </p:sp>
      <p:sp>
        <p:nvSpPr>
          <p:cNvPr id="129057" name="Text Box 33"/>
          <p:cNvSpPr txBox="1">
            <a:spLocks noChangeArrowheads="1"/>
          </p:cNvSpPr>
          <p:nvPr/>
        </p:nvSpPr>
        <p:spPr bwMode="auto">
          <a:xfrm>
            <a:off x="7648575" y="2927350"/>
            <a:ext cx="1676400" cy="214313"/>
          </a:xfrm>
          <a:prstGeom prst="rect">
            <a:avLst/>
          </a:prstGeom>
          <a:noFill/>
          <a:ln w="9525">
            <a:noFill/>
            <a:miter lim="800000"/>
            <a:headEnd/>
            <a:tailEnd/>
          </a:ln>
          <a:effectLst/>
        </p:spPr>
        <p:txBody>
          <a:bodyPr>
            <a:spAutoFit/>
          </a:bodyPr>
          <a:lstStyle/>
          <a:p>
            <a:pPr>
              <a:spcBef>
                <a:spcPct val="50000"/>
              </a:spcBef>
            </a:pPr>
            <a:r>
              <a:rPr lang="fa-IR" sz="800" b="1">
                <a:cs typeface="B Titr" pitchFamily="2" charset="-78"/>
              </a:rPr>
              <a:t>رشتخوار</a:t>
            </a:r>
            <a:r>
              <a:rPr lang="ar-SA" sz="800" b="1">
                <a:cs typeface="B Titr" pitchFamily="2" charset="-78"/>
              </a:rPr>
              <a:t> </a:t>
            </a:r>
            <a:endParaRPr lang="en-US" sz="800" b="1">
              <a:cs typeface="B Titr" pitchFamily="2" charset="-78"/>
            </a:endParaRPr>
          </a:p>
        </p:txBody>
      </p:sp>
      <p:sp>
        <p:nvSpPr>
          <p:cNvPr id="129058" name="Text Box 34"/>
          <p:cNvSpPr txBox="1">
            <a:spLocks noChangeArrowheads="1"/>
          </p:cNvSpPr>
          <p:nvPr/>
        </p:nvSpPr>
        <p:spPr bwMode="auto">
          <a:xfrm>
            <a:off x="-57150" y="2133600"/>
            <a:ext cx="1676400" cy="214313"/>
          </a:xfrm>
          <a:prstGeom prst="rect">
            <a:avLst/>
          </a:prstGeom>
          <a:noFill/>
          <a:ln w="9525">
            <a:noFill/>
            <a:miter lim="800000"/>
            <a:headEnd/>
            <a:tailEnd/>
          </a:ln>
          <a:effectLst/>
        </p:spPr>
        <p:txBody>
          <a:bodyPr>
            <a:spAutoFit/>
          </a:bodyPr>
          <a:lstStyle/>
          <a:p>
            <a:pPr>
              <a:spcBef>
                <a:spcPct val="50000"/>
              </a:spcBef>
            </a:pPr>
            <a:r>
              <a:rPr lang="fa-IR" sz="800" b="1">
                <a:cs typeface="B Titr" pitchFamily="2" charset="-78"/>
              </a:rPr>
              <a:t>كلات</a:t>
            </a:r>
            <a:endParaRPr lang="en-US" sz="800" b="1">
              <a:cs typeface="B Titr" pitchFamily="2" charset="-78"/>
            </a:endParaRPr>
          </a:p>
        </p:txBody>
      </p:sp>
      <p:sp>
        <p:nvSpPr>
          <p:cNvPr id="129059" name="Text Box 35"/>
          <p:cNvSpPr txBox="1">
            <a:spLocks noChangeArrowheads="1"/>
          </p:cNvSpPr>
          <p:nvPr/>
        </p:nvSpPr>
        <p:spPr bwMode="auto">
          <a:xfrm>
            <a:off x="2103438" y="46038"/>
            <a:ext cx="1676400" cy="214312"/>
          </a:xfrm>
          <a:prstGeom prst="rect">
            <a:avLst/>
          </a:prstGeom>
          <a:noFill/>
          <a:ln w="9525">
            <a:noFill/>
            <a:miter lim="800000"/>
            <a:headEnd/>
            <a:tailEnd/>
          </a:ln>
          <a:effectLst/>
        </p:spPr>
        <p:txBody>
          <a:bodyPr>
            <a:spAutoFit/>
          </a:bodyPr>
          <a:lstStyle/>
          <a:p>
            <a:pPr>
              <a:spcBef>
                <a:spcPct val="50000"/>
              </a:spcBef>
            </a:pPr>
            <a:r>
              <a:rPr lang="fa-IR" sz="800" b="1">
                <a:cs typeface="B Titr" pitchFamily="2" charset="-78"/>
              </a:rPr>
              <a:t>نيشابور</a:t>
            </a:r>
            <a:r>
              <a:rPr lang="ar-SA" sz="800" b="1">
                <a:cs typeface="B Titr" pitchFamily="2" charset="-78"/>
              </a:rPr>
              <a:t> </a:t>
            </a:r>
            <a:endParaRPr lang="en-US" sz="800" b="1">
              <a:cs typeface="B Titr" pitchFamily="2" charset="-78"/>
            </a:endParaRPr>
          </a:p>
        </p:txBody>
      </p:sp>
      <p:sp>
        <p:nvSpPr>
          <p:cNvPr id="129061" name="Oval 37"/>
          <p:cNvSpPr>
            <a:spLocks noChangeArrowheads="1"/>
          </p:cNvSpPr>
          <p:nvPr/>
        </p:nvSpPr>
        <p:spPr bwMode="auto">
          <a:xfrm>
            <a:off x="1893888" y="1089025"/>
            <a:ext cx="5218112" cy="4484688"/>
          </a:xfrm>
          <a:prstGeom prst="ellipse">
            <a:avLst/>
          </a:prstGeom>
          <a:noFill/>
          <a:ln w="38100">
            <a:solidFill>
              <a:schemeClr val="tx1"/>
            </a:solidFill>
            <a:round/>
            <a:headEnd/>
            <a:tailEnd/>
          </a:ln>
          <a:effectLst/>
        </p:spPr>
        <p:txBody>
          <a:bodyPr wrap="none" anchor="ctr"/>
          <a:lstStyle/>
          <a:p>
            <a:endParaRPr lang="fa-IR"/>
          </a:p>
        </p:txBody>
      </p:sp>
      <p:pic>
        <p:nvPicPr>
          <p:cNvPr id="129062" name="Picture 38" descr="PCCLONE2"/>
          <p:cNvPicPr>
            <a:picLocks noChangeAspect="1" noChangeArrowheads="1"/>
          </p:cNvPicPr>
          <p:nvPr/>
        </p:nvPicPr>
        <p:blipFill>
          <a:blip r:embed="rId2" cstate="print"/>
          <a:srcRect/>
          <a:stretch>
            <a:fillRect/>
          </a:stretch>
        </p:blipFill>
        <p:spPr bwMode="auto">
          <a:xfrm>
            <a:off x="6851650" y="2873375"/>
            <a:ext cx="576263" cy="512763"/>
          </a:xfrm>
          <a:prstGeom prst="rect">
            <a:avLst/>
          </a:prstGeom>
          <a:noFill/>
        </p:spPr>
      </p:pic>
      <p:pic>
        <p:nvPicPr>
          <p:cNvPr id="129063" name="Picture 39" descr="PCCLONE2"/>
          <p:cNvPicPr>
            <a:picLocks noChangeAspect="1" noChangeArrowheads="1"/>
          </p:cNvPicPr>
          <p:nvPr/>
        </p:nvPicPr>
        <p:blipFill>
          <a:blip r:embed="rId2" cstate="print"/>
          <a:srcRect/>
          <a:stretch>
            <a:fillRect/>
          </a:stretch>
        </p:blipFill>
        <p:spPr bwMode="auto">
          <a:xfrm>
            <a:off x="1633538" y="3022600"/>
            <a:ext cx="576262" cy="512763"/>
          </a:xfrm>
          <a:prstGeom prst="rect">
            <a:avLst/>
          </a:prstGeom>
          <a:noFill/>
        </p:spPr>
      </p:pic>
      <p:pic>
        <p:nvPicPr>
          <p:cNvPr id="129064" name="Picture 40" descr="PCCLONE2"/>
          <p:cNvPicPr>
            <a:picLocks noChangeAspect="1" noChangeArrowheads="1"/>
          </p:cNvPicPr>
          <p:nvPr/>
        </p:nvPicPr>
        <p:blipFill>
          <a:blip r:embed="rId2" cstate="print"/>
          <a:srcRect/>
          <a:stretch>
            <a:fillRect/>
          </a:stretch>
        </p:blipFill>
        <p:spPr bwMode="auto">
          <a:xfrm>
            <a:off x="1893888" y="4146550"/>
            <a:ext cx="574675" cy="512763"/>
          </a:xfrm>
          <a:prstGeom prst="rect">
            <a:avLst/>
          </a:prstGeom>
          <a:noFill/>
        </p:spPr>
      </p:pic>
      <p:pic>
        <p:nvPicPr>
          <p:cNvPr id="129065" name="Picture 41" descr="PCCLONE2"/>
          <p:cNvPicPr>
            <a:picLocks noChangeAspect="1" noChangeArrowheads="1"/>
          </p:cNvPicPr>
          <p:nvPr/>
        </p:nvPicPr>
        <p:blipFill>
          <a:blip r:embed="rId2" cstate="print"/>
          <a:srcRect/>
          <a:stretch>
            <a:fillRect/>
          </a:stretch>
        </p:blipFill>
        <p:spPr bwMode="auto">
          <a:xfrm>
            <a:off x="6069013" y="1649413"/>
            <a:ext cx="574675" cy="511175"/>
          </a:xfrm>
          <a:prstGeom prst="rect">
            <a:avLst/>
          </a:prstGeom>
          <a:noFill/>
        </p:spPr>
      </p:pic>
      <p:pic>
        <p:nvPicPr>
          <p:cNvPr id="129066" name="Picture 42" descr="PCCLONE2"/>
          <p:cNvPicPr>
            <a:picLocks noChangeAspect="1" noChangeArrowheads="1"/>
          </p:cNvPicPr>
          <p:nvPr/>
        </p:nvPicPr>
        <p:blipFill>
          <a:blip r:embed="rId2" cstate="print"/>
          <a:srcRect/>
          <a:stretch>
            <a:fillRect/>
          </a:stretch>
        </p:blipFill>
        <p:spPr bwMode="auto">
          <a:xfrm>
            <a:off x="4973638" y="936625"/>
            <a:ext cx="576262" cy="511175"/>
          </a:xfrm>
          <a:prstGeom prst="rect">
            <a:avLst/>
          </a:prstGeom>
          <a:noFill/>
        </p:spPr>
      </p:pic>
      <p:pic>
        <p:nvPicPr>
          <p:cNvPr id="129067" name="Picture 43" descr="PCCLONE2"/>
          <p:cNvPicPr>
            <a:picLocks noChangeAspect="1" noChangeArrowheads="1"/>
          </p:cNvPicPr>
          <p:nvPr/>
        </p:nvPicPr>
        <p:blipFill>
          <a:blip r:embed="rId2" cstate="print"/>
          <a:srcRect/>
          <a:stretch>
            <a:fillRect/>
          </a:stretch>
        </p:blipFill>
        <p:spPr bwMode="auto">
          <a:xfrm>
            <a:off x="2990850" y="1141413"/>
            <a:ext cx="576263" cy="511175"/>
          </a:xfrm>
          <a:prstGeom prst="rect">
            <a:avLst/>
          </a:prstGeom>
          <a:noFill/>
        </p:spPr>
      </p:pic>
      <p:pic>
        <p:nvPicPr>
          <p:cNvPr id="129068" name="Picture 44" descr="PCCLONE2"/>
          <p:cNvPicPr>
            <a:picLocks noChangeAspect="1" noChangeArrowheads="1"/>
          </p:cNvPicPr>
          <p:nvPr/>
        </p:nvPicPr>
        <p:blipFill>
          <a:blip r:embed="rId2" cstate="print"/>
          <a:srcRect/>
          <a:stretch>
            <a:fillRect/>
          </a:stretch>
        </p:blipFill>
        <p:spPr bwMode="auto">
          <a:xfrm>
            <a:off x="1946275" y="1854200"/>
            <a:ext cx="576263" cy="512763"/>
          </a:xfrm>
          <a:prstGeom prst="rect">
            <a:avLst/>
          </a:prstGeom>
          <a:noFill/>
        </p:spPr>
      </p:pic>
      <p:pic>
        <p:nvPicPr>
          <p:cNvPr id="129069" name="Picture 45" descr="PCCLONE2"/>
          <p:cNvPicPr>
            <a:picLocks noChangeAspect="1" noChangeArrowheads="1"/>
          </p:cNvPicPr>
          <p:nvPr/>
        </p:nvPicPr>
        <p:blipFill>
          <a:blip r:embed="rId2" cstate="print"/>
          <a:srcRect/>
          <a:stretch>
            <a:fillRect/>
          </a:stretch>
        </p:blipFill>
        <p:spPr bwMode="auto">
          <a:xfrm>
            <a:off x="6538913" y="3689350"/>
            <a:ext cx="576262" cy="511175"/>
          </a:xfrm>
          <a:prstGeom prst="rect">
            <a:avLst/>
          </a:prstGeom>
          <a:noFill/>
        </p:spPr>
      </p:pic>
      <p:pic>
        <p:nvPicPr>
          <p:cNvPr id="129070" name="Picture 46" descr="PCCLONE2"/>
          <p:cNvPicPr>
            <a:picLocks noChangeAspect="1" noChangeArrowheads="1"/>
          </p:cNvPicPr>
          <p:nvPr/>
        </p:nvPicPr>
        <p:blipFill>
          <a:blip r:embed="rId2" cstate="print"/>
          <a:srcRect/>
          <a:stretch>
            <a:fillRect/>
          </a:stretch>
        </p:blipFill>
        <p:spPr bwMode="auto">
          <a:xfrm>
            <a:off x="5805488" y="4654550"/>
            <a:ext cx="576262" cy="511175"/>
          </a:xfrm>
          <a:prstGeom prst="rect">
            <a:avLst/>
          </a:prstGeom>
          <a:noFill/>
        </p:spPr>
      </p:pic>
      <p:pic>
        <p:nvPicPr>
          <p:cNvPr id="129071" name="Picture 47" descr="PCCLONE2"/>
          <p:cNvPicPr>
            <a:picLocks noChangeAspect="1" noChangeArrowheads="1"/>
          </p:cNvPicPr>
          <p:nvPr/>
        </p:nvPicPr>
        <p:blipFill>
          <a:blip r:embed="rId2" cstate="print"/>
          <a:srcRect/>
          <a:stretch>
            <a:fillRect/>
          </a:stretch>
        </p:blipFill>
        <p:spPr bwMode="auto">
          <a:xfrm>
            <a:off x="4232275" y="5216525"/>
            <a:ext cx="576263" cy="512763"/>
          </a:xfrm>
          <a:prstGeom prst="rect">
            <a:avLst/>
          </a:prstGeom>
          <a:noFill/>
        </p:spPr>
      </p:pic>
      <p:pic>
        <p:nvPicPr>
          <p:cNvPr id="129072" name="Picture 48" descr="PCCLONE2"/>
          <p:cNvPicPr>
            <a:picLocks noChangeAspect="1" noChangeArrowheads="1"/>
          </p:cNvPicPr>
          <p:nvPr/>
        </p:nvPicPr>
        <p:blipFill>
          <a:blip r:embed="rId2" cstate="print"/>
          <a:srcRect/>
          <a:stretch>
            <a:fillRect/>
          </a:stretch>
        </p:blipFill>
        <p:spPr bwMode="auto">
          <a:xfrm>
            <a:off x="2728913" y="4708525"/>
            <a:ext cx="576262" cy="511175"/>
          </a:xfrm>
          <a:prstGeom prst="rect">
            <a:avLst/>
          </a:prstGeom>
          <a:noFill/>
        </p:spPr>
      </p:pic>
      <p:sp>
        <p:nvSpPr>
          <p:cNvPr id="129073" name="Text Box 49"/>
          <p:cNvSpPr txBox="1">
            <a:spLocks noChangeArrowheads="1"/>
          </p:cNvSpPr>
          <p:nvPr/>
        </p:nvSpPr>
        <p:spPr bwMode="auto">
          <a:xfrm>
            <a:off x="1476375" y="2819400"/>
            <a:ext cx="773113" cy="184150"/>
          </a:xfrm>
          <a:prstGeom prst="rect">
            <a:avLst/>
          </a:prstGeom>
          <a:noFill/>
          <a:ln w="9525">
            <a:noFill/>
            <a:miter lim="800000"/>
            <a:headEnd/>
            <a:tailEnd/>
          </a:ln>
          <a:effectLst/>
        </p:spPr>
        <p:txBody>
          <a:bodyPr>
            <a:spAutoFit/>
          </a:bodyPr>
          <a:lstStyle/>
          <a:p>
            <a:pPr>
              <a:spcBef>
                <a:spcPct val="50000"/>
              </a:spcBef>
            </a:pPr>
            <a:r>
              <a:rPr lang="ar-SA" sz="600" b="1">
                <a:cs typeface="B Titr" pitchFamily="2" charset="-78"/>
              </a:rPr>
              <a:t>معاونت پژوهشي </a:t>
            </a:r>
            <a:endParaRPr lang="en-US" sz="600" b="1">
              <a:cs typeface="B Titr" pitchFamily="2" charset="-78"/>
            </a:endParaRPr>
          </a:p>
        </p:txBody>
      </p:sp>
      <p:sp>
        <p:nvSpPr>
          <p:cNvPr id="129074" name="Text Box 50"/>
          <p:cNvSpPr txBox="1">
            <a:spLocks noChangeArrowheads="1"/>
          </p:cNvSpPr>
          <p:nvPr/>
        </p:nvSpPr>
        <p:spPr bwMode="auto">
          <a:xfrm>
            <a:off x="1633538" y="1598613"/>
            <a:ext cx="1104900" cy="184150"/>
          </a:xfrm>
          <a:prstGeom prst="rect">
            <a:avLst/>
          </a:prstGeom>
          <a:noFill/>
          <a:ln w="9525">
            <a:noFill/>
            <a:miter lim="800000"/>
            <a:headEnd/>
            <a:tailEnd/>
          </a:ln>
          <a:effectLst/>
        </p:spPr>
        <p:txBody>
          <a:bodyPr>
            <a:spAutoFit/>
          </a:bodyPr>
          <a:lstStyle/>
          <a:p>
            <a:pPr>
              <a:spcBef>
                <a:spcPct val="50000"/>
              </a:spcBef>
            </a:pPr>
            <a:r>
              <a:rPr lang="ar-SA" sz="600" b="1">
                <a:cs typeface="B Titr" pitchFamily="2" charset="-78"/>
              </a:rPr>
              <a:t>بيمارستان  امام رضا (ع)  </a:t>
            </a:r>
            <a:endParaRPr lang="en-US" sz="600" b="1">
              <a:cs typeface="B Titr" pitchFamily="2" charset="-78"/>
            </a:endParaRPr>
          </a:p>
        </p:txBody>
      </p:sp>
      <p:sp>
        <p:nvSpPr>
          <p:cNvPr id="129075" name="Text Box 51"/>
          <p:cNvSpPr txBox="1">
            <a:spLocks noChangeArrowheads="1"/>
          </p:cNvSpPr>
          <p:nvPr/>
        </p:nvSpPr>
        <p:spPr bwMode="auto">
          <a:xfrm>
            <a:off x="1800225" y="3952875"/>
            <a:ext cx="773113" cy="184150"/>
          </a:xfrm>
          <a:prstGeom prst="rect">
            <a:avLst/>
          </a:prstGeom>
          <a:noFill/>
          <a:ln w="9525">
            <a:noFill/>
            <a:miter lim="800000"/>
            <a:headEnd/>
            <a:tailEnd/>
          </a:ln>
          <a:effectLst/>
        </p:spPr>
        <p:txBody>
          <a:bodyPr>
            <a:spAutoFit/>
          </a:bodyPr>
          <a:lstStyle/>
          <a:p>
            <a:pPr>
              <a:spcBef>
                <a:spcPct val="50000"/>
              </a:spcBef>
            </a:pPr>
            <a:r>
              <a:rPr lang="ar-SA" sz="600" b="1">
                <a:cs typeface="B Titr" pitchFamily="2" charset="-78"/>
              </a:rPr>
              <a:t>دانشكده پزشكي </a:t>
            </a:r>
            <a:endParaRPr lang="en-US" sz="600" b="1">
              <a:cs typeface="B Titr" pitchFamily="2" charset="-78"/>
            </a:endParaRPr>
          </a:p>
        </p:txBody>
      </p:sp>
      <p:sp>
        <p:nvSpPr>
          <p:cNvPr id="129076" name="Text Box 52"/>
          <p:cNvSpPr txBox="1">
            <a:spLocks noChangeArrowheads="1"/>
          </p:cNvSpPr>
          <p:nvPr/>
        </p:nvSpPr>
        <p:spPr bwMode="auto">
          <a:xfrm>
            <a:off x="2409825" y="5227638"/>
            <a:ext cx="1154113" cy="184150"/>
          </a:xfrm>
          <a:prstGeom prst="rect">
            <a:avLst/>
          </a:prstGeom>
          <a:noFill/>
          <a:ln w="9525">
            <a:noFill/>
            <a:miter lim="800000"/>
            <a:headEnd/>
            <a:tailEnd/>
          </a:ln>
          <a:effectLst/>
        </p:spPr>
        <p:txBody>
          <a:bodyPr>
            <a:spAutoFit/>
          </a:bodyPr>
          <a:lstStyle/>
          <a:p>
            <a:pPr>
              <a:spcBef>
                <a:spcPct val="50000"/>
              </a:spcBef>
            </a:pPr>
            <a:r>
              <a:rPr lang="ar-SA" sz="600" b="1">
                <a:cs typeface="B Titr" pitchFamily="2" charset="-78"/>
              </a:rPr>
              <a:t>دانشكده دندانپزشكي  </a:t>
            </a:r>
            <a:endParaRPr lang="en-US" sz="600" b="1">
              <a:cs typeface="B Titr" pitchFamily="2" charset="-78"/>
            </a:endParaRPr>
          </a:p>
        </p:txBody>
      </p:sp>
      <p:sp>
        <p:nvSpPr>
          <p:cNvPr id="129077" name="Text Box 53"/>
          <p:cNvSpPr txBox="1">
            <a:spLocks noChangeArrowheads="1"/>
          </p:cNvSpPr>
          <p:nvPr/>
        </p:nvSpPr>
        <p:spPr bwMode="auto">
          <a:xfrm>
            <a:off x="3981450" y="5022850"/>
            <a:ext cx="1149350" cy="184150"/>
          </a:xfrm>
          <a:prstGeom prst="rect">
            <a:avLst/>
          </a:prstGeom>
          <a:noFill/>
          <a:ln w="9525">
            <a:noFill/>
            <a:miter lim="800000"/>
            <a:headEnd/>
            <a:tailEnd/>
          </a:ln>
          <a:effectLst/>
        </p:spPr>
        <p:txBody>
          <a:bodyPr>
            <a:spAutoFit/>
          </a:bodyPr>
          <a:lstStyle/>
          <a:p>
            <a:pPr>
              <a:spcBef>
                <a:spcPct val="50000"/>
              </a:spcBef>
            </a:pPr>
            <a:r>
              <a:rPr lang="ar-SA" sz="600" b="1">
                <a:cs typeface="B Titr" pitchFamily="2" charset="-78"/>
              </a:rPr>
              <a:t>دانشكده داروسازي</a:t>
            </a:r>
            <a:endParaRPr lang="en-US" sz="600" b="1">
              <a:cs typeface="B Titr" pitchFamily="2" charset="-78"/>
            </a:endParaRPr>
          </a:p>
        </p:txBody>
      </p:sp>
      <p:sp>
        <p:nvSpPr>
          <p:cNvPr id="129078" name="Text Box 54"/>
          <p:cNvSpPr txBox="1">
            <a:spLocks noChangeArrowheads="1"/>
          </p:cNvSpPr>
          <p:nvPr/>
        </p:nvSpPr>
        <p:spPr bwMode="auto">
          <a:xfrm>
            <a:off x="5649913" y="5229225"/>
            <a:ext cx="982662" cy="184150"/>
          </a:xfrm>
          <a:prstGeom prst="rect">
            <a:avLst/>
          </a:prstGeom>
          <a:noFill/>
          <a:ln w="9525">
            <a:noFill/>
            <a:miter lim="800000"/>
            <a:headEnd/>
            <a:tailEnd/>
          </a:ln>
          <a:effectLst/>
        </p:spPr>
        <p:txBody>
          <a:bodyPr>
            <a:spAutoFit/>
          </a:bodyPr>
          <a:lstStyle/>
          <a:p>
            <a:pPr>
              <a:spcBef>
                <a:spcPct val="50000"/>
              </a:spcBef>
            </a:pPr>
            <a:r>
              <a:rPr lang="ar-SA" sz="600" b="1">
                <a:cs typeface="B Titr" pitchFamily="2" charset="-78"/>
              </a:rPr>
              <a:t>دانشكده پرستاري و مامائي  </a:t>
            </a:r>
            <a:endParaRPr lang="en-US" sz="600" b="1">
              <a:cs typeface="B Titr" pitchFamily="2" charset="-78"/>
            </a:endParaRPr>
          </a:p>
        </p:txBody>
      </p:sp>
      <p:sp>
        <p:nvSpPr>
          <p:cNvPr id="129079" name="Text Box 55"/>
          <p:cNvSpPr txBox="1">
            <a:spLocks noChangeArrowheads="1"/>
          </p:cNvSpPr>
          <p:nvPr/>
        </p:nvSpPr>
        <p:spPr bwMode="auto">
          <a:xfrm>
            <a:off x="6324600" y="4179888"/>
            <a:ext cx="1049338" cy="184150"/>
          </a:xfrm>
          <a:prstGeom prst="rect">
            <a:avLst/>
          </a:prstGeom>
          <a:noFill/>
          <a:ln w="9525">
            <a:noFill/>
            <a:miter lim="800000"/>
            <a:headEnd/>
            <a:tailEnd/>
          </a:ln>
          <a:effectLst/>
        </p:spPr>
        <p:txBody>
          <a:bodyPr>
            <a:spAutoFit/>
          </a:bodyPr>
          <a:lstStyle/>
          <a:p>
            <a:pPr>
              <a:spcBef>
                <a:spcPct val="50000"/>
              </a:spcBef>
            </a:pPr>
            <a:r>
              <a:rPr lang="ar-SA" sz="600" b="1">
                <a:cs typeface="B Titr" pitchFamily="2" charset="-78"/>
              </a:rPr>
              <a:t>دانشكده پيراپزشكي و بهداشت </a:t>
            </a:r>
            <a:endParaRPr lang="en-US" sz="600" b="1">
              <a:cs typeface="B Titr" pitchFamily="2" charset="-78"/>
            </a:endParaRPr>
          </a:p>
        </p:txBody>
      </p:sp>
      <p:sp>
        <p:nvSpPr>
          <p:cNvPr id="129080" name="Text Box 56"/>
          <p:cNvSpPr txBox="1">
            <a:spLocks noChangeArrowheads="1"/>
          </p:cNvSpPr>
          <p:nvPr/>
        </p:nvSpPr>
        <p:spPr bwMode="auto">
          <a:xfrm>
            <a:off x="6642100" y="2549525"/>
            <a:ext cx="884238" cy="276225"/>
          </a:xfrm>
          <a:prstGeom prst="rect">
            <a:avLst/>
          </a:prstGeom>
          <a:noFill/>
          <a:ln w="9525">
            <a:noFill/>
            <a:miter lim="800000"/>
            <a:headEnd/>
            <a:tailEnd/>
          </a:ln>
          <a:effectLst/>
        </p:spPr>
        <p:txBody>
          <a:bodyPr>
            <a:spAutoFit/>
          </a:bodyPr>
          <a:lstStyle/>
          <a:p>
            <a:pPr>
              <a:spcBef>
                <a:spcPct val="50000"/>
              </a:spcBef>
            </a:pPr>
            <a:r>
              <a:rPr lang="ar-SA" sz="600" b="1">
                <a:cs typeface="B Titr" pitchFamily="2" charset="-78"/>
              </a:rPr>
              <a:t>مراكز بهداشت شماره يك  مشهد </a:t>
            </a:r>
            <a:endParaRPr lang="en-US" sz="600" b="1">
              <a:cs typeface="B Titr" pitchFamily="2" charset="-78"/>
            </a:endParaRPr>
          </a:p>
        </p:txBody>
      </p:sp>
      <p:sp>
        <p:nvSpPr>
          <p:cNvPr id="129081" name="Text Box 57"/>
          <p:cNvSpPr txBox="1">
            <a:spLocks noChangeArrowheads="1"/>
          </p:cNvSpPr>
          <p:nvPr/>
        </p:nvSpPr>
        <p:spPr bwMode="auto">
          <a:xfrm>
            <a:off x="5911850" y="1293813"/>
            <a:ext cx="849313" cy="276225"/>
          </a:xfrm>
          <a:prstGeom prst="rect">
            <a:avLst/>
          </a:prstGeom>
          <a:noFill/>
          <a:ln w="9525">
            <a:noFill/>
            <a:miter lim="800000"/>
            <a:headEnd/>
            <a:tailEnd/>
          </a:ln>
          <a:effectLst/>
        </p:spPr>
        <p:txBody>
          <a:bodyPr>
            <a:spAutoFit/>
          </a:bodyPr>
          <a:lstStyle/>
          <a:p>
            <a:pPr>
              <a:spcBef>
                <a:spcPct val="50000"/>
              </a:spcBef>
            </a:pPr>
            <a:r>
              <a:rPr lang="ar-SA" sz="600" b="1">
                <a:cs typeface="B Titr" pitchFamily="2" charset="-78"/>
              </a:rPr>
              <a:t>مركز بهداشت شماره دو مشهد   </a:t>
            </a:r>
            <a:endParaRPr lang="en-US" sz="600" b="1">
              <a:cs typeface="B Titr" pitchFamily="2" charset="-78"/>
            </a:endParaRPr>
          </a:p>
        </p:txBody>
      </p:sp>
      <p:sp>
        <p:nvSpPr>
          <p:cNvPr id="129082" name="Text Box 58"/>
          <p:cNvSpPr txBox="1">
            <a:spLocks noChangeArrowheads="1"/>
          </p:cNvSpPr>
          <p:nvPr/>
        </p:nvSpPr>
        <p:spPr bwMode="auto">
          <a:xfrm>
            <a:off x="4879975" y="692150"/>
            <a:ext cx="771525" cy="322263"/>
          </a:xfrm>
          <a:prstGeom prst="rect">
            <a:avLst/>
          </a:prstGeom>
          <a:noFill/>
          <a:ln w="9525">
            <a:noFill/>
            <a:miter lim="800000"/>
            <a:headEnd/>
            <a:tailEnd/>
          </a:ln>
          <a:effectLst/>
        </p:spPr>
        <p:txBody>
          <a:bodyPr>
            <a:spAutoFit/>
          </a:bodyPr>
          <a:lstStyle/>
          <a:p>
            <a:pPr rtl="1">
              <a:spcBef>
                <a:spcPct val="50000"/>
              </a:spcBef>
            </a:pPr>
            <a:r>
              <a:rPr lang="ar-SA" sz="600" b="1">
                <a:cs typeface="B Titr" pitchFamily="2" charset="-78"/>
              </a:rPr>
              <a:t>مركز گسترش مديريت</a:t>
            </a:r>
            <a:endParaRPr lang="en-US" sz="600" b="1">
              <a:cs typeface="B Titr" pitchFamily="2" charset="-78"/>
            </a:endParaRPr>
          </a:p>
          <a:p>
            <a:pPr rtl="1">
              <a:spcBef>
                <a:spcPct val="50000"/>
              </a:spcBef>
            </a:pPr>
            <a:r>
              <a:rPr lang="ar-SA" sz="600" b="1">
                <a:cs typeface="B Titr" pitchFamily="2" charset="-78"/>
              </a:rPr>
              <a:t>  </a:t>
            </a:r>
            <a:r>
              <a:rPr lang="en-US" sz="600" b="1">
                <a:cs typeface="B Titr" pitchFamily="2" charset="-78"/>
              </a:rPr>
              <a:t>PHC</a:t>
            </a:r>
            <a:r>
              <a:rPr lang="ar-SA" sz="600" b="1">
                <a:cs typeface="B Titr" pitchFamily="2" charset="-78"/>
              </a:rPr>
              <a:t>  </a:t>
            </a:r>
            <a:endParaRPr lang="en-US" sz="600" b="1">
              <a:cs typeface="B Titr" pitchFamily="2" charset="-78"/>
            </a:endParaRPr>
          </a:p>
        </p:txBody>
      </p:sp>
      <p:sp>
        <p:nvSpPr>
          <p:cNvPr id="129083" name="Text Box 59"/>
          <p:cNvSpPr txBox="1">
            <a:spLocks noChangeArrowheads="1"/>
          </p:cNvSpPr>
          <p:nvPr/>
        </p:nvSpPr>
        <p:spPr bwMode="auto">
          <a:xfrm>
            <a:off x="2840038" y="904875"/>
            <a:ext cx="995362" cy="184150"/>
          </a:xfrm>
          <a:prstGeom prst="rect">
            <a:avLst/>
          </a:prstGeom>
          <a:noFill/>
          <a:ln w="9525">
            <a:noFill/>
            <a:miter lim="800000"/>
            <a:headEnd/>
            <a:tailEnd/>
          </a:ln>
          <a:effectLst/>
        </p:spPr>
        <p:txBody>
          <a:bodyPr>
            <a:spAutoFit/>
          </a:bodyPr>
          <a:lstStyle/>
          <a:p>
            <a:pPr rtl="1">
              <a:spcBef>
                <a:spcPct val="50000"/>
              </a:spcBef>
            </a:pPr>
            <a:r>
              <a:rPr lang="ar-SA" sz="600" b="1">
                <a:cs typeface="B Titr" pitchFamily="2" charset="-78"/>
              </a:rPr>
              <a:t>بيمارستان  قائم  (ع)</a:t>
            </a:r>
            <a:endParaRPr lang="en-US" sz="600" b="1">
              <a:cs typeface="B Titr" pitchFamily="2" charset="-78"/>
            </a:endParaRPr>
          </a:p>
        </p:txBody>
      </p:sp>
      <p:sp>
        <p:nvSpPr>
          <p:cNvPr id="129084" name="Oval 60"/>
          <p:cNvSpPr>
            <a:spLocks noChangeArrowheads="1"/>
          </p:cNvSpPr>
          <p:nvPr/>
        </p:nvSpPr>
        <p:spPr bwMode="auto">
          <a:xfrm>
            <a:off x="3913188" y="2576513"/>
            <a:ext cx="1157287" cy="1071562"/>
          </a:xfrm>
          <a:prstGeom prst="ellipse">
            <a:avLst/>
          </a:prstGeom>
          <a:gradFill rotWithShape="1">
            <a:gsLst>
              <a:gs pos="0">
                <a:schemeClr val="hlink"/>
              </a:gs>
              <a:gs pos="100000">
                <a:schemeClr val="hlink">
                  <a:gamma/>
                  <a:shade val="46275"/>
                  <a:invGamma/>
                </a:schemeClr>
              </a:gs>
            </a:gsLst>
            <a:path path="shape">
              <a:fillToRect l="50000" t="50000" r="50000" b="50000"/>
            </a:path>
          </a:gradFill>
          <a:ln w="28575" algn="ctr">
            <a:solidFill>
              <a:schemeClr val="tx1"/>
            </a:solidFill>
            <a:round/>
            <a:headEnd/>
            <a:tailEnd/>
          </a:ln>
          <a:effectLst/>
        </p:spPr>
        <p:txBody>
          <a:bodyPr wrap="none" anchor="ctr"/>
          <a:lstStyle/>
          <a:p>
            <a:endParaRPr lang="fa-IR"/>
          </a:p>
        </p:txBody>
      </p:sp>
      <p:sp>
        <p:nvSpPr>
          <p:cNvPr id="129085" name="Oval 61"/>
          <p:cNvSpPr>
            <a:spLocks noChangeArrowheads="1"/>
          </p:cNvSpPr>
          <p:nvPr/>
        </p:nvSpPr>
        <p:spPr bwMode="auto">
          <a:xfrm>
            <a:off x="3149600" y="2006600"/>
            <a:ext cx="2641600" cy="2362200"/>
          </a:xfrm>
          <a:prstGeom prst="ellipse">
            <a:avLst/>
          </a:prstGeom>
          <a:noFill/>
          <a:ln w="38100">
            <a:solidFill>
              <a:schemeClr val="tx1"/>
            </a:solidFill>
            <a:round/>
            <a:headEnd/>
            <a:tailEnd/>
          </a:ln>
          <a:effectLst/>
        </p:spPr>
        <p:txBody>
          <a:bodyPr wrap="none" anchor="ctr"/>
          <a:lstStyle/>
          <a:p>
            <a:endParaRPr lang="fa-IR"/>
          </a:p>
        </p:txBody>
      </p:sp>
      <p:pic>
        <p:nvPicPr>
          <p:cNvPr id="129086" name="Picture 62" descr="PCCLONE2"/>
          <p:cNvPicPr>
            <a:picLocks noChangeAspect="1" noChangeArrowheads="1"/>
          </p:cNvPicPr>
          <p:nvPr/>
        </p:nvPicPr>
        <p:blipFill>
          <a:blip r:embed="rId2" cstate="print"/>
          <a:srcRect/>
          <a:stretch>
            <a:fillRect/>
          </a:stretch>
        </p:blipFill>
        <p:spPr bwMode="auto">
          <a:xfrm>
            <a:off x="4243388" y="4098925"/>
            <a:ext cx="461962" cy="411163"/>
          </a:xfrm>
          <a:prstGeom prst="rect">
            <a:avLst/>
          </a:prstGeom>
          <a:noFill/>
        </p:spPr>
      </p:pic>
      <p:pic>
        <p:nvPicPr>
          <p:cNvPr id="129087" name="Picture 63" descr="PCCLONE2"/>
          <p:cNvPicPr>
            <a:picLocks noChangeAspect="1" noChangeArrowheads="1"/>
          </p:cNvPicPr>
          <p:nvPr/>
        </p:nvPicPr>
        <p:blipFill>
          <a:blip r:embed="rId2" cstate="print"/>
          <a:srcRect/>
          <a:stretch>
            <a:fillRect/>
          </a:stretch>
        </p:blipFill>
        <p:spPr bwMode="auto">
          <a:xfrm>
            <a:off x="5192713" y="2160588"/>
            <a:ext cx="442912" cy="428625"/>
          </a:xfrm>
          <a:prstGeom prst="rect">
            <a:avLst/>
          </a:prstGeom>
          <a:noFill/>
        </p:spPr>
      </p:pic>
      <p:pic>
        <p:nvPicPr>
          <p:cNvPr id="129088" name="Picture 64" descr="PCCLONE2"/>
          <p:cNvPicPr>
            <a:picLocks noChangeAspect="1" noChangeArrowheads="1"/>
          </p:cNvPicPr>
          <p:nvPr/>
        </p:nvPicPr>
        <p:blipFill>
          <a:blip r:embed="rId2" cstate="print"/>
          <a:srcRect/>
          <a:stretch>
            <a:fillRect/>
          </a:stretch>
        </p:blipFill>
        <p:spPr bwMode="auto">
          <a:xfrm>
            <a:off x="4187825" y="2873375"/>
            <a:ext cx="554038" cy="515938"/>
          </a:xfrm>
          <a:prstGeom prst="rect">
            <a:avLst/>
          </a:prstGeom>
          <a:noFill/>
        </p:spPr>
      </p:pic>
      <p:pic>
        <p:nvPicPr>
          <p:cNvPr id="129089" name="Picture 65" descr="PCCLONE2"/>
          <p:cNvPicPr>
            <a:picLocks noChangeAspect="1" noChangeArrowheads="1"/>
          </p:cNvPicPr>
          <p:nvPr/>
        </p:nvPicPr>
        <p:blipFill>
          <a:blip r:embed="rId2" cstate="print"/>
          <a:srcRect/>
          <a:stretch>
            <a:fillRect/>
          </a:stretch>
        </p:blipFill>
        <p:spPr bwMode="auto">
          <a:xfrm>
            <a:off x="3030538" y="3319463"/>
            <a:ext cx="427037" cy="396875"/>
          </a:xfrm>
          <a:prstGeom prst="rect">
            <a:avLst/>
          </a:prstGeom>
          <a:noFill/>
        </p:spPr>
      </p:pic>
      <p:pic>
        <p:nvPicPr>
          <p:cNvPr id="129090" name="Picture 66" descr="PCCLONE2"/>
          <p:cNvPicPr>
            <a:picLocks noChangeAspect="1" noChangeArrowheads="1"/>
          </p:cNvPicPr>
          <p:nvPr/>
        </p:nvPicPr>
        <p:blipFill>
          <a:blip r:embed="rId2" cstate="print"/>
          <a:srcRect/>
          <a:stretch>
            <a:fillRect/>
          </a:stretch>
        </p:blipFill>
        <p:spPr bwMode="auto">
          <a:xfrm>
            <a:off x="3243263" y="2219325"/>
            <a:ext cx="420687" cy="390525"/>
          </a:xfrm>
          <a:prstGeom prst="rect">
            <a:avLst/>
          </a:prstGeom>
          <a:noFill/>
        </p:spPr>
      </p:pic>
      <p:sp>
        <p:nvSpPr>
          <p:cNvPr id="129091" name="Text Box 67"/>
          <p:cNvSpPr txBox="1">
            <a:spLocks noChangeArrowheads="1"/>
          </p:cNvSpPr>
          <p:nvPr/>
        </p:nvSpPr>
        <p:spPr bwMode="auto">
          <a:xfrm>
            <a:off x="4073525" y="2720975"/>
            <a:ext cx="796925" cy="179388"/>
          </a:xfrm>
          <a:prstGeom prst="rect">
            <a:avLst/>
          </a:prstGeom>
          <a:noFill/>
          <a:ln w="9525">
            <a:noFill/>
            <a:miter lim="800000"/>
            <a:headEnd/>
            <a:tailEnd/>
          </a:ln>
          <a:effectLst/>
        </p:spPr>
        <p:txBody>
          <a:bodyPr>
            <a:spAutoFit/>
          </a:bodyPr>
          <a:lstStyle/>
          <a:p>
            <a:pPr>
              <a:lnSpc>
                <a:spcPct val="95000"/>
              </a:lnSpc>
              <a:spcBef>
                <a:spcPct val="50000"/>
              </a:spcBef>
            </a:pPr>
            <a:r>
              <a:rPr lang="ar-SA" sz="600" b="1">
                <a:cs typeface="B Titr" pitchFamily="2" charset="-78"/>
              </a:rPr>
              <a:t>ساختمان رياست </a:t>
            </a:r>
            <a:endParaRPr lang="en-US" sz="600" b="1">
              <a:cs typeface="B Titr" pitchFamily="2" charset="-78"/>
            </a:endParaRPr>
          </a:p>
        </p:txBody>
      </p:sp>
      <p:sp>
        <p:nvSpPr>
          <p:cNvPr id="129092" name="Text Box 68"/>
          <p:cNvSpPr txBox="1">
            <a:spLocks noChangeArrowheads="1"/>
          </p:cNvSpPr>
          <p:nvPr/>
        </p:nvSpPr>
        <p:spPr bwMode="auto">
          <a:xfrm>
            <a:off x="2700338" y="3141663"/>
            <a:ext cx="831850" cy="152400"/>
          </a:xfrm>
          <a:prstGeom prst="rect">
            <a:avLst/>
          </a:prstGeom>
          <a:noFill/>
          <a:ln w="9525">
            <a:noFill/>
            <a:miter lim="800000"/>
            <a:headEnd/>
            <a:tailEnd/>
          </a:ln>
          <a:effectLst/>
        </p:spPr>
        <p:txBody>
          <a:bodyPr>
            <a:spAutoFit/>
          </a:bodyPr>
          <a:lstStyle/>
          <a:p>
            <a:pPr>
              <a:lnSpc>
                <a:spcPct val="65000"/>
              </a:lnSpc>
              <a:spcBef>
                <a:spcPct val="50000"/>
              </a:spcBef>
            </a:pPr>
            <a:r>
              <a:rPr lang="ar-SA" sz="600" b="1">
                <a:cs typeface="B Titr" pitchFamily="2" charset="-78"/>
              </a:rPr>
              <a:t>مديريت پشتيباني</a:t>
            </a:r>
            <a:endParaRPr lang="en-US" sz="600" b="1">
              <a:cs typeface="B Titr" pitchFamily="2" charset="-78"/>
            </a:endParaRPr>
          </a:p>
        </p:txBody>
      </p:sp>
      <p:sp>
        <p:nvSpPr>
          <p:cNvPr id="129093" name="Text Box 69"/>
          <p:cNvSpPr txBox="1">
            <a:spLocks noChangeArrowheads="1"/>
          </p:cNvSpPr>
          <p:nvPr/>
        </p:nvSpPr>
        <p:spPr bwMode="auto">
          <a:xfrm>
            <a:off x="2987675" y="2063750"/>
            <a:ext cx="855663" cy="152400"/>
          </a:xfrm>
          <a:prstGeom prst="rect">
            <a:avLst/>
          </a:prstGeom>
          <a:noFill/>
          <a:ln w="9525">
            <a:noFill/>
            <a:miter lim="800000"/>
            <a:headEnd/>
            <a:tailEnd/>
          </a:ln>
          <a:effectLst/>
        </p:spPr>
        <p:txBody>
          <a:bodyPr>
            <a:spAutoFit/>
          </a:bodyPr>
          <a:lstStyle/>
          <a:p>
            <a:pPr>
              <a:lnSpc>
                <a:spcPct val="65000"/>
              </a:lnSpc>
              <a:spcBef>
                <a:spcPct val="50000"/>
              </a:spcBef>
            </a:pPr>
            <a:r>
              <a:rPr lang="ar-SA" sz="600" b="1">
                <a:cs typeface="B Titr" pitchFamily="2" charset="-78"/>
              </a:rPr>
              <a:t>ساختمان ذيحسابي </a:t>
            </a:r>
            <a:endParaRPr lang="en-US" sz="600" b="1">
              <a:cs typeface="B Titr" pitchFamily="2" charset="-78"/>
            </a:endParaRPr>
          </a:p>
        </p:txBody>
      </p:sp>
      <p:sp>
        <p:nvSpPr>
          <p:cNvPr id="129094" name="Text Box 70"/>
          <p:cNvSpPr txBox="1">
            <a:spLocks noChangeArrowheads="1"/>
          </p:cNvSpPr>
          <p:nvPr/>
        </p:nvSpPr>
        <p:spPr bwMode="auto">
          <a:xfrm>
            <a:off x="4906963" y="2006600"/>
            <a:ext cx="854075" cy="184150"/>
          </a:xfrm>
          <a:prstGeom prst="rect">
            <a:avLst/>
          </a:prstGeom>
          <a:noFill/>
          <a:ln w="9525">
            <a:noFill/>
            <a:miter lim="800000"/>
            <a:headEnd/>
            <a:tailEnd/>
          </a:ln>
          <a:effectLst/>
        </p:spPr>
        <p:txBody>
          <a:bodyPr>
            <a:spAutoFit/>
          </a:bodyPr>
          <a:lstStyle/>
          <a:p>
            <a:pPr>
              <a:spcBef>
                <a:spcPct val="50000"/>
              </a:spcBef>
            </a:pPr>
            <a:r>
              <a:rPr lang="ar-SA" sz="600" b="1">
                <a:cs typeface="B Titr" pitchFamily="2" charset="-78"/>
              </a:rPr>
              <a:t>معاونت </a:t>
            </a:r>
            <a:r>
              <a:rPr lang="fa-IR" sz="600" b="1">
                <a:cs typeface="B Titr" pitchFamily="2" charset="-78"/>
              </a:rPr>
              <a:t>بهداشتي</a:t>
            </a:r>
            <a:r>
              <a:rPr lang="ar-SA" sz="600" b="1">
                <a:cs typeface="B Titr" pitchFamily="2" charset="-78"/>
              </a:rPr>
              <a:t> </a:t>
            </a:r>
            <a:endParaRPr lang="en-US" sz="600" b="1">
              <a:cs typeface="B Titr" pitchFamily="2" charset="-78"/>
            </a:endParaRPr>
          </a:p>
        </p:txBody>
      </p:sp>
      <p:sp>
        <p:nvSpPr>
          <p:cNvPr id="129095" name="Text Box 71"/>
          <p:cNvSpPr txBox="1">
            <a:spLocks noChangeArrowheads="1"/>
          </p:cNvSpPr>
          <p:nvPr/>
        </p:nvSpPr>
        <p:spPr bwMode="auto">
          <a:xfrm>
            <a:off x="3802063" y="3940175"/>
            <a:ext cx="1123950" cy="184150"/>
          </a:xfrm>
          <a:prstGeom prst="rect">
            <a:avLst/>
          </a:prstGeom>
          <a:noFill/>
          <a:ln w="9525">
            <a:noFill/>
            <a:miter lim="800000"/>
            <a:headEnd/>
            <a:tailEnd/>
          </a:ln>
          <a:effectLst/>
        </p:spPr>
        <p:txBody>
          <a:bodyPr>
            <a:spAutoFit/>
          </a:bodyPr>
          <a:lstStyle/>
          <a:p>
            <a:pPr>
              <a:spcBef>
                <a:spcPct val="50000"/>
              </a:spcBef>
            </a:pPr>
            <a:r>
              <a:rPr lang="ar-SA" sz="600" b="1">
                <a:cs typeface="B Titr" pitchFamily="2" charset="-78"/>
              </a:rPr>
              <a:t>معاونت </a:t>
            </a:r>
            <a:r>
              <a:rPr lang="fa-IR" sz="600" b="1">
                <a:cs typeface="B Titr" pitchFamily="2" charset="-78"/>
              </a:rPr>
              <a:t>درمان </a:t>
            </a:r>
            <a:endParaRPr lang="en-US" sz="600" b="1">
              <a:cs typeface="B Titr" pitchFamily="2" charset="-78"/>
            </a:endParaRPr>
          </a:p>
        </p:txBody>
      </p:sp>
      <p:pic>
        <p:nvPicPr>
          <p:cNvPr id="129096" name="Picture 72" descr="PCCLONE2"/>
          <p:cNvPicPr>
            <a:picLocks noChangeAspect="1" noChangeArrowheads="1"/>
          </p:cNvPicPr>
          <p:nvPr/>
        </p:nvPicPr>
        <p:blipFill>
          <a:blip r:embed="rId2" cstate="print"/>
          <a:srcRect/>
          <a:stretch>
            <a:fillRect/>
          </a:stretch>
        </p:blipFill>
        <p:spPr bwMode="auto">
          <a:xfrm>
            <a:off x="5467350" y="3408363"/>
            <a:ext cx="460375" cy="411162"/>
          </a:xfrm>
          <a:prstGeom prst="rect">
            <a:avLst/>
          </a:prstGeom>
          <a:noFill/>
        </p:spPr>
      </p:pic>
      <p:sp>
        <p:nvSpPr>
          <p:cNvPr id="129097" name="Text Box 73"/>
          <p:cNvSpPr txBox="1">
            <a:spLocks noChangeArrowheads="1"/>
          </p:cNvSpPr>
          <p:nvPr/>
        </p:nvSpPr>
        <p:spPr bwMode="auto">
          <a:xfrm>
            <a:off x="5192713" y="3255963"/>
            <a:ext cx="927100" cy="184150"/>
          </a:xfrm>
          <a:prstGeom prst="rect">
            <a:avLst/>
          </a:prstGeom>
          <a:noFill/>
          <a:ln w="9525">
            <a:noFill/>
            <a:miter lim="800000"/>
            <a:headEnd/>
            <a:tailEnd/>
          </a:ln>
          <a:effectLst/>
        </p:spPr>
        <p:txBody>
          <a:bodyPr>
            <a:spAutoFit/>
          </a:bodyPr>
          <a:lstStyle/>
          <a:p>
            <a:pPr>
              <a:spcBef>
                <a:spcPct val="50000"/>
              </a:spcBef>
            </a:pPr>
            <a:r>
              <a:rPr lang="ar-SA" sz="600" b="1">
                <a:cs typeface="B Titr" pitchFamily="2" charset="-78"/>
              </a:rPr>
              <a:t>معاونت </a:t>
            </a:r>
            <a:r>
              <a:rPr lang="fa-IR" sz="600" b="1">
                <a:cs typeface="B Titr" pitchFamily="2" charset="-78"/>
              </a:rPr>
              <a:t>دانشجويي</a:t>
            </a:r>
            <a:endParaRPr lang="en-US" sz="600" b="1">
              <a:cs typeface="B Titr" pitchFamily="2" charset="-78"/>
            </a:endParaRPr>
          </a:p>
        </p:txBody>
      </p:sp>
      <p:sp>
        <p:nvSpPr>
          <p:cNvPr id="129098" name="Line 74"/>
          <p:cNvSpPr>
            <a:spLocks noChangeShapeType="1"/>
          </p:cNvSpPr>
          <p:nvPr/>
        </p:nvSpPr>
        <p:spPr bwMode="auto">
          <a:xfrm flipV="1">
            <a:off x="4887913" y="2517775"/>
            <a:ext cx="304800" cy="206375"/>
          </a:xfrm>
          <a:prstGeom prst="line">
            <a:avLst/>
          </a:prstGeom>
          <a:noFill/>
          <a:ln w="38100">
            <a:solidFill>
              <a:schemeClr val="tx1"/>
            </a:solidFill>
            <a:prstDash val="sysDot"/>
            <a:round/>
            <a:headEnd/>
            <a:tailEnd type="triangle" w="med" len="med"/>
          </a:ln>
          <a:effectLst/>
        </p:spPr>
        <p:txBody>
          <a:bodyPr/>
          <a:lstStyle/>
          <a:p>
            <a:endParaRPr lang="fa-IR"/>
          </a:p>
        </p:txBody>
      </p:sp>
      <p:sp>
        <p:nvSpPr>
          <p:cNvPr id="129099" name="Text Box 75"/>
          <p:cNvSpPr txBox="1">
            <a:spLocks noChangeArrowheads="1"/>
          </p:cNvSpPr>
          <p:nvPr/>
        </p:nvSpPr>
        <p:spPr bwMode="auto">
          <a:xfrm rot="-2249312">
            <a:off x="4643438" y="2349500"/>
            <a:ext cx="455612" cy="276225"/>
          </a:xfrm>
          <a:prstGeom prst="rect">
            <a:avLst/>
          </a:prstGeom>
          <a:noFill/>
          <a:ln w="9525" algn="ctr">
            <a:noFill/>
            <a:miter lim="800000"/>
            <a:headEnd/>
            <a:tailEnd/>
          </a:ln>
          <a:effectLst/>
        </p:spPr>
        <p:txBody>
          <a:bodyPr>
            <a:spAutoFit/>
          </a:bodyPr>
          <a:lstStyle/>
          <a:p>
            <a:pPr rtl="1">
              <a:spcBef>
                <a:spcPct val="50000"/>
              </a:spcBef>
            </a:pPr>
            <a:r>
              <a:rPr lang="fa-IR" sz="600">
                <a:cs typeface="B Titr" pitchFamily="2" charset="-78"/>
              </a:rPr>
              <a:t>بي سيم </a:t>
            </a:r>
            <a:r>
              <a:rPr lang="en-US" sz="600">
                <a:cs typeface="B Titr" pitchFamily="2" charset="-78"/>
              </a:rPr>
              <a:t>4MB</a:t>
            </a:r>
          </a:p>
        </p:txBody>
      </p:sp>
      <p:sp>
        <p:nvSpPr>
          <p:cNvPr id="129100" name="Text Box 76"/>
          <p:cNvSpPr txBox="1">
            <a:spLocks noChangeArrowheads="1"/>
          </p:cNvSpPr>
          <p:nvPr/>
        </p:nvSpPr>
        <p:spPr bwMode="auto">
          <a:xfrm rot="1808275">
            <a:off x="3751263" y="2349500"/>
            <a:ext cx="460375" cy="276225"/>
          </a:xfrm>
          <a:prstGeom prst="rect">
            <a:avLst/>
          </a:prstGeom>
          <a:noFill/>
          <a:ln w="9525" algn="ctr">
            <a:noFill/>
            <a:miter lim="800000"/>
            <a:headEnd/>
            <a:tailEnd/>
          </a:ln>
          <a:effectLst/>
        </p:spPr>
        <p:txBody>
          <a:bodyPr>
            <a:spAutoFit/>
          </a:bodyPr>
          <a:lstStyle/>
          <a:p>
            <a:pPr rtl="1">
              <a:spcBef>
                <a:spcPct val="50000"/>
              </a:spcBef>
            </a:pPr>
            <a:r>
              <a:rPr lang="fa-IR" sz="600">
                <a:cs typeface="B Titr" pitchFamily="2" charset="-78"/>
              </a:rPr>
              <a:t>بي سيم </a:t>
            </a:r>
            <a:r>
              <a:rPr lang="en-US" sz="600">
                <a:cs typeface="B Titr" pitchFamily="2" charset="-78"/>
              </a:rPr>
              <a:t>4MB</a:t>
            </a:r>
          </a:p>
        </p:txBody>
      </p:sp>
      <p:sp>
        <p:nvSpPr>
          <p:cNvPr id="129101" name="Line 77"/>
          <p:cNvSpPr>
            <a:spLocks noChangeShapeType="1"/>
          </p:cNvSpPr>
          <p:nvPr/>
        </p:nvSpPr>
        <p:spPr bwMode="auto">
          <a:xfrm flipH="1" flipV="1">
            <a:off x="3730625" y="2517775"/>
            <a:ext cx="274638" cy="177800"/>
          </a:xfrm>
          <a:prstGeom prst="line">
            <a:avLst/>
          </a:prstGeom>
          <a:noFill/>
          <a:ln w="38100">
            <a:solidFill>
              <a:schemeClr val="tx1"/>
            </a:solidFill>
            <a:prstDash val="sysDot"/>
            <a:round/>
            <a:headEnd/>
            <a:tailEnd type="triangle" w="med" len="med"/>
          </a:ln>
          <a:effectLst/>
        </p:spPr>
        <p:txBody>
          <a:bodyPr/>
          <a:lstStyle/>
          <a:p>
            <a:endParaRPr lang="fa-IR"/>
          </a:p>
        </p:txBody>
      </p:sp>
      <p:sp>
        <p:nvSpPr>
          <p:cNvPr id="129102" name="Line 78"/>
          <p:cNvSpPr>
            <a:spLocks noChangeShapeType="1"/>
          </p:cNvSpPr>
          <p:nvPr/>
        </p:nvSpPr>
        <p:spPr bwMode="auto">
          <a:xfrm>
            <a:off x="4979988" y="3408363"/>
            <a:ext cx="485775" cy="269875"/>
          </a:xfrm>
          <a:prstGeom prst="line">
            <a:avLst/>
          </a:prstGeom>
          <a:noFill/>
          <a:ln w="38100">
            <a:solidFill>
              <a:schemeClr val="tx1"/>
            </a:solidFill>
            <a:prstDash val="sysDot"/>
            <a:round/>
            <a:headEnd/>
            <a:tailEnd type="triangle" w="med" len="med"/>
          </a:ln>
          <a:effectLst/>
        </p:spPr>
        <p:txBody>
          <a:bodyPr/>
          <a:lstStyle/>
          <a:p>
            <a:endParaRPr lang="fa-IR"/>
          </a:p>
        </p:txBody>
      </p:sp>
      <p:sp>
        <p:nvSpPr>
          <p:cNvPr id="129103" name="Text Box 79"/>
          <p:cNvSpPr txBox="1">
            <a:spLocks noChangeArrowheads="1"/>
          </p:cNvSpPr>
          <p:nvPr/>
        </p:nvSpPr>
        <p:spPr bwMode="auto">
          <a:xfrm rot="-1443444">
            <a:off x="3440113" y="3244850"/>
            <a:ext cx="458787" cy="184150"/>
          </a:xfrm>
          <a:prstGeom prst="rect">
            <a:avLst/>
          </a:prstGeom>
          <a:noFill/>
          <a:ln w="9525" algn="ctr">
            <a:noFill/>
            <a:miter lim="800000"/>
            <a:headEnd/>
            <a:tailEnd/>
          </a:ln>
          <a:effectLst/>
        </p:spPr>
        <p:txBody>
          <a:bodyPr>
            <a:spAutoFit/>
          </a:bodyPr>
          <a:lstStyle/>
          <a:p>
            <a:pPr rtl="1">
              <a:spcBef>
                <a:spcPct val="50000"/>
              </a:spcBef>
            </a:pPr>
            <a:r>
              <a:rPr lang="fa-IR" sz="600">
                <a:cs typeface="B Titr" pitchFamily="2" charset="-78"/>
              </a:rPr>
              <a:t>فيبر نوري</a:t>
            </a:r>
            <a:endParaRPr lang="en-US" sz="600">
              <a:cs typeface="B Titr" pitchFamily="2" charset="-78"/>
            </a:endParaRPr>
          </a:p>
        </p:txBody>
      </p:sp>
      <p:sp>
        <p:nvSpPr>
          <p:cNvPr id="129104" name="Text Box 80"/>
          <p:cNvSpPr txBox="1">
            <a:spLocks noChangeArrowheads="1"/>
          </p:cNvSpPr>
          <p:nvPr/>
        </p:nvSpPr>
        <p:spPr bwMode="auto">
          <a:xfrm rot="1485844">
            <a:off x="4856163" y="3481388"/>
            <a:ext cx="455612" cy="276225"/>
          </a:xfrm>
          <a:prstGeom prst="rect">
            <a:avLst/>
          </a:prstGeom>
          <a:noFill/>
          <a:ln w="9525" algn="ctr">
            <a:noFill/>
            <a:miter lim="800000"/>
            <a:headEnd/>
            <a:tailEnd/>
          </a:ln>
          <a:effectLst/>
        </p:spPr>
        <p:txBody>
          <a:bodyPr>
            <a:spAutoFit/>
          </a:bodyPr>
          <a:lstStyle/>
          <a:p>
            <a:pPr rtl="1">
              <a:spcBef>
                <a:spcPct val="50000"/>
              </a:spcBef>
            </a:pPr>
            <a:r>
              <a:rPr lang="fa-IR" sz="600">
                <a:cs typeface="B Titr" pitchFamily="2" charset="-78"/>
              </a:rPr>
              <a:t>بي سيم </a:t>
            </a:r>
            <a:r>
              <a:rPr lang="en-US" sz="600">
                <a:cs typeface="B Titr" pitchFamily="2" charset="-78"/>
              </a:rPr>
              <a:t>4MB</a:t>
            </a:r>
          </a:p>
        </p:txBody>
      </p:sp>
      <p:sp>
        <p:nvSpPr>
          <p:cNvPr id="129105" name="Text Box 81"/>
          <p:cNvSpPr txBox="1">
            <a:spLocks noChangeArrowheads="1"/>
          </p:cNvSpPr>
          <p:nvPr/>
        </p:nvSpPr>
        <p:spPr bwMode="auto">
          <a:xfrm rot="37621487">
            <a:off x="4333082" y="3667919"/>
            <a:ext cx="446087" cy="276225"/>
          </a:xfrm>
          <a:prstGeom prst="rect">
            <a:avLst/>
          </a:prstGeom>
          <a:noFill/>
          <a:ln w="9525" algn="ctr">
            <a:noFill/>
            <a:miter lim="800000"/>
            <a:headEnd/>
            <a:tailEnd/>
          </a:ln>
          <a:effectLst/>
        </p:spPr>
        <p:txBody>
          <a:bodyPr>
            <a:spAutoFit/>
          </a:bodyPr>
          <a:lstStyle/>
          <a:p>
            <a:pPr rtl="1">
              <a:spcBef>
                <a:spcPct val="50000"/>
              </a:spcBef>
            </a:pPr>
            <a:r>
              <a:rPr lang="fa-IR" sz="600">
                <a:cs typeface="B Titr" pitchFamily="2" charset="-78"/>
              </a:rPr>
              <a:t>بي سيم </a:t>
            </a:r>
            <a:r>
              <a:rPr lang="en-US" sz="600">
                <a:cs typeface="B Titr" pitchFamily="2" charset="-78"/>
              </a:rPr>
              <a:t>4MB</a:t>
            </a:r>
          </a:p>
        </p:txBody>
      </p:sp>
      <p:sp>
        <p:nvSpPr>
          <p:cNvPr id="129106" name="Line 82"/>
          <p:cNvSpPr>
            <a:spLocks noChangeShapeType="1"/>
          </p:cNvSpPr>
          <p:nvPr/>
        </p:nvSpPr>
        <p:spPr bwMode="auto">
          <a:xfrm flipH="1">
            <a:off x="3425825" y="3349625"/>
            <a:ext cx="549275" cy="207963"/>
          </a:xfrm>
          <a:prstGeom prst="line">
            <a:avLst/>
          </a:prstGeom>
          <a:noFill/>
          <a:ln w="38100">
            <a:solidFill>
              <a:schemeClr val="tx1"/>
            </a:solidFill>
            <a:prstDash val="sysDot"/>
            <a:round/>
            <a:headEnd/>
            <a:tailEnd type="triangle" w="med" len="med"/>
          </a:ln>
          <a:effectLst/>
        </p:spPr>
        <p:txBody>
          <a:bodyPr/>
          <a:lstStyle/>
          <a:p>
            <a:endParaRPr lang="fa-IR"/>
          </a:p>
        </p:txBody>
      </p:sp>
      <p:sp>
        <p:nvSpPr>
          <p:cNvPr id="129107" name="Line 83"/>
          <p:cNvSpPr>
            <a:spLocks noChangeShapeType="1"/>
          </p:cNvSpPr>
          <p:nvPr/>
        </p:nvSpPr>
        <p:spPr bwMode="auto">
          <a:xfrm>
            <a:off x="4430713" y="3648075"/>
            <a:ext cx="0" cy="327025"/>
          </a:xfrm>
          <a:prstGeom prst="line">
            <a:avLst/>
          </a:prstGeom>
          <a:noFill/>
          <a:ln w="38100">
            <a:solidFill>
              <a:schemeClr val="tx1"/>
            </a:solidFill>
            <a:prstDash val="sysDot"/>
            <a:round/>
            <a:headEnd/>
            <a:tailEnd type="triangle" w="med" len="med"/>
          </a:ln>
          <a:effectLst/>
        </p:spPr>
        <p:txBody>
          <a:bodyPr/>
          <a:lstStyle/>
          <a:p>
            <a:endParaRPr lang="fa-IR"/>
          </a:p>
        </p:txBody>
      </p:sp>
      <p:sp>
        <p:nvSpPr>
          <p:cNvPr id="129108" name="Text Box 84"/>
          <p:cNvSpPr txBox="1">
            <a:spLocks noChangeArrowheads="1"/>
          </p:cNvSpPr>
          <p:nvPr/>
        </p:nvSpPr>
        <p:spPr bwMode="auto">
          <a:xfrm>
            <a:off x="2941638" y="3371850"/>
            <a:ext cx="622300" cy="152400"/>
          </a:xfrm>
          <a:prstGeom prst="rect">
            <a:avLst/>
          </a:prstGeom>
          <a:noFill/>
          <a:ln w="9525">
            <a:noFill/>
            <a:miter lim="800000"/>
            <a:headEnd/>
            <a:tailEnd/>
          </a:ln>
          <a:effectLst/>
        </p:spPr>
        <p:txBody>
          <a:bodyPr>
            <a:spAutoFit/>
          </a:bodyPr>
          <a:lstStyle/>
          <a:p>
            <a:pPr>
              <a:lnSpc>
                <a:spcPct val="65000"/>
              </a:lnSpc>
              <a:spcBef>
                <a:spcPct val="50000"/>
              </a:spcBef>
            </a:pPr>
            <a:r>
              <a:rPr lang="fa-IR" sz="600" b="1">
                <a:cs typeface="B Titr" pitchFamily="2" charset="-78"/>
              </a:rPr>
              <a:t>پايلوت</a:t>
            </a:r>
            <a:endParaRPr lang="en-US" sz="600" b="1">
              <a:cs typeface="B Titr" pitchFamily="2" charset="-78"/>
            </a:endParaRPr>
          </a:p>
        </p:txBody>
      </p:sp>
      <p:sp>
        <p:nvSpPr>
          <p:cNvPr id="129109" name="Text Box 85"/>
          <p:cNvSpPr txBox="1">
            <a:spLocks noChangeArrowheads="1"/>
          </p:cNvSpPr>
          <p:nvPr/>
        </p:nvSpPr>
        <p:spPr bwMode="auto">
          <a:xfrm>
            <a:off x="250825" y="6165850"/>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17</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Oval 2"/>
          <p:cNvSpPr>
            <a:spLocks noChangeArrowheads="1"/>
          </p:cNvSpPr>
          <p:nvPr/>
        </p:nvSpPr>
        <p:spPr bwMode="auto">
          <a:xfrm>
            <a:off x="3733800" y="2133600"/>
            <a:ext cx="1752600" cy="1752600"/>
          </a:xfrm>
          <a:prstGeom prst="ellipse">
            <a:avLst/>
          </a:prstGeom>
          <a:noFill/>
          <a:ln w="28575">
            <a:solidFill>
              <a:srgbClr val="CC00CC"/>
            </a:solidFill>
            <a:round/>
            <a:headEnd/>
            <a:tailEnd/>
          </a:ln>
          <a:effectLst/>
        </p:spPr>
        <p:txBody>
          <a:bodyPr wrap="none" anchor="ctr"/>
          <a:lstStyle/>
          <a:p>
            <a:endParaRPr lang="fa-IR"/>
          </a:p>
        </p:txBody>
      </p:sp>
      <p:pic>
        <p:nvPicPr>
          <p:cNvPr id="132099" name="Picture 3" descr="AG00564_"/>
          <p:cNvPicPr>
            <a:picLocks noChangeAspect="1" noChangeArrowheads="1" noCrop="1"/>
          </p:cNvPicPr>
          <p:nvPr/>
        </p:nvPicPr>
        <p:blipFill>
          <a:blip r:embed="rId2" cstate="print"/>
          <a:srcRect/>
          <a:stretch>
            <a:fillRect/>
          </a:stretch>
        </p:blipFill>
        <p:spPr bwMode="auto">
          <a:xfrm>
            <a:off x="2244725" y="2538413"/>
            <a:ext cx="3048000" cy="2330450"/>
          </a:xfrm>
          <a:prstGeom prst="rect">
            <a:avLst/>
          </a:prstGeom>
          <a:noFill/>
        </p:spPr>
      </p:pic>
      <p:pic>
        <p:nvPicPr>
          <p:cNvPr id="132100" name="Picture 4" descr="AG00564_"/>
          <p:cNvPicPr>
            <a:picLocks noChangeAspect="1" noChangeArrowheads="1" noCrop="1"/>
          </p:cNvPicPr>
          <p:nvPr/>
        </p:nvPicPr>
        <p:blipFill>
          <a:blip r:embed="rId2" cstate="print"/>
          <a:srcRect/>
          <a:stretch>
            <a:fillRect/>
          </a:stretch>
        </p:blipFill>
        <p:spPr bwMode="auto">
          <a:xfrm>
            <a:off x="3733800" y="2286000"/>
            <a:ext cx="3048000" cy="2330450"/>
          </a:xfrm>
          <a:prstGeom prst="rect">
            <a:avLst/>
          </a:prstGeom>
          <a:noFill/>
        </p:spPr>
      </p:pic>
      <p:pic>
        <p:nvPicPr>
          <p:cNvPr id="132101" name="Picture 5" descr="AG00564_"/>
          <p:cNvPicPr>
            <a:picLocks noChangeAspect="1" noChangeArrowheads="1" noCrop="1"/>
          </p:cNvPicPr>
          <p:nvPr/>
        </p:nvPicPr>
        <p:blipFill>
          <a:blip r:embed="rId2" cstate="print"/>
          <a:srcRect/>
          <a:stretch>
            <a:fillRect/>
          </a:stretch>
        </p:blipFill>
        <p:spPr bwMode="auto">
          <a:xfrm>
            <a:off x="3048000" y="946150"/>
            <a:ext cx="3048000" cy="2330450"/>
          </a:xfrm>
          <a:prstGeom prst="rect">
            <a:avLst/>
          </a:prstGeom>
          <a:noFill/>
        </p:spPr>
      </p:pic>
      <p:pic>
        <p:nvPicPr>
          <p:cNvPr id="132102" name="Picture 6" descr="PCCLONE2"/>
          <p:cNvPicPr>
            <a:picLocks noChangeAspect="1" noChangeArrowheads="1"/>
          </p:cNvPicPr>
          <p:nvPr/>
        </p:nvPicPr>
        <p:blipFill>
          <a:blip r:embed="rId3" cstate="print"/>
          <a:srcRect/>
          <a:stretch>
            <a:fillRect/>
          </a:stretch>
        </p:blipFill>
        <p:spPr bwMode="auto">
          <a:xfrm>
            <a:off x="4267200" y="1827213"/>
            <a:ext cx="762000" cy="687387"/>
          </a:xfrm>
          <a:prstGeom prst="rect">
            <a:avLst/>
          </a:prstGeom>
          <a:noFill/>
        </p:spPr>
      </p:pic>
      <p:pic>
        <p:nvPicPr>
          <p:cNvPr id="132103" name="Picture 7" descr="PCCLONE2"/>
          <p:cNvPicPr>
            <a:picLocks noChangeAspect="1" noChangeArrowheads="1"/>
          </p:cNvPicPr>
          <p:nvPr/>
        </p:nvPicPr>
        <p:blipFill>
          <a:blip r:embed="rId3" cstate="print"/>
          <a:srcRect/>
          <a:stretch>
            <a:fillRect/>
          </a:stretch>
        </p:blipFill>
        <p:spPr bwMode="auto">
          <a:xfrm>
            <a:off x="4953000" y="3124200"/>
            <a:ext cx="762000" cy="687388"/>
          </a:xfrm>
          <a:prstGeom prst="rect">
            <a:avLst/>
          </a:prstGeom>
          <a:noFill/>
        </p:spPr>
      </p:pic>
      <p:pic>
        <p:nvPicPr>
          <p:cNvPr id="132104" name="Picture 8" descr="PCCLONE2"/>
          <p:cNvPicPr>
            <a:picLocks noChangeAspect="1" noChangeArrowheads="1"/>
          </p:cNvPicPr>
          <p:nvPr/>
        </p:nvPicPr>
        <p:blipFill>
          <a:blip r:embed="rId3" cstate="print"/>
          <a:srcRect/>
          <a:stretch>
            <a:fillRect/>
          </a:stretch>
        </p:blipFill>
        <p:spPr bwMode="auto">
          <a:xfrm>
            <a:off x="3581400" y="3124200"/>
            <a:ext cx="762000" cy="687388"/>
          </a:xfrm>
          <a:prstGeom prst="rect">
            <a:avLst/>
          </a:prstGeom>
          <a:noFill/>
        </p:spPr>
      </p:pic>
      <p:sp>
        <p:nvSpPr>
          <p:cNvPr id="132105" name="Oval 9"/>
          <p:cNvSpPr>
            <a:spLocks noChangeArrowheads="1"/>
          </p:cNvSpPr>
          <p:nvPr/>
        </p:nvSpPr>
        <p:spPr bwMode="auto">
          <a:xfrm>
            <a:off x="228600" y="152400"/>
            <a:ext cx="8686800" cy="6477000"/>
          </a:xfrm>
          <a:prstGeom prst="ellipse">
            <a:avLst/>
          </a:prstGeom>
          <a:noFill/>
          <a:ln w="38100">
            <a:solidFill>
              <a:srgbClr val="66CCFF"/>
            </a:solidFill>
            <a:round/>
            <a:headEnd/>
            <a:tailEnd/>
          </a:ln>
          <a:effectLst/>
        </p:spPr>
        <p:txBody>
          <a:bodyPr wrap="none" anchor="ctr"/>
          <a:lstStyle/>
          <a:p>
            <a:endParaRPr lang="fa-IR"/>
          </a:p>
        </p:txBody>
      </p:sp>
      <p:sp>
        <p:nvSpPr>
          <p:cNvPr id="132106" name="Oval 10"/>
          <p:cNvSpPr>
            <a:spLocks noChangeArrowheads="1"/>
          </p:cNvSpPr>
          <p:nvPr/>
        </p:nvSpPr>
        <p:spPr bwMode="auto">
          <a:xfrm>
            <a:off x="1295400" y="1143000"/>
            <a:ext cx="6705600" cy="4419600"/>
          </a:xfrm>
          <a:prstGeom prst="ellipse">
            <a:avLst/>
          </a:prstGeom>
          <a:noFill/>
          <a:ln w="38100">
            <a:solidFill>
              <a:srgbClr val="FFFF00"/>
            </a:solidFill>
            <a:round/>
            <a:headEnd/>
            <a:tailEnd/>
          </a:ln>
          <a:effectLst/>
        </p:spPr>
        <p:txBody>
          <a:bodyPr wrap="none" anchor="ctr"/>
          <a:lstStyle/>
          <a:p>
            <a:endParaRPr lang="fa-IR"/>
          </a:p>
        </p:txBody>
      </p:sp>
      <p:pic>
        <p:nvPicPr>
          <p:cNvPr id="132107" name="Picture 11" descr="PCCLONE2"/>
          <p:cNvPicPr>
            <a:picLocks noChangeAspect="1" noChangeArrowheads="1"/>
          </p:cNvPicPr>
          <p:nvPr/>
        </p:nvPicPr>
        <p:blipFill>
          <a:blip r:embed="rId3" cstate="print"/>
          <a:srcRect/>
          <a:stretch>
            <a:fillRect/>
          </a:stretch>
        </p:blipFill>
        <p:spPr bwMode="auto">
          <a:xfrm>
            <a:off x="8305800" y="1752600"/>
            <a:ext cx="533400" cy="481013"/>
          </a:xfrm>
          <a:prstGeom prst="rect">
            <a:avLst/>
          </a:prstGeom>
          <a:noFill/>
        </p:spPr>
      </p:pic>
      <p:pic>
        <p:nvPicPr>
          <p:cNvPr id="132108" name="Picture 12" descr="PCCLONE2"/>
          <p:cNvPicPr>
            <a:picLocks noChangeAspect="1" noChangeArrowheads="1"/>
          </p:cNvPicPr>
          <p:nvPr/>
        </p:nvPicPr>
        <p:blipFill>
          <a:blip r:embed="rId3" cstate="print"/>
          <a:srcRect/>
          <a:stretch>
            <a:fillRect/>
          </a:stretch>
        </p:blipFill>
        <p:spPr bwMode="auto">
          <a:xfrm>
            <a:off x="5715000" y="42863"/>
            <a:ext cx="533400" cy="481012"/>
          </a:xfrm>
          <a:prstGeom prst="rect">
            <a:avLst/>
          </a:prstGeom>
          <a:noFill/>
        </p:spPr>
      </p:pic>
      <p:pic>
        <p:nvPicPr>
          <p:cNvPr id="132109" name="Picture 13" descr="PCCLONE2"/>
          <p:cNvPicPr>
            <a:picLocks noChangeAspect="1" noChangeArrowheads="1"/>
          </p:cNvPicPr>
          <p:nvPr/>
        </p:nvPicPr>
        <p:blipFill>
          <a:blip r:embed="rId3" cstate="print"/>
          <a:srcRect/>
          <a:stretch>
            <a:fillRect/>
          </a:stretch>
        </p:blipFill>
        <p:spPr bwMode="auto">
          <a:xfrm>
            <a:off x="6629400" y="457200"/>
            <a:ext cx="533400" cy="481013"/>
          </a:xfrm>
          <a:prstGeom prst="rect">
            <a:avLst/>
          </a:prstGeom>
          <a:noFill/>
        </p:spPr>
      </p:pic>
      <p:pic>
        <p:nvPicPr>
          <p:cNvPr id="132110" name="Picture 14" descr="PCCLONE2"/>
          <p:cNvPicPr>
            <a:picLocks noChangeAspect="1" noChangeArrowheads="1"/>
          </p:cNvPicPr>
          <p:nvPr/>
        </p:nvPicPr>
        <p:blipFill>
          <a:blip r:embed="rId3" cstate="print"/>
          <a:srcRect/>
          <a:stretch>
            <a:fillRect/>
          </a:stretch>
        </p:blipFill>
        <p:spPr bwMode="auto">
          <a:xfrm>
            <a:off x="7543800" y="990600"/>
            <a:ext cx="533400" cy="481013"/>
          </a:xfrm>
          <a:prstGeom prst="rect">
            <a:avLst/>
          </a:prstGeom>
          <a:noFill/>
        </p:spPr>
      </p:pic>
      <p:pic>
        <p:nvPicPr>
          <p:cNvPr id="132111" name="Picture 15" descr="PCCLONE2"/>
          <p:cNvPicPr>
            <a:picLocks noChangeAspect="1" noChangeArrowheads="1"/>
          </p:cNvPicPr>
          <p:nvPr/>
        </p:nvPicPr>
        <p:blipFill>
          <a:blip r:embed="rId3" cstate="print"/>
          <a:srcRect/>
          <a:stretch>
            <a:fillRect/>
          </a:stretch>
        </p:blipFill>
        <p:spPr bwMode="auto">
          <a:xfrm>
            <a:off x="8458200" y="3886200"/>
            <a:ext cx="533400" cy="481013"/>
          </a:xfrm>
          <a:prstGeom prst="rect">
            <a:avLst/>
          </a:prstGeom>
          <a:noFill/>
        </p:spPr>
      </p:pic>
      <p:pic>
        <p:nvPicPr>
          <p:cNvPr id="132112" name="Picture 16" descr="PCCLONE2"/>
          <p:cNvPicPr>
            <a:picLocks noChangeAspect="1" noChangeArrowheads="1"/>
          </p:cNvPicPr>
          <p:nvPr/>
        </p:nvPicPr>
        <p:blipFill>
          <a:blip r:embed="rId3" cstate="print"/>
          <a:srcRect/>
          <a:stretch>
            <a:fillRect/>
          </a:stretch>
        </p:blipFill>
        <p:spPr bwMode="auto">
          <a:xfrm>
            <a:off x="8610600" y="2743200"/>
            <a:ext cx="533400" cy="481013"/>
          </a:xfrm>
          <a:prstGeom prst="rect">
            <a:avLst/>
          </a:prstGeom>
          <a:noFill/>
        </p:spPr>
      </p:pic>
      <p:pic>
        <p:nvPicPr>
          <p:cNvPr id="132113" name="Picture 17" descr="PCCLONE2"/>
          <p:cNvPicPr>
            <a:picLocks noChangeAspect="1" noChangeArrowheads="1"/>
          </p:cNvPicPr>
          <p:nvPr/>
        </p:nvPicPr>
        <p:blipFill>
          <a:blip r:embed="rId3" cstate="print"/>
          <a:srcRect/>
          <a:stretch>
            <a:fillRect/>
          </a:stretch>
        </p:blipFill>
        <p:spPr bwMode="auto">
          <a:xfrm>
            <a:off x="2819400" y="0"/>
            <a:ext cx="533400" cy="481013"/>
          </a:xfrm>
          <a:prstGeom prst="rect">
            <a:avLst/>
          </a:prstGeom>
          <a:noFill/>
        </p:spPr>
      </p:pic>
      <p:pic>
        <p:nvPicPr>
          <p:cNvPr id="132114" name="Picture 18" descr="PCCLONE2"/>
          <p:cNvPicPr>
            <a:picLocks noChangeAspect="1" noChangeArrowheads="1"/>
          </p:cNvPicPr>
          <p:nvPr/>
        </p:nvPicPr>
        <p:blipFill>
          <a:blip r:embed="rId3" cstate="print"/>
          <a:srcRect/>
          <a:stretch>
            <a:fillRect/>
          </a:stretch>
        </p:blipFill>
        <p:spPr bwMode="auto">
          <a:xfrm>
            <a:off x="3810000" y="0"/>
            <a:ext cx="533400" cy="481013"/>
          </a:xfrm>
          <a:prstGeom prst="rect">
            <a:avLst/>
          </a:prstGeom>
          <a:noFill/>
        </p:spPr>
      </p:pic>
      <p:pic>
        <p:nvPicPr>
          <p:cNvPr id="132115" name="Picture 19" descr="PCCLONE2"/>
          <p:cNvPicPr>
            <a:picLocks noChangeAspect="1" noChangeArrowheads="1"/>
          </p:cNvPicPr>
          <p:nvPr/>
        </p:nvPicPr>
        <p:blipFill>
          <a:blip r:embed="rId3" cstate="print"/>
          <a:srcRect/>
          <a:stretch>
            <a:fillRect/>
          </a:stretch>
        </p:blipFill>
        <p:spPr bwMode="auto">
          <a:xfrm>
            <a:off x="4800600" y="0"/>
            <a:ext cx="533400" cy="481013"/>
          </a:xfrm>
          <a:prstGeom prst="rect">
            <a:avLst/>
          </a:prstGeom>
          <a:noFill/>
        </p:spPr>
      </p:pic>
      <p:pic>
        <p:nvPicPr>
          <p:cNvPr id="132116" name="Picture 20" descr="PCCLONE2"/>
          <p:cNvPicPr>
            <a:picLocks noChangeAspect="1" noChangeArrowheads="1"/>
          </p:cNvPicPr>
          <p:nvPr/>
        </p:nvPicPr>
        <p:blipFill>
          <a:blip r:embed="rId3" cstate="print"/>
          <a:srcRect/>
          <a:stretch>
            <a:fillRect/>
          </a:stretch>
        </p:blipFill>
        <p:spPr bwMode="auto">
          <a:xfrm>
            <a:off x="2057400" y="304800"/>
            <a:ext cx="533400" cy="481013"/>
          </a:xfrm>
          <a:prstGeom prst="rect">
            <a:avLst/>
          </a:prstGeom>
          <a:noFill/>
        </p:spPr>
      </p:pic>
      <p:pic>
        <p:nvPicPr>
          <p:cNvPr id="132117" name="Picture 21" descr="PCCLONE2"/>
          <p:cNvPicPr>
            <a:picLocks noChangeAspect="1" noChangeArrowheads="1"/>
          </p:cNvPicPr>
          <p:nvPr/>
        </p:nvPicPr>
        <p:blipFill>
          <a:blip r:embed="rId3" cstate="print"/>
          <a:srcRect/>
          <a:stretch>
            <a:fillRect/>
          </a:stretch>
        </p:blipFill>
        <p:spPr bwMode="auto">
          <a:xfrm>
            <a:off x="1295400" y="762000"/>
            <a:ext cx="533400" cy="481013"/>
          </a:xfrm>
          <a:prstGeom prst="rect">
            <a:avLst/>
          </a:prstGeom>
          <a:noFill/>
        </p:spPr>
      </p:pic>
      <p:pic>
        <p:nvPicPr>
          <p:cNvPr id="132118" name="Picture 22" descr="PCCLONE2"/>
          <p:cNvPicPr>
            <a:picLocks noChangeAspect="1" noChangeArrowheads="1"/>
          </p:cNvPicPr>
          <p:nvPr/>
        </p:nvPicPr>
        <p:blipFill>
          <a:blip r:embed="rId3" cstate="print"/>
          <a:srcRect/>
          <a:stretch>
            <a:fillRect/>
          </a:stretch>
        </p:blipFill>
        <p:spPr bwMode="auto">
          <a:xfrm>
            <a:off x="609600" y="1447800"/>
            <a:ext cx="533400" cy="481013"/>
          </a:xfrm>
          <a:prstGeom prst="rect">
            <a:avLst/>
          </a:prstGeom>
          <a:noFill/>
        </p:spPr>
      </p:pic>
      <p:pic>
        <p:nvPicPr>
          <p:cNvPr id="132119" name="Picture 23" descr="PCCLONE2"/>
          <p:cNvPicPr>
            <a:picLocks noChangeAspect="1" noChangeArrowheads="1"/>
          </p:cNvPicPr>
          <p:nvPr/>
        </p:nvPicPr>
        <p:blipFill>
          <a:blip r:embed="rId3" cstate="print"/>
          <a:srcRect/>
          <a:stretch>
            <a:fillRect/>
          </a:stretch>
        </p:blipFill>
        <p:spPr bwMode="auto">
          <a:xfrm>
            <a:off x="228600" y="2286000"/>
            <a:ext cx="533400" cy="481013"/>
          </a:xfrm>
          <a:prstGeom prst="rect">
            <a:avLst/>
          </a:prstGeom>
          <a:noFill/>
        </p:spPr>
      </p:pic>
      <p:pic>
        <p:nvPicPr>
          <p:cNvPr id="132120" name="Picture 24" descr="PCCLONE2"/>
          <p:cNvPicPr>
            <a:picLocks noChangeAspect="1" noChangeArrowheads="1"/>
          </p:cNvPicPr>
          <p:nvPr/>
        </p:nvPicPr>
        <p:blipFill>
          <a:blip r:embed="rId3" cstate="print"/>
          <a:srcRect/>
          <a:stretch>
            <a:fillRect/>
          </a:stretch>
        </p:blipFill>
        <p:spPr bwMode="auto">
          <a:xfrm>
            <a:off x="152400" y="3200400"/>
            <a:ext cx="533400" cy="481013"/>
          </a:xfrm>
          <a:prstGeom prst="rect">
            <a:avLst/>
          </a:prstGeom>
          <a:noFill/>
        </p:spPr>
      </p:pic>
      <p:pic>
        <p:nvPicPr>
          <p:cNvPr id="132121" name="Picture 25" descr="PCCLONE2"/>
          <p:cNvPicPr>
            <a:picLocks noChangeAspect="1" noChangeArrowheads="1"/>
          </p:cNvPicPr>
          <p:nvPr/>
        </p:nvPicPr>
        <p:blipFill>
          <a:blip r:embed="rId3" cstate="print"/>
          <a:srcRect/>
          <a:stretch>
            <a:fillRect/>
          </a:stretch>
        </p:blipFill>
        <p:spPr bwMode="auto">
          <a:xfrm>
            <a:off x="304800" y="3962400"/>
            <a:ext cx="533400" cy="481013"/>
          </a:xfrm>
          <a:prstGeom prst="rect">
            <a:avLst/>
          </a:prstGeom>
          <a:noFill/>
        </p:spPr>
      </p:pic>
      <p:pic>
        <p:nvPicPr>
          <p:cNvPr id="132122" name="Picture 26" descr="PCCLONE2"/>
          <p:cNvPicPr>
            <a:picLocks noChangeAspect="1" noChangeArrowheads="1"/>
          </p:cNvPicPr>
          <p:nvPr/>
        </p:nvPicPr>
        <p:blipFill>
          <a:blip r:embed="rId3" cstate="print"/>
          <a:srcRect/>
          <a:stretch>
            <a:fillRect/>
          </a:stretch>
        </p:blipFill>
        <p:spPr bwMode="auto">
          <a:xfrm>
            <a:off x="685800" y="4800600"/>
            <a:ext cx="533400" cy="481013"/>
          </a:xfrm>
          <a:prstGeom prst="rect">
            <a:avLst/>
          </a:prstGeom>
          <a:noFill/>
        </p:spPr>
      </p:pic>
      <p:pic>
        <p:nvPicPr>
          <p:cNvPr id="132123" name="Picture 27" descr="PCCLONE2"/>
          <p:cNvPicPr>
            <a:picLocks noChangeAspect="1" noChangeArrowheads="1"/>
          </p:cNvPicPr>
          <p:nvPr/>
        </p:nvPicPr>
        <p:blipFill>
          <a:blip r:embed="rId3" cstate="print"/>
          <a:srcRect/>
          <a:stretch>
            <a:fillRect/>
          </a:stretch>
        </p:blipFill>
        <p:spPr bwMode="auto">
          <a:xfrm>
            <a:off x="1295400" y="5410200"/>
            <a:ext cx="533400" cy="481013"/>
          </a:xfrm>
          <a:prstGeom prst="rect">
            <a:avLst/>
          </a:prstGeom>
          <a:noFill/>
        </p:spPr>
      </p:pic>
      <p:pic>
        <p:nvPicPr>
          <p:cNvPr id="132124" name="Picture 28" descr="PCCLONE2"/>
          <p:cNvPicPr>
            <a:picLocks noChangeAspect="1" noChangeArrowheads="1"/>
          </p:cNvPicPr>
          <p:nvPr/>
        </p:nvPicPr>
        <p:blipFill>
          <a:blip r:embed="rId3" cstate="print"/>
          <a:srcRect/>
          <a:stretch>
            <a:fillRect/>
          </a:stretch>
        </p:blipFill>
        <p:spPr bwMode="auto">
          <a:xfrm>
            <a:off x="2133600" y="5867400"/>
            <a:ext cx="533400" cy="481013"/>
          </a:xfrm>
          <a:prstGeom prst="rect">
            <a:avLst/>
          </a:prstGeom>
          <a:noFill/>
        </p:spPr>
      </p:pic>
      <p:pic>
        <p:nvPicPr>
          <p:cNvPr id="132125" name="Picture 29" descr="PCCLONE2"/>
          <p:cNvPicPr>
            <a:picLocks noChangeAspect="1" noChangeArrowheads="1"/>
          </p:cNvPicPr>
          <p:nvPr/>
        </p:nvPicPr>
        <p:blipFill>
          <a:blip r:embed="rId3" cstate="print"/>
          <a:srcRect/>
          <a:stretch>
            <a:fillRect/>
          </a:stretch>
        </p:blipFill>
        <p:spPr bwMode="auto">
          <a:xfrm>
            <a:off x="5410200" y="6262688"/>
            <a:ext cx="533400" cy="481012"/>
          </a:xfrm>
          <a:prstGeom prst="rect">
            <a:avLst/>
          </a:prstGeom>
          <a:noFill/>
        </p:spPr>
      </p:pic>
      <p:pic>
        <p:nvPicPr>
          <p:cNvPr id="132126" name="Picture 30" descr="PCCLONE2"/>
          <p:cNvPicPr>
            <a:picLocks noChangeAspect="1" noChangeArrowheads="1"/>
          </p:cNvPicPr>
          <p:nvPr/>
        </p:nvPicPr>
        <p:blipFill>
          <a:blip r:embed="rId3" cstate="print"/>
          <a:srcRect/>
          <a:stretch>
            <a:fillRect/>
          </a:stretch>
        </p:blipFill>
        <p:spPr bwMode="auto">
          <a:xfrm>
            <a:off x="3200400" y="6172200"/>
            <a:ext cx="533400" cy="481013"/>
          </a:xfrm>
          <a:prstGeom prst="rect">
            <a:avLst/>
          </a:prstGeom>
          <a:noFill/>
        </p:spPr>
      </p:pic>
      <p:pic>
        <p:nvPicPr>
          <p:cNvPr id="132127" name="Picture 31" descr="PCCLONE2"/>
          <p:cNvPicPr>
            <a:picLocks noChangeAspect="1" noChangeArrowheads="1"/>
          </p:cNvPicPr>
          <p:nvPr/>
        </p:nvPicPr>
        <p:blipFill>
          <a:blip r:embed="rId3" cstate="print"/>
          <a:srcRect/>
          <a:stretch>
            <a:fillRect/>
          </a:stretch>
        </p:blipFill>
        <p:spPr bwMode="auto">
          <a:xfrm>
            <a:off x="4400550" y="6276975"/>
            <a:ext cx="533400" cy="481013"/>
          </a:xfrm>
          <a:prstGeom prst="rect">
            <a:avLst/>
          </a:prstGeom>
          <a:noFill/>
        </p:spPr>
      </p:pic>
      <p:pic>
        <p:nvPicPr>
          <p:cNvPr id="132128" name="Picture 32" descr="PCCLONE2"/>
          <p:cNvPicPr>
            <a:picLocks noChangeAspect="1" noChangeArrowheads="1"/>
          </p:cNvPicPr>
          <p:nvPr/>
        </p:nvPicPr>
        <p:blipFill>
          <a:blip r:embed="rId3" cstate="print"/>
          <a:srcRect/>
          <a:stretch>
            <a:fillRect/>
          </a:stretch>
        </p:blipFill>
        <p:spPr bwMode="auto">
          <a:xfrm>
            <a:off x="6248400" y="5995988"/>
            <a:ext cx="533400" cy="481012"/>
          </a:xfrm>
          <a:prstGeom prst="rect">
            <a:avLst/>
          </a:prstGeom>
          <a:noFill/>
        </p:spPr>
      </p:pic>
      <p:pic>
        <p:nvPicPr>
          <p:cNvPr id="132129" name="Picture 33" descr="PCCLONE2"/>
          <p:cNvPicPr>
            <a:picLocks noChangeAspect="1" noChangeArrowheads="1"/>
          </p:cNvPicPr>
          <p:nvPr/>
        </p:nvPicPr>
        <p:blipFill>
          <a:blip r:embed="rId3" cstate="print"/>
          <a:srcRect/>
          <a:stretch>
            <a:fillRect/>
          </a:stretch>
        </p:blipFill>
        <p:spPr bwMode="auto">
          <a:xfrm>
            <a:off x="8153400" y="4648200"/>
            <a:ext cx="533400" cy="481013"/>
          </a:xfrm>
          <a:prstGeom prst="rect">
            <a:avLst/>
          </a:prstGeom>
          <a:noFill/>
        </p:spPr>
      </p:pic>
      <p:pic>
        <p:nvPicPr>
          <p:cNvPr id="132130" name="Picture 34" descr="PCCLONE2"/>
          <p:cNvPicPr>
            <a:picLocks noChangeAspect="1" noChangeArrowheads="1"/>
          </p:cNvPicPr>
          <p:nvPr/>
        </p:nvPicPr>
        <p:blipFill>
          <a:blip r:embed="rId3" cstate="print"/>
          <a:srcRect/>
          <a:stretch>
            <a:fillRect/>
          </a:stretch>
        </p:blipFill>
        <p:spPr bwMode="auto">
          <a:xfrm>
            <a:off x="7315200" y="5562600"/>
            <a:ext cx="533400" cy="481013"/>
          </a:xfrm>
          <a:prstGeom prst="rect">
            <a:avLst/>
          </a:prstGeom>
          <a:noFill/>
        </p:spPr>
      </p:pic>
      <p:sp>
        <p:nvSpPr>
          <p:cNvPr id="132131" name="Line 35"/>
          <p:cNvSpPr>
            <a:spLocks noChangeShapeType="1"/>
          </p:cNvSpPr>
          <p:nvPr/>
        </p:nvSpPr>
        <p:spPr bwMode="auto">
          <a:xfrm flipV="1">
            <a:off x="533400" y="4191000"/>
            <a:ext cx="990600" cy="457200"/>
          </a:xfrm>
          <a:prstGeom prst="line">
            <a:avLst/>
          </a:prstGeom>
          <a:noFill/>
          <a:ln w="9525">
            <a:solidFill>
              <a:srgbClr val="66CCFF"/>
            </a:solidFill>
            <a:round/>
            <a:headEnd/>
            <a:tailEnd/>
          </a:ln>
          <a:effectLst/>
        </p:spPr>
        <p:txBody>
          <a:bodyPr/>
          <a:lstStyle/>
          <a:p>
            <a:endParaRPr lang="fa-IR"/>
          </a:p>
        </p:txBody>
      </p:sp>
      <p:sp>
        <p:nvSpPr>
          <p:cNvPr id="132132" name="Line 36"/>
          <p:cNvSpPr>
            <a:spLocks noChangeShapeType="1"/>
          </p:cNvSpPr>
          <p:nvPr/>
        </p:nvSpPr>
        <p:spPr bwMode="auto">
          <a:xfrm flipV="1">
            <a:off x="1219200" y="4800600"/>
            <a:ext cx="990600" cy="609600"/>
          </a:xfrm>
          <a:prstGeom prst="line">
            <a:avLst/>
          </a:prstGeom>
          <a:noFill/>
          <a:ln w="9525">
            <a:solidFill>
              <a:srgbClr val="66CCFF"/>
            </a:solidFill>
            <a:round/>
            <a:headEnd/>
            <a:tailEnd/>
          </a:ln>
          <a:effectLst/>
        </p:spPr>
        <p:txBody>
          <a:bodyPr/>
          <a:lstStyle/>
          <a:p>
            <a:endParaRPr lang="fa-IR"/>
          </a:p>
        </p:txBody>
      </p:sp>
      <p:sp>
        <p:nvSpPr>
          <p:cNvPr id="132133" name="Line 37"/>
          <p:cNvSpPr>
            <a:spLocks noChangeShapeType="1"/>
          </p:cNvSpPr>
          <p:nvPr/>
        </p:nvSpPr>
        <p:spPr bwMode="auto">
          <a:xfrm flipV="1">
            <a:off x="1981200" y="5257800"/>
            <a:ext cx="914400" cy="685800"/>
          </a:xfrm>
          <a:prstGeom prst="line">
            <a:avLst/>
          </a:prstGeom>
          <a:noFill/>
          <a:ln w="9525">
            <a:solidFill>
              <a:srgbClr val="66CCFF"/>
            </a:solidFill>
            <a:round/>
            <a:headEnd/>
            <a:tailEnd/>
          </a:ln>
          <a:effectLst/>
        </p:spPr>
        <p:txBody>
          <a:bodyPr/>
          <a:lstStyle/>
          <a:p>
            <a:endParaRPr lang="fa-IR"/>
          </a:p>
        </p:txBody>
      </p:sp>
      <p:sp>
        <p:nvSpPr>
          <p:cNvPr id="132134" name="Line 38"/>
          <p:cNvSpPr>
            <a:spLocks noChangeShapeType="1"/>
          </p:cNvSpPr>
          <p:nvPr/>
        </p:nvSpPr>
        <p:spPr bwMode="auto">
          <a:xfrm flipV="1">
            <a:off x="2895600" y="5486400"/>
            <a:ext cx="762000" cy="914400"/>
          </a:xfrm>
          <a:prstGeom prst="line">
            <a:avLst/>
          </a:prstGeom>
          <a:noFill/>
          <a:ln w="9525">
            <a:solidFill>
              <a:srgbClr val="66CCFF"/>
            </a:solidFill>
            <a:round/>
            <a:headEnd/>
            <a:tailEnd/>
          </a:ln>
          <a:effectLst/>
        </p:spPr>
        <p:txBody>
          <a:bodyPr/>
          <a:lstStyle/>
          <a:p>
            <a:endParaRPr lang="fa-IR"/>
          </a:p>
        </p:txBody>
      </p:sp>
      <p:sp>
        <p:nvSpPr>
          <p:cNvPr id="132135" name="Line 39"/>
          <p:cNvSpPr>
            <a:spLocks noChangeShapeType="1"/>
          </p:cNvSpPr>
          <p:nvPr/>
        </p:nvSpPr>
        <p:spPr bwMode="auto">
          <a:xfrm flipV="1">
            <a:off x="3962400" y="5486400"/>
            <a:ext cx="76200" cy="1143000"/>
          </a:xfrm>
          <a:prstGeom prst="line">
            <a:avLst/>
          </a:prstGeom>
          <a:noFill/>
          <a:ln w="9525">
            <a:solidFill>
              <a:srgbClr val="66CCFF"/>
            </a:solidFill>
            <a:round/>
            <a:headEnd/>
            <a:tailEnd/>
          </a:ln>
          <a:effectLst/>
        </p:spPr>
        <p:txBody>
          <a:bodyPr/>
          <a:lstStyle/>
          <a:p>
            <a:endParaRPr lang="fa-IR"/>
          </a:p>
        </p:txBody>
      </p:sp>
      <p:sp>
        <p:nvSpPr>
          <p:cNvPr id="132136" name="Line 40"/>
          <p:cNvSpPr>
            <a:spLocks noChangeShapeType="1"/>
          </p:cNvSpPr>
          <p:nvPr/>
        </p:nvSpPr>
        <p:spPr bwMode="auto">
          <a:xfrm flipH="1" flipV="1">
            <a:off x="5029200" y="5562600"/>
            <a:ext cx="76200" cy="990600"/>
          </a:xfrm>
          <a:prstGeom prst="line">
            <a:avLst/>
          </a:prstGeom>
          <a:noFill/>
          <a:ln w="9525">
            <a:solidFill>
              <a:srgbClr val="66CCFF"/>
            </a:solidFill>
            <a:round/>
            <a:headEnd/>
            <a:tailEnd/>
          </a:ln>
          <a:effectLst/>
        </p:spPr>
        <p:txBody>
          <a:bodyPr/>
          <a:lstStyle/>
          <a:p>
            <a:endParaRPr lang="fa-IR"/>
          </a:p>
        </p:txBody>
      </p:sp>
      <p:sp>
        <p:nvSpPr>
          <p:cNvPr id="132137" name="Line 41"/>
          <p:cNvSpPr>
            <a:spLocks noChangeShapeType="1"/>
          </p:cNvSpPr>
          <p:nvPr/>
        </p:nvSpPr>
        <p:spPr bwMode="auto">
          <a:xfrm flipH="1" flipV="1">
            <a:off x="5867400" y="5410200"/>
            <a:ext cx="381000" cy="990600"/>
          </a:xfrm>
          <a:prstGeom prst="line">
            <a:avLst/>
          </a:prstGeom>
          <a:noFill/>
          <a:ln w="9525">
            <a:solidFill>
              <a:srgbClr val="66CCFF"/>
            </a:solidFill>
            <a:round/>
            <a:headEnd/>
            <a:tailEnd/>
          </a:ln>
          <a:effectLst/>
        </p:spPr>
        <p:txBody>
          <a:bodyPr/>
          <a:lstStyle/>
          <a:p>
            <a:endParaRPr lang="fa-IR"/>
          </a:p>
        </p:txBody>
      </p:sp>
      <p:sp>
        <p:nvSpPr>
          <p:cNvPr id="132138" name="Line 42"/>
          <p:cNvSpPr>
            <a:spLocks noChangeShapeType="1"/>
          </p:cNvSpPr>
          <p:nvPr/>
        </p:nvSpPr>
        <p:spPr bwMode="auto">
          <a:xfrm flipH="1" flipV="1">
            <a:off x="6781800" y="5105400"/>
            <a:ext cx="381000" cy="914400"/>
          </a:xfrm>
          <a:prstGeom prst="line">
            <a:avLst/>
          </a:prstGeom>
          <a:noFill/>
          <a:ln w="9525">
            <a:solidFill>
              <a:srgbClr val="66CCFF"/>
            </a:solidFill>
            <a:round/>
            <a:headEnd/>
            <a:tailEnd/>
          </a:ln>
          <a:effectLst/>
        </p:spPr>
        <p:txBody>
          <a:bodyPr/>
          <a:lstStyle/>
          <a:p>
            <a:endParaRPr lang="fa-IR"/>
          </a:p>
        </p:txBody>
      </p:sp>
      <p:sp>
        <p:nvSpPr>
          <p:cNvPr id="132139" name="Line 43"/>
          <p:cNvSpPr>
            <a:spLocks noChangeShapeType="1"/>
          </p:cNvSpPr>
          <p:nvPr/>
        </p:nvSpPr>
        <p:spPr bwMode="auto">
          <a:xfrm flipH="1" flipV="1">
            <a:off x="7467600" y="4572000"/>
            <a:ext cx="609600" cy="762000"/>
          </a:xfrm>
          <a:prstGeom prst="line">
            <a:avLst/>
          </a:prstGeom>
          <a:noFill/>
          <a:ln w="9525">
            <a:solidFill>
              <a:srgbClr val="66CCFF"/>
            </a:solidFill>
            <a:round/>
            <a:headEnd/>
            <a:tailEnd/>
          </a:ln>
          <a:effectLst/>
        </p:spPr>
        <p:txBody>
          <a:bodyPr/>
          <a:lstStyle/>
          <a:p>
            <a:endParaRPr lang="fa-IR"/>
          </a:p>
        </p:txBody>
      </p:sp>
      <p:sp>
        <p:nvSpPr>
          <p:cNvPr id="132140" name="Line 44"/>
          <p:cNvSpPr>
            <a:spLocks noChangeShapeType="1"/>
          </p:cNvSpPr>
          <p:nvPr/>
        </p:nvSpPr>
        <p:spPr bwMode="auto">
          <a:xfrm flipH="1" flipV="1">
            <a:off x="7848600" y="3886200"/>
            <a:ext cx="762000" cy="609600"/>
          </a:xfrm>
          <a:prstGeom prst="line">
            <a:avLst/>
          </a:prstGeom>
          <a:noFill/>
          <a:ln w="9525">
            <a:solidFill>
              <a:srgbClr val="66CCFF"/>
            </a:solidFill>
            <a:round/>
            <a:headEnd/>
            <a:tailEnd/>
          </a:ln>
          <a:effectLst/>
        </p:spPr>
        <p:txBody>
          <a:bodyPr/>
          <a:lstStyle/>
          <a:p>
            <a:endParaRPr lang="fa-IR"/>
          </a:p>
        </p:txBody>
      </p:sp>
      <p:sp>
        <p:nvSpPr>
          <p:cNvPr id="132141" name="Line 45"/>
          <p:cNvSpPr>
            <a:spLocks noChangeShapeType="1"/>
          </p:cNvSpPr>
          <p:nvPr/>
        </p:nvSpPr>
        <p:spPr bwMode="auto">
          <a:xfrm flipH="1" flipV="1">
            <a:off x="8001000" y="3124200"/>
            <a:ext cx="914400" cy="228600"/>
          </a:xfrm>
          <a:prstGeom prst="line">
            <a:avLst/>
          </a:prstGeom>
          <a:noFill/>
          <a:ln w="9525">
            <a:solidFill>
              <a:srgbClr val="66CCFF"/>
            </a:solidFill>
            <a:round/>
            <a:headEnd/>
            <a:tailEnd/>
          </a:ln>
          <a:effectLst/>
        </p:spPr>
        <p:txBody>
          <a:bodyPr/>
          <a:lstStyle/>
          <a:p>
            <a:endParaRPr lang="fa-IR"/>
          </a:p>
        </p:txBody>
      </p:sp>
      <p:sp>
        <p:nvSpPr>
          <p:cNvPr id="132142" name="Line 46"/>
          <p:cNvSpPr>
            <a:spLocks noChangeShapeType="1"/>
          </p:cNvSpPr>
          <p:nvPr/>
        </p:nvSpPr>
        <p:spPr bwMode="auto">
          <a:xfrm flipH="1">
            <a:off x="7924800" y="2438400"/>
            <a:ext cx="762000" cy="533400"/>
          </a:xfrm>
          <a:prstGeom prst="line">
            <a:avLst/>
          </a:prstGeom>
          <a:noFill/>
          <a:ln w="9525">
            <a:solidFill>
              <a:srgbClr val="66CCFF"/>
            </a:solidFill>
            <a:round/>
            <a:headEnd/>
            <a:tailEnd/>
          </a:ln>
          <a:effectLst/>
        </p:spPr>
        <p:txBody>
          <a:bodyPr/>
          <a:lstStyle/>
          <a:p>
            <a:endParaRPr lang="fa-IR"/>
          </a:p>
        </p:txBody>
      </p:sp>
      <p:sp>
        <p:nvSpPr>
          <p:cNvPr id="132143" name="Line 47"/>
          <p:cNvSpPr>
            <a:spLocks noChangeShapeType="1"/>
          </p:cNvSpPr>
          <p:nvPr/>
        </p:nvSpPr>
        <p:spPr bwMode="auto">
          <a:xfrm flipH="1">
            <a:off x="7620000" y="1600200"/>
            <a:ext cx="609600" cy="685800"/>
          </a:xfrm>
          <a:prstGeom prst="line">
            <a:avLst/>
          </a:prstGeom>
          <a:noFill/>
          <a:ln w="9525">
            <a:solidFill>
              <a:srgbClr val="66CCFF"/>
            </a:solidFill>
            <a:round/>
            <a:headEnd/>
            <a:tailEnd/>
          </a:ln>
          <a:effectLst/>
        </p:spPr>
        <p:txBody>
          <a:bodyPr/>
          <a:lstStyle/>
          <a:p>
            <a:endParaRPr lang="fa-IR"/>
          </a:p>
        </p:txBody>
      </p:sp>
      <p:sp>
        <p:nvSpPr>
          <p:cNvPr id="132144" name="Line 48"/>
          <p:cNvSpPr>
            <a:spLocks noChangeShapeType="1"/>
          </p:cNvSpPr>
          <p:nvPr/>
        </p:nvSpPr>
        <p:spPr bwMode="auto">
          <a:xfrm flipH="1">
            <a:off x="7086600" y="1066800"/>
            <a:ext cx="457200" cy="762000"/>
          </a:xfrm>
          <a:prstGeom prst="line">
            <a:avLst/>
          </a:prstGeom>
          <a:noFill/>
          <a:ln w="9525">
            <a:solidFill>
              <a:srgbClr val="66CCFF"/>
            </a:solidFill>
            <a:round/>
            <a:headEnd/>
            <a:tailEnd/>
          </a:ln>
          <a:effectLst/>
        </p:spPr>
        <p:txBody>
          <a:bodyPr/>
          <a:lstStyle/>
          <a:p>
            <a:endParaRPr lang="fa-IR"/>
          </a:p>
        </p:txBody>
      </p:sp>
      <p:sp>
        <p:nvSpPr>
          <p:cNvPr id="132145" name="Line 49"/>
          <p:cNvSpPr>
            <a:spLocks noChangeShapeType="1"/>
          </p:cNvSpPr>
          <p:nvPr/>
        </p:nvSpPr>
        <p:spPr bwMode="auto">
          <a:xfrm flipH="1">
            <a:off x="6324600" y="533400"/>
            <a:ext cx="304800" cy="914400"/>
          </a:xfrm>
          <a:prstGeom prst="line">
            <a:avLst/>
          </a:prstGeom>
          <a:noFill/>
          <a:ln w="9525">
            <a:solidFill>
              <a:srgbClr val="66CCFF"/>
            </a:solidFill>
            <a:round/>
            <a:headEnd/>
            <a:tailEnd/>
          </a:ln>
          <a:effectLst/>
        </p:spPr>
        <p:txBody>
          <a:bodyPr/>
          <a:lstStyle/>
          <a:p>
            <a:endParaRPr lang="fa-IR"/>
          </a:p>
        </p:txBody>
      </p:sp>
      <p:sp>
        <p:nvSpPr>
          <p:cNvPr id="132146" name="Line 50"/>
          <p:cNvSpPr>
            <a:spLocks noChangeShapeType="1"/>
          </p:cNvSpPr>
          <p:nvPr/>
        </p:nvSpPr>
        <p:spPr bwMode="auto">
          <a:xfrm flipH="1">
            <a:off x="5562600" y="228600"/>
            <a:ext cx="76200" cy="990600"/>
          </a:xfrm>
          <a:prstGeom prst="line">
            <a:avLst/>
          </a:prstGeom>
          <a:noFill/>
          <a:ln w="9525">
            <a:solidFill>
              <a:srgbClr val="66CCFF"/>
            </a:solidFill>
            <a:round/>
            <a:headEnd/>
            <a:tailEnd/>
          </a:ln>
          <a:effectLst/>
        </p:spPr>
        <p:txBody>
          <a:bodyPr/>
          <a:lstStyle/>
          <a:p>
            <a:endParaRPr lang="fa-IR"/>
          </a:p>
        </p:txBody>
      </p:sp>
      <p:sp>
        <p:nvSpPr>
          <p:cNvPr id="132147" name="Line 51"/>
          <p:cNvSpPr>
            <a:spLocks noChangeShapeType="1"/>
          </p:cNvSpPr>
          <p:nvPr/>
        </p:nvSpPr>
        <p:spPr bwMode="auto">
          <a:xfrm flipH="1">
            <a:off x="4495800" y="152400"/>
            <a:ext cx="76200" cy="990600"/>
          </a:xfrm>
          <a:prstGeom prst="line">
            <a:avLst/>
          </a:prstGeom>
          <a:noFill/>
          <a:ln w="9525">
            <a:solidFill>
              <a:srgbClr val="66CCFF"/>
            </a:solidFill>
            <a:round/>
            <a:headEnd/>
            <a:tailEnd/>
          </a:ln>
          <a:effectLst/>
        </p:spPr>
        <p:txBody>
          <a:bodyPr/>
          <a:lstStyle/>
          <a:p>
            <a:endParaRPr lang="fa-IR"/>
          </a:p>
        </p:txBody>
      </p:sp>
      <p:sp>
        <p:nvSpPr>
          <p:cNvPr id="132148" name="Line 52"/>
          <p:cNvSpPr>
            <a:spLocks noChangeShapeType="1"/>
          </p:cNvSpPr>
          <p:nvPr/>
        </p:nvSpPr>
        <p:spPr bwMode="auto">
          <a:xfrm>
            <a:off x="3505200" y="228600"/>
            <a:ext cx="76200" cy="990600"/>
          </a:xfrm>
          <a:prstGeom prst="line">
            <a:avLst/>
          </a:prstGeom>
          <a:noFill/>
          <a:ln w="9525">
            <a:solidFill>
              <a:srgbClr val="66CCFF"/>
            </a:solidFill>
            <a:round/>
            <a:headEnd/>
            <a:tailEnd/>
          </a:ln>
          <a:effectLst/>
        </p:spPr>
        <p:txBody>
          <a:bodyPr/>
          <a:lstStyle/>
          <a:p>
            <a:endParaRPr lang="fa-IR"/>
          </a:p>
        </p:txBody>
      </p:sp>
      <p:sp>
        <p:nvSpPr>
          <p:cNvPr id="132149" name="Line 53"/>
          <p:cNvSpPr>
            <a:spLocks noChangeShapeType="1"/>
          </p:cNvSpPr>
          <p:nvPr/>
        </p:nvSpPr>
        <p:spPr bwMode="auto">
          <a:xfrm>
            <a:off x="2667000" y="533400"/>
            <a:ext cx="152400" cy="990600"/>
          </a:xfrm>
          <a:prstGeom prst="line">
            <a:avLst/>
          </a:prstGeom>
          <a:noFill/>
          <a:ln w="9525">
            <a:solidFill>
              <a:srgbClr val="66CCFF"/>
            </a:solidFill>
            <a:round/>
            <a:headEnd/>
            <a:tailEnd/>
          </a:ln>
          <a:effectLst/>
        </p:spPr>
        <p:txBody>
          <a:bodyPr/>
          <a:lstStyle/>
          <a:p>
            <a:endParaRPr lang="fa-IR"/>
          </a:p>
        </p:txBody>
      </p:sp>
      <p:sp>
        <p:nvSpPr>
          <p:cNvPr id="132150" name="Line 54"/>
          <p:cNvSpPr>
            <a:spLocks noChangeShapeType="1"/>
          </p:cNvSpPr>
          <p:nvPr/>
        </p:nvSpPr>
        <p:spPr bwMode="auto">
          <a:xfrm>
            <a:off x="1828800" y="838200"/>
            <a:ext cx="762000" cy="762000"/>
          </a:xfrm>
          <a:prstGeom prst="line">
            <a:avLst/>
          </a:prstGeom>
          <a:noFill/>
          <a:ln w="9525">
            <a:solidFill>
              <a:srgbClr val="66CCFF"/>
            </a:solidFill>
            <a:round/>
            <a:headEnd/>
            <a:tailEnd/>
          </a:ln>
          <a:effectLst/>
        </p:spPr>
        <p:txBody>
          <a:bodyPr/>
          <a:lstStyle/>
          <a:p>
            <a:endParaRPr lang="fa-IR"/>
          </a:p>
        </p:txBody>
      </p:sp>
      <p:sp>
        <p:nvSpPr>
          <p:cNvPr id="132151" name="Line 55"/>
          <p:cNvSpPr>
            <a:spLocks noChangeShapeType="1"/>
          </p:cNvSpPr>
          <p:nvPr/>
        </p:nvSpPr>
        <p:spPr bwMode="auto">
          <a:xfrm>
            <a:off x="1219200" y="1371600"/>
            <a:ext cx="762000" cy="609600"/>
          </a:xfrm>
          <a:prstGeom prst="line">
            <a:avLst/>
          </a:prstGeom>
          <a:noFill/>
          <a:ln w="9525">
            <a:solidFill>
              <a:srgbClr val="66CCFF"/>
            </a:solidFill>
            <a:round/>
            <a:headEnd/>
            <a:tailEnd/>
          </a:ln>
          <a:effectLst/>
        </p:spPr>
        <p:txBody>
          <a:bodyPr/>
          <a:lstStyle/>
          <a:p>
            <a:endParaRPr lang="fa-IR"/>
          </a:p>
        </p:txBody>
      </p:sp>
      <p:sp>
        <p:nvSpPr>
          <p:cNvPr id="132152" name="Line 56"/>
          <p:cNvSpPr>
            <a:spLocks noChangeShapeType="1"/>
          </p:cNvSpPr>
          <p:nvPr/>
        </p:nvSpPr>
        <p:spPr bwMode="auto">
          <a:xfrm>
            <a:off x="609600" y="2133600"/>
            <a:ext cx="914400" cy="457200"/>
          </a:xfrm>
          <a:prstGeom prst="line">
            <a:avLst/>
          </a:prstGeom>
          <a:noFill/>
          <a:ln w="9525">
            <a:solidFill>
              <a:srgbClr val="66CCFF"/>
            </a:solidFill>
            <a:round/>
            <a:headEnd/>
            <a:tailEnd/>
          </a:ln>
          <a:effectLst/>
        </p:spPr>
        <p:txBody>
          <a:bodyPr/>
          <a:lstStyle/>
          <a:p>
            <a:endParaRPr lang="fa-IR"/>
          </a:p>
        </p:txBody>
      </p:sp>
      <p:sp>
        <p:nvSpPr>
          <p:cNvPr id="132153" name="Line 57"/>
          <p:cNvSpPr>
            <a:spLocks noChangeShapeType="1"/>
          </p:cNvSpPr>
          <p:nvPr/>
        </p:nvSpPr>
        <p:spPr bwMode="auto">
          <a:xfrm>
            <a:off x="228600" y="3048000"/>
            <a:ext cx="1066800" cy="304800"/>
          </a:xfrm>
          <a:prstGeom prst="line">
            <a:avLst/>
          </a:prstGeom>
          <a:noFill/>
          <a:ln w="9525">
            <a:solidFill>
              <a:srgbClr val="66CCFF"/>
            </a:solidFill>
            <a:round/>
            <a:headEnd/>
            <a:tailEnd/>
          </a:ln>
          <a:effectLst/>
        </p:spPr>
        <p:txBody>
          <a:bodyPr/>
          <a:lstStyle/>
          <a:p>
            <a:endParaRPr lang="fa-IR"/>
          </a:p>
        </p:txBody>
      </p:sp>
      <p:grpSp>
        <p:nvGrpSpPr>
          <p:cNvPr id="2" name="Group 58"/>
          <p:cNvGrpSpPr>
            <a:grpSpLocks/>
          </p:cNvGrpSpPr>
          <p:nvPr/>
        </p:nvGrpSpPr>
        <p:grpSpPr bwMode="auto">
          <a:xfrm>
            <a:off x="2057400" y="1371600"/>
            <a:ext cx="533400" cy="481013"/>
            <a:chOff x="1296" y="864"/>
            <a:chExt cx="336" cy="303"/>
          </a:xfrm>
        </p:grpSpPr>
        <p:pic>
          <p:nvPicPr>
            <p:cNvPr id="132155" name="Picture 59"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156" name="Rectangle 60"/>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3" name="Group 61"/>
          <p:cNvGrpSpPr>
            <a:grpSpLocks/>
          </p:cNvGrpSpPr>
          <p:nvPr/>
        </p:nvGrpSpPr>
        <p:grpSpPr bwMode="auto">
          <a:xfrm>
            <a:off x="1447800" y="1981200"/>
            <a:ext cx="533400" cy="481013"/>
            <a:chOff x="1296" y="864"/>
            <a:chExt cx="336" cy="303"/>
          </a:xfrm>
        </p:grpSpPr>
        <p:pic>
          <p:nvPicPr>
            <p:cNvPr id="132158" name="Picture 62"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159" name="Rectangle 63"/>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4" name="Group 64"/>
          <p:cNvGrpSpPr>
            <a:grpSpLocks/>
          </p:cNvGrpSpPr>
          <p:nvPr/>
        </p:nvGrpSpPr>
        <p:grpSpPr bwMode="auto">
          <a:xfrm>
            <a:off x="1066800" y="2667000"/>
            <a:ext cx="533400" cy="481013"/>
            <a:chOff x="1296" y="864"/>
            <a:chExt cx="336" cy="303"/>
          </a:xfrm>
        </p:grpSpPr>
        <p:pic>
          <p:nvPicPr>
            <p:cNvPr id="132161" name="Picture 65"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162" name="Rectangle 66"/>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5" name="Group 67"/>
          <p:cNvGrpSpPr>
            <a:grpSpLocks/>
          </p:cNvGrpSpPr>
          <p:nvPr/>
        </p:nvGrpSpPr>
        <p:grpSpPr bwMode="auto">
          <a:xfrm>
            <a:off x="1143000" y="3505200"/>
            <a:ext cx="533400" cy="481013"/>
            <a:chOff x="1296" y="864"/>
            <a:chExt cx="336" cy="303"/>
          </a:xfrm>
        </p:grpSpPr>
        <p:pic>
          <p:nvPicPr>
            <p:cNvPr id="132164" name="Picture 68"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165" name="Rectangle 69"/>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6" name="Group 70"/>
          <p:cNvGrpSpPr>
            <a:grpSpLocks/>
          </p:cNvGrpSpPr>
          <p:nvPr/>
        </p:nvGrpSpPr>
        <p:grpSpPr bwMode="auto">
          <a:xfrm>
            <a:off x="1524000" y="4267200"/>
            <a:ext cx="533400" cy="481013"/>
            <a:chOff x="1296" y="864"/>
            <a:chExt cx="336" cy="303"/>
          </a:xfrm>
        </p:grpSpPr>
        <p:pic>
          <p:nvPicPr>
            <p:cNvPr id="132167" name="Picture 71"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168" name="Rectangle 72"/>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7" name="Group 73"/>
          <p:cNvGrpSpPr>
            <a:grpSpLocks/>
          </p:cNvGrpSpPr>
          <p:nvPr/>
        </p:nvGrpSpPr>
        <p:grpSpPr bwMode="auto">
          <a:xfrm>
            <a:off x="2286000" y="4800600"/>
            <a:ext cx="533400" cy="481013"/>
            <a:chOff x="1296" y="864"/>
            <a:chExt cx="336" cy="303"/>
          </a:xfrm>
        </p:grpSpPr>
        <p:pic>
          <p:nvPicPr>
            <p:cNvPr id="132170" name="Picture 74"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171" name="Rectangle 75"/>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8" name="Group 76"/>
          <p:cNvGrpSpPr>
            <a:grpSpLocks/>
          </p:cNvGrpSpPr>
          <p:nvPr/>
        </p:nvGrpSpPr>
        <p:grpSpPr bwMode="auto">
          <a:xfrm>
            <a:off x="2971800" y="5105400"/>
            <a:ext cx="533400" cy="481013"/>
            <a:chOff x="1296" y="864"/>
            <a:chExt cx="336" cy="303"/>
          </a:xfrm>
        </p:grpSpPr>
        <p:pic>
          <p:nvPicPr>
            <p:cNvPr id="132173" name="Picture 77"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174" name="Rectangle 78"/>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9" name="Group 79"/>
          <p:cNvGrpSpPr>
            <a:grpSpLocks/>
          </p:cNvGrpSpPr>
          <p:nvPr/>
        </p:nvGrpSpPr>
        <p:grpSpPr bwMode="auto">
          <a:xfrm>
            <a:off x="4724400" y="5257800"/>
            <a:ext cx="533400" cy="481013"/>
            <a:chOff x="1296" y="864"/>
            <a:chExt cx="336" cy="303"/>
          </a:xfrm>
        </p:grpSpPr>
        <p:pic>
          <p:nvPicPr>
            <p:cNvPr id="132176" name="Picture 80"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177" name="Rectangle 81"/>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10" name="Group 82"/>
          <p:cNvGrpSpPr>
            <a:grpSpLocks/>
          </p:cNvGrpSpPr>
          <p:nvPr/>
        </p:nvGrpSpPr>
        <p:grpSpPr bwMode="auto">
          <a:xfrm>
            <a:off x="3810000" y="5257800"/>
            <a:ext cx="533400" cy="481013"/>
            <a:chOff x="1296" y="864"/>
            <a:chExt cx="336" cy="303"/>
          </a:xfrm>
        </p:grpSpPr>
        <p:pic>
          <p:nvPicPr>
            <p:cNvPr id="132179" name="Picture 83"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180" name="Rectangle 84"/>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11" name="Group 85"/>
          <p:cNvGrpSpPr>
            <a:grpSpLocks/>
          </p:cNvGrpSpPr>
          <p:nvPr/>
        </p:nvGrpSpPr>
        <p:grpSpPr bwMode="auto">
          <a:xfrm>
            <a:off x="5715000" y="5105400"/>
            <a:ext cx="533400" cy="481013"/>
            <a:chOff x="1296" y="864"/>
            <a:chExt cx="336" cy="303"/>
          </a:xfrm>
        </p:grpSpPr>
        <p:pic>
          <p:nvPicPr>
            <p:cNvPr id="132182" name="Picture 86"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183" name="Rectangle 87"/>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12" name="Group 88"/>
          <p:cNvGrpSpPr>
            <a:grpSpLocks/>
          </p:cNvGrpSpPr>
          <p:nvPr/>
        </p:nvGrpSpPr>
        <p:grpSpPr bwMode="auto">
          <a:xfrm>
            <a:off x="6477000" y="4724400"/>
            <a:ext cx="533400" cy="481013"/>
            <a:chOff x="1296" y="864"/>
            <a:chExt cx="336" cy="303"/>
          </a:xfrm>
        </p:grpSpPr>
        <p:pic>
          <p:nvPicPr>
            <p:cNvPr id="132185" name="Picture 89"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186" name="Rectangle 90"/>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13" name="Group 91"/>
          <p:cNvGrpSpPr>
            <a:grpSpLocks/>
          </p:cNvGrpSpPr>
          <p:nvPr/>
        </p:nvGrpSpPr>
        <p:grpSpPr bwMode="auto">
          <a:xfrm>
            <a:off x="7162800" y="4267200"/>
            <a:ext cx="533400" cy="481013"/>
            <a:chOff x="1296" y="864"/>
            <a:chExt cx="336" cy="303"/>
          </a:xfrm>
        </p:grpSpPr>
        <p:pic>
          <p:nvPicPr>
            <p:cNvPr id="132188" name="Picture 92"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189" name="Rectangle 93"/>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14" name="Group 94"/>
          <p:cNvGrpSpPr>
            <a:grpSpLocks/>
          </p:cNvGrpSpPr>
          <p:nvPr/>
        </p:nvGrpSpPr>
        <p:grpSpPr bwMode="auto">
          <a:xfrm>
            <a:off x="7620000" y="3352800"/>
            <a:ext cx="533400" cy="481013"/>
            <a:chOff x="1296" y="864"/>
            <a:chExt cx="336" cy="303"/>
          </a:xfrm>
        </p:grpSpPr>
        <p:pic>
          <p:nvPicPr>
            <p:cNvPr id="132191" name="Picture 95"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192" name="Rectangle 96"/>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15" name="Group 97"/>
          <p:cNvGrpSpPr>
            <a:grpSpLocks/>
          </p:cNvGrpSpPr>
          <p:nvPr/>
        </p:nvGrpSpPr>
        <p:grpSpPr bwMode="auto">
          <a:xfrm>
            <a:off x="7543800" y="2362200"/>
            <a:ext cx="533400" cy="481013"/>
            <a:chOff x="1296" y="864"/>
            <a:chExt cx="336" cy="303"/>
          </a:xfrm>
        </p:grpSpPr>
        <p:pic>
          <p:nvPicPr>
            <p:cNvPr id="132194" name="Picture 98"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195" name="Rectangle 99"/>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16" name="Group 100"/>
          <p:cNvGrpSpPr>
            <a:grpSpLocks/>
          </p:cNvGrpSpPr>
          <p:nvPr/>
        </p:nvGrpSpPr>
        <p:grpSpPr bwMode="auto">
          <a:xfrm>
            <a:off x="7086600" y="1676400"/>
            <a:ext cx="533400" cy="481013"/>
            <a:chOff x="1296" y="864"/>
            <a:chExt cx="336" cy="303"/>
          </a:xfrm>
        </p:grpSpPr>
        <p:pic>
          <p:nvPicPr>
            <p:cNvPr id="132197" name="Picture 101"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198" name="Rectangle 102"/>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17" name="Group 103"/>
          <p:cNvGrpSpPr>
            <a:grpSpLocks/>
          </p:cNvGrpSpPr>
          <p:nvPr/>
        </p:nvGrpSpPr>
        <p:grpSpPr bwMode="auto">
          <a:xfrm>
            <a:off x="6477000" y="1371600"/>
            <a:ext cx="533400" cy="481013"/>
            <a:chOff x="1296" y="864"/>
            <a:chExt cx="336" cy="303"/>
          </a:xfrm>
        </p:grpSpPr>
        <p:pic>
          <p:nvPicPr>
            <p:cNvPr id="132200" name="Picture 104"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201" name="Rectangle 105"/>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18" name="Group 106"/>
          <p:cNvGrpSpPr>
            <a:grpSpLocks/>
          </p:cNvGrpSpPr>
          <p:nvPr/>
        </p:nvGrpSpPr>
        <p:grpSpPr bwMode="auto">
          <a:xfrm>
            <a:off x="5638800" y="990600"/>
            <a:ext cx="533400" cy="481013"/>
            <a:chOff x="1296" y="864"/>
            <a:chExt cx="336" cy="303"/>
          </a:xfrm>
        </p:grpSpPr>
        <p:pic>
          <p:nvPicPr>
            <p:cNvPr id="132203" name="Picture 107"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204" name="Rectangle 108"/>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19" name="Group 109"/>
          <p:cNvGrpSpPr>
            <a:grpSpLocks/>
          </p:cNvGrpSpPr>
          <p:nvPr/>
        </p:nvGrpSpPr>
        <p:grpSpPr bwMode="auto">
          <a:xfrm>
            <a:off x="4800600" y="838200"/>
            <a:ext cx="533400" cy="481013"/>
            <a:chOff x="1296" y="864"/>
            <a:chExt cx="336" cy="303"/>
          </a:xfrm>
        </p:grpSpPr>
        <p:pic>
          <p:nvPicPr>
            <p:cNvPr id="132206" name="Picture 110"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207" name="Rectangle 111"/>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20" name="Group 112"/>
          <p:cNvGrpSpPr>
            <a:grpSpLocks/>
          </p:cNvGrpSpPr>
          <p:nvPr/>
        </p:nvGrpSpPr>
        <p:grpSpPr bwMode="auto">
          <a:xfrm>
            <a:off x="3733800" y="762000"/>
            <a:ext cx="533400" cy="481013"/>
            <a:chOff x="1296" y="864"/>
            <a:chExt cx="336" cy="303"/>
          </a:xfrm>
        </p:grpSpPr>
        <p:pic>
          <p:nvPicPr>
            <p:cNvPr id="132209" name="Picture 113"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210" name="Rectangle 114"/>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grpSp>
        <p:nvGrpSpPr>
          <p:cNvPr id="21" name="Group 115"/>
          <p:cNvGrpSpPr>
            <a:grpSpLocks/>
          </p:cNvGrpSpPr>
          <p:nvPr/>
        </p:nvGrpSpPr>
        <p:grpSpPr bwMode="auto">
          <a:xfrm>
            <a:off x="2971800" y="914400"/>
            <a:ext cx="533400" cy="481013"/>
            <a:chOff x="1296" y="864"/>
            <a:chExt cx="336" cy="303"/>
          </a:xfrm>
        </p:grpSpPr>
        <p:pic>
          <p:nvPicPr>
            <p:cNvPr id="132212" name="Picture 116"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32213" name="Rectangle 117"/>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sp>
        <p:nvSpPr>
          <p:cNvPr id="132214" name="Rectangle 118"/>
          <p:cNvSpPr>
            <a:spLocks noChangeArrowheads="1"/>
          </p:cNvSpPr>
          <p:nvPr/>
        </p:nvSpPr>
        <p:spPr bwMode="auto">
          <a:xfrm>
            <a:off x="4394200" y="1866900"/>
            <a:ext cx="457200" cy="304800"/>
          </a:xfrm>
          <a:prstGeom prst="rect">
            <a:avLst/>
          </a:prstGeom>
          <a:solidFill>
            <a:srgbClr val="CC00CC"/>
          </a:solidFill>
          <a:ln w="9525">
            <a:noFill/>
            <a:miter lim="800000"/>
            <a:headEnd/>
            <a:tailEnd/>
          </a:ln>
          <a:effectLst/>
        </p:spPr>
        <p:txBody>
          <a:bodyPr wrap="none" anchor="ctr"/>
          <a:lstStyle/>
          <a:p>
            <a:endParaRPr lang="fa-IR"/>
          </a:p>
        </p:txBody>
      </p:sp>
      <p:sp>
        <p:nvSpPr>
          <p:cNvPr id="132215" name="Rectangle 119"/>
          <p:cNvSpPr>
            <a:spLocks noChangeArrowheads="1"/>
          </p:cNvSpPr>
          <p:nvPr/>
        </p:nvSpPr>
        <p:spPr bwMode="auto">
          <a:xfrm>
            <a:off x="5105400" y="3175000"/>
            <a:ext cx="457200" cy="304800"/>
          </a:xfrm>
          <a:prstGeom prst="rect">
            <a:avLst/>
          </a:prstGeom>
          <a:solidFill>
            <a:srgbClr val="CC00CC"/>
          </a:solidFill>
          <a:ln w="9525">
            <a:noFill/>
            <a:miter lim="800000"/>
            <a:headEnd/>
            <a:tailEnd/>
          </a:ln>
          <a:effectLst/>
        </p:spPr>
        <p:txBody>
          <a:bodyPr wrap="none" anchor="ctr"/>
          <a:lstStyle/>
          <a:p>
            <a:endParaRPr lang="fa-IR"/>
          </a:p>
        </p:txBody>
      </p:sp>
      <p:sp>
        <p:nvSpPr>
          <p:cNvPr id="132216" name="Rectangle 120"/>
          <p:cNvSpPr>
            <a:spLocks noChangeArrowheads="1"/>
          </p:cNvSpPr>
          <p:nvPr/>
        </p:nvSpPr>
        <p:spPr bwMode="auto">
          <a:xfrm>
            <a:off x="3721100" y="3162300"/>
            <a:ext cx="457200" cy="304800"/>
          </a:xfrm>
          <a:prstGeom prst="rect">
            <a:avLst/>
          </a:prstGeom>
          <a:solidFill>
            <a:srgbClr val="CC00CC"/>
          </a:solidFill>
          <a:ln w="9525">
            <a:noFill/>
            <a:miter lim="800000"/>
            <a:headEnd/>
            <a:tailEnd/>
          </a:ln>
          <a:effectLst/>
        </p:spPr>
        <p:txBody>
          <a:bodyPr wrap="none" anchor="ctr"/>
          <a:lstStyle/>
          <a:p>
            <a:endParaRPr lang="fa-IR"/>
          </a:p>
        </p:txBody>
      </p:sp>
      <p:sp>
        <p:nvSpPr>
          <p:cNvPr id="132217" name="Rectangle 121"/>
          <p:cNvSpPr>
            <a:spLocks noChangeArrowheads="1"/>
          </p:cNvSpPr>
          <p:nvPr/>
        </p:nvSpPr>
        <p:spPr bwMode="auto">
          <a:xfrm>
            <a:off x="8890000" y="6578600"/>
            <a:ext cx="228600" cy="228600"/>
          </a:xfrm>
          <a:prstGeom prst="rect">
            <a:avLst/>
          </a:prstGeom>
          <a:solidFill>
            <a:schemeClr val="accent2"/>
          </a:solidFill>
          <a:ln w="9525">
            <a:solidFill>
              <a:schemeClr val="tx1"/>
            </a:solidFill>
            <a:miter lim="800000"/>
            <a:headEnd/>
            <a:tailEnd/>
          </a:ln>
          <a:effectLst/>
        </p:spPr>
        <p:txBody>
          <a:bodyPr wrap="none" anchor="ctr"/>
          <a:lstStyle/>
          <a:p>
            <a:endParaRPr lang="fa-IR"/>
          </a:p>
        </p:txBody>
      </p:sp>
      <p:sp>
        <p:nvSpPr>
          <p:cNvPr id="132218" name="Text Box 122"/>
          <p:cNvSpPr txBox="1">
            <a:spLocks noChangeArrowheads="1"/>
          </p:cNvSpPr>
          <p:nvPr/>
        </p:nvSpPr>
        <p:spPr bwMode="auto">
          <a:xfrm>
            <a:off x="7086600" y="6400800"/>
            <a:ext cx="1524000" cy="457200"/>
          </a:xfrm>
          <a:prstGeom prst="rect">
            <a:avLst/>
          </a:prstGeom>
          <a:noFill/>
          <a:ln w="9525">
            <a:noFill/>
            <a:miter lim="800000"/>
            <a:headEnd/>
            <a:tailEnd/>
          </a:ln>
          <a:effectLst/>
        </p:spPr>
        <p:txBody>
          <a:bodyPr>
            <a:spAutoFit/>
          </a:bodyPr>
          <a:lstStyle/>
          <a:p>
            <a:pPr algn="l">
              <a:spcBef>
                <a:spcPct val="50000"/>
              </a:spcBef>
            </a:pPr>
            <a:endParaRPr lang="fa-IR"/>
          </a:p>
        </p:txBody>
      </p:sp>
      <p:sp>
        <p:nvSpPr>
          <p:cNvPr id="132219" name="Text Box 123"/>
          <p:cNvSpPr txBox="1">
            <a:spLocks noChangeArrowheads="1"/>
          </p:cNvSpPr>
          <p:nvPr/>
        </p:nvSpPr>
        <p:spPr bwMode="auto">
          <a:xfrm>
            <a:off x="6756400" y="6638925"/>
            <a:ext cx="2133600" cy="244475"/>
          </a:xfrm>
          <a:prstGeom prst="rect">
            <a:avLst/>
          </a:prstGeom>
          <a:noFill/>
          <a:ln w="9525">
            <a:noFill/>
            <a:miter lim="800000"/>
            <a:headEnd/>
            <a:tailEnd/>
          </a:ln>
          <a:effectLst/>
        </p:spPr>
        <p:txBody>
          <a:bodyPr>
            <a:spAutoFit/>
          </a:bodyPr>
          <a:lstStyle/>
          <a:p>
            <a:pPr algn="r">
              <a:spcBef>
                <a:spcPct val="50000"/>
              </a:spcBef>
            </a:pPr>
            <a:r>
              <a:rPr lang="ar-SA" sz="1000">
                <a:cs typeface="Titr" pitchFamily="2" charset="-78"/>
              </a:rPr>
              <a:t>شبكه هاي بهداشت و درمان شهرستانها </a:t>
            </a:r>
            <a:endParaRPr lang="en-US" sz="1000">
              <a:cs typeface="Titr" pitchFamily="2" charset="-78"/>
            </a:endParaRPr>
          </a:p>
        </p:txBody>
      </p:sp>
      <p:sp>
        <p:nvSpPr>
          <p:cNvPr id="132220" name="Rectangle 124"/>
          <p:cNvSpPr>
            <a:spLocks noChangeArrowheads="1"/>
          </p:cNvSpPr>
          <p:nvPr/>
        </p:nvSpPr>
        <p:spPr bwMode="auto">
          <a:xfrm>
            <a:off x="8890000" y="6289675"/>
            <a:ext cx="228600" cy="228600"/>
          </a:xfrm>
          <a:prstGeom prst="rect">
            <a:avLst/>
          </a:prstGeom>
          <a:solidFill>
            <a:srgbClr val="FFFF00"/>
          </a:solidFill>
          <a:ln w="9525">
            <a:solidFill>
              <a:schemeClr val="tx1"/>
            </a:solidFill>
            <a:miter lim="800000"/>
            <a:headEnd/>
            <a:tailEnd/>
          </a:ln>
          <a:effectLst/>
        </p:spPr>
        <p:txBody>
          <a:bodyPr wrap="none" anchor="ctr"/>
          <a:lstStyle/>
          <a:p>
            <a:endParaRPr lang="fa-IR"/>
          </a:p>
        </p:txBody>
      </p:sp>
      <p:sp>
        <p:nvSpPr>
          <p:cNvPr id="132221" name="Text Box 125"/>
          <p:cNvSpPr txBox="1">
            <a:spLocks noChangeArrowheads="1"/>
          </p:cNvSpPr>
          <p:nvPr/>
        </p:nvSpPr>
        <p:spPr bwMode="auto">
          <a:xfrm>
            <a:off x="6807200" y="6362700"/>
            <a:ext cx="2133600" cy="244475"/>
          </a:xfrm>
          <a:prstGeom prst="rect">
            <a:avLst/>
          </a:prstGeom>
          <a:noFill/>
          <a:ln w="9525">
            <a:noFill/>
            <a:miter lim="800000"/>
            <a:headEnd/>
            <a:tailEnd/>
          </a:ln>
          <a:effectLst/>
        </p:spPr>
        <p:txBody>
          <a:bodyPr>
            <a:spAutoFit/>
          </a:bodyPr>
          <a:lstStyle/>
          <a:p>
            <a:pPr algn="r">
              <a:spcBef>
                <a:spcPct val="50000"/>
              </a:spcBef>
            </a:pPr>
            <a:r>
              <a:rPr lang="ar-SA" sz="1000">
                <a:cs typeface="Titr" pitchFamily="2" charset="-78"/>
              </a:rPr>
              <a:t>دانشكده ها و بيمارستانها  و معاونتها  </a:t>
            </a:r>
            <a:endParaRPr lang="en-US" sz="1000">
              <a:cs typeface="Titr" pitchFamily="2" charset="-78"/>
            </a:endParaRPr>
          </a:p>
        </p:txBody>
      </p:sp>
      <p:sp>
        <p:nvSpPr>
          <p:cNvPr id="132222" name="Rectangle 126"/>
          <p:cNvSpPr>
            <a:spLocks noChangeArrowheads="1"/>
          </p:cNvSpPr>
          <p:nvPr/>
        </p:nvSpPr>
        <p:spPr bwMode="auto">
          <a:xfrm>
            <a:off x="8890000" y="6010275"/>
            <a:ext cx="228600" cy="228600"/>
          </a:xfrm>
          <a:prstGeom prst="rect">
            <a:avLst/>
          </a:prstGeom>
          <a:solidFill>
            <a:srgbClr val="CC00CC"/>
          </a:solidFill>
          <a:ln w="9525">
            <a:solidFill>
              <a:schemeClr val="tx1"/>
            </a:solidFill>
            <a:miter lim="800000"/>
            <a:headEnd/>
            <a:tailEnd/>
          </a:ln>
          <a:effectLst/>
        </p:spPr>
        <p:txBody>
          <a:bodyPr wrap="none" anchor="ctr"/>
          <a:lstStyle/>
          <a:p>
            <a:endParaRPr lang="fa-IR"/>
          </a:p>
        </p:txBody>
      </p:sp>
      <p:sp>
        <p:nvSpPr>
          <p:cNvPr id="132223" name="Text Box 127"/>
          <p:cNvSpPr txBox="1">
            <a:spLocks noChangeArrowheads="1"/>
          </p:cNvSpPr>
          <p:nvPr/>
        </p:nvSpPr>
        <p:spPr bwMode="auto">
          <a:xfrm>
            <a:off x="6642100" y="6057900"/>
            <a:ext cx="2311400" cy="396875"/>
          </a:xfrm>
          <a:prstGeom prst="rect">
            <a:avLst/>
          </a:prstGeom>
          <a:noFill/>
          <a:ln w="9525">
            <a:noFill/>
            <a:miter lim="800000"/>
            <a:headEnd/>
            <a:tailEnd/>
          </a:ln>
          <a:effectLst/>
        </p:spPr>
        <p:txBody>
          <a:bodyPr>
            <a:spAutoFit/>
          </a:bodyPr>
          <a:lstStyle/>
          <a:p>
            <a:pPr algn="r">
              <a:spcBef>
                <a:spcPct val="50000"/>
              </a:spcBef>
            </a:pPr>
            <a:r>
              <a:rPr lang="ar-SA" sz="1000">
                <a:cs typeface="Titr" pitchFamily="2" charset="-78"/>
              </a:rPr>
              <a:t>ساختمان رياست – مديريت پشتيباني – ديحسابي   </a:t>
            </a:r>
            <a:endParaRPr lang="en-US" sz="1000">
              <a:cs typeface="Titr" pitchFamily="2" charset="-78"/>
            </a:endParaRPr>
          </a:p>
        </p:txBody>
      </p:sp>
      <p:sp>
        <p:nvSpPr>
          <p:cNvPr id="132224" name="Text Box 128"/>
          <p:cNvSpPr txBox="1">
            <a:spLocks noChangeArrowheads="1"/>
          </p:cNvSpPr>
          <p:nvPr/>
        </p:nvSpPr>
        <p:spPr bwMode="auto">
          <a:xfrm>
            <a:off x="0" y="6237288"/>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18</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0" y="1752600"/>
            <a:ext cx="9144000" cy="3622675"/>
          </a:xfrm>
          <a:prstGeom prst="rect">
            <a:avLst/>
          </a:prstGeom>
          <a:solidFill>
            <a:srgbClr val="FFFFCC"/>
          </a:solidFill>
          <a:ln w="76200" cmpd="tri">
            <a:noFill/>
            <a:miter lim="800000"/>
            <a:headEnd/>
            <a:tailEnd/>
          </a:ln>
          <a:effectLst>
            <a:outerShdw dist="35921" dir="2700000" algn="ctr" rotWithShape="0">
              <a:schemeClr val="tx1"/>
            </a:outerShdw>
          </a:effectLst>
        </p:spPr>
        <p:txBody>
          <a:bodyPr>
            <a:spAutoFit/>
          </a:bodyPr>
          <a:lstStyle/>
          <a:p>
            <a:pPr rtl="1">
              <a:lnSpc>
                <a:spcPct val="135000"/>
              </a:lnSpc>
              <a:spcBef>
                <a:spcPct val="50000"/>
              </a:spcBef>
            </a:pPr>
            <a:r>
              <a:rPr lang="ar-SA" sz="4000">
                <a:solidFill>
                  <a:srgbClr val="00FF00"/>
                </a:solidFill>
                <a:effectLst>
                  <a:outerShdw blurRad="38100" dist="38100" dir="2700000" algn="tl">
                    <a:srgbClr val="000000"/>
                  </a:outerShdw>
                </a:effectLst>
                <a:cs typeface="B Titr" pitchFamily="2" charset="-78"/>
              </a:rPr>
              <a:t>فرايند  انجام مكانيزه مكاتبات اداري</a:t>
            </a:r>
            <a:r>
              <a:rPr lang="ar-SA" sz="4000">
                <a:solidFill>
                  <a:srgbClr val="800000"/>
                </a:solidFill>
                <a:effectLst>
                  <a:outerShdw blurRad="38100" dist="38100" dir="2700000" algn="tl">
                    <a:srgbClr val="000000"/>
                  </a:outerShdw>
                </a:effectLst>
                <a:cs typeface="B Titr" pitchFamily="2" charset="-78"/>
              </a:rPr>
              <a:t> </a:t>
            </a:r>
          </a:p>
          <a:p>
            <a:pPr rtl="1">
              <a:lnSpc>
                <a:spcPct val="135000"/>
              </a:lnSpc>
              <a:spcBef>
                <a:spcPct val="50000"/>
              </a:spcBef>
            </a:pPr>
            <a:r>
              <a:rPr lang="ar-SA" sz="4800">
                <a:solidFill>
                  <a:srgbClr val="993300"/>
                </a:solidFill>
                <a:cs typeface="B Titr" pitchFamily="2" charset="-78"/>
              </a:rPr>
              <a:t>از زمان تدوين نامه تا دريافت </a:t>
            </a:r>
          </a:p>
          <a:p>
            <a:pPr rtl="1">
              <a:lnSpc>
                <a:spcPct val="135000"/>
              </a:lnSpc>
              <a:spcBef>
                <a:spcPct val="50000"/>
              </a:spcBef>
            </a:pPr>
            <a:r>
              <a:rPr lang="ar-SA" sz="4800">
                <a:solidFill>
                  <a:srgbClr val="993300"/>
                </a:solidFill>
                <a:cs typeface="B Titr" pitchFamily="2" charset="-78"/>
              </a:rPr>
              <a:t>توسط مخاطب</a:t>
            </a:r>
            <a:r>
              <a:rPr lang="ar-SA" sz="4000">
                <a:solidFill>
                  <a:srgbClr val="800000"/>
                </a:solidFill>
                <a:effectLst>
                  <a:outerShdw blurRad="38100" dist="38100" dir="2700000" algn="tl">
                    <a:srgbClr val="000000"/>
                  </a:outerShdw>
                </a:effectLst>
                <a:cs typeface="B Titr" pitchFamily="2" charset="-78"/>
              </a:rPr>
              <a:t> </a:t>
            </a:r>
            <a:endParaRPr lang="en-US" sz="4000">
              <a:solidFill>
                <a:srgbClr val="800000"/>
              </a:solidFill>
              <a:effectLst>
                <a:outerShdw blurRad="38100" dist="38100" dir="2700000" algn="tl">
                  <a:srgbClr val="000000"/>
                </a:outerShdw>
              </a:effectLst>
              <a:cs typeface="B Titr" pitchFamily="2" charset="-78"/>
            </a:endParaRPr>
          </a:p>
        </p:txBody>
      </p:sp>
      <p:sp>
        <p:nvSpPr>
          <p:cNvPr id="111619" name="Rectangle 3"/>
          <p:cNvSpPr>
            <a:spLocks noChangeArrowheads="1"/>
          </p:cNvSpPr>
          <p:nvPr/>
        </p:nvSpPr>
        <p:spPr bwMode="auto">
          <a:xfrm>
            <a:off x="0" y="0"/>
            <a:ext cx="9144000" cy="685800"/>
          </a:xfrm>
          <a:prstGeom prst="rect">
            <a:avLst/>
          </a:prstGeom>
          <a:solidFill>
            <a:srgbClr val="993300"/>
          </a:solidFill>
          <a:ln w="9525">
            <a:noFill/>
            <a:miter lim="800000"/>
            <a:headEnd/>
            <a:tailEnd/>
          </a:ln>
          <a:effectLst/>
        </p:spPr>
        <p:txBody>
          <a:bodyPr wrap="none" anchor="ctr"/>
          <a:lstStyle/>
          <a:p>
            <a:endParaRPr lang="fa-IR"/>
          </a:p>
        </p:txBody>
      </p:sp>
      <p:pic>
        <p:nvPicPr>
          <p:cNvPr id="111620" name="Picture 4" descr="AG00564_"/>
          <p:cNvPicPr>
            <a:picLocks noChangeAspect="1" noChangeArrowheads="1" noCrop="1"/>
          </p:cNvPicPr>
          <p:nvPr/>
        </p:nvPicPr>
        <p:blipFill>
          <a:blip r:embed="rId2" cstate="print"/>
          <a:srcRect/>
          <a:stretch>
            <a:fillRect/>
          </a:stretch>
        </p:blipFill>
        <p:spPr bwMode="auto">
          <a:xfrm>
            <a:off x="0" y="0"/>
            <a:ext cx="914400" cy="698500"/>
          </a:xfrm>
          <a:prstGeom prst="rect">
            <a:avLst/>
          </a:prstGeom>
          <a:noFill/>
        </p:spPr>
      </p:pic>
      <p:grpSp>
        <p:nvGrpSpPr>
          <p:cNvPr id="2" name="Group 5"/>
          <p:cNvGrpSpPr>
            <a:grpSpLocks/>
          </p:cNvGrpSpPr>
          <p:nvPr/>
        </p:nvGrpSpPr>
        <p:grpSpPr bwMode="auto">
          <a:xfrm>
            <a:off x="304800" y="228600"/>
            <a:ext cx="304800" cy="328613"/>
            <a:chOff x="1296" y="864"/>
            <a:chExt cx="336" cy="303"/>
          </a:xfrm>
        </p:grpSpPr>
        <p:pic>
          <p:nvPicPr>
            <p:cNvPr id="111622" name="Picture 6"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11623" name="Rectangle 7"/>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sp>
        <p:nvSpPr>
          <p:cNvPr id="111624" name="Text Box 8"/>
          <p:cNvSpPr txBox="1">
            <a:spLocks noChangeArrowheads="1"/>
          </p:cNvSpPr>
          <p:nvPr/>
        </p:nvSpPr>
        <p:spPr bwMode="auto">
          <a:xfrm>
            <a:off x="876300" y="228600"/>
            <a:ext cx="35814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FF00"/>
                </a:solidFill>
                <a:effectLst>
                  <a:outerShdw blurRad="38100" dist="38100" dir="2700000" algn="tl">
                    <a:srgbClr val="C0C0C0"/>
                  </a:outerShdw>
                </a:effectLst>
                <a:cs typeface="Titr" pitchFamily="2" charset="-78"/>
              </a:rPr>
              <a:t>PaperLess</a:t>
            </a:r>
          </a:p>
        </p:txBody>
      </p:sp>
      <p:sp>
        <p:nvSpPr>
          <p:cNvPr id="111625" name="Text Box 9"/>
          <p:cNvSpPr txBox="1">
            <a:spLocks noChangeArrowheads="1"/>
          </p:cNvSpPr>
          <p:nvPr/>
        </p:nvSpPr>
        <p:spPr bwMode="auto">
          <a:xfrm>
            <a:off x="4343400" y="258763"/>
            <a:ext cx="4800600" cy="579437"/>
          </a:xfrm>
          <a:prstGeom prst="rect">
            <a:avLst/>
          </a:prstGeom>
          <a:noFill/>
          <a:ln w="9525">
            <a:noFill/>
            <a:miter lim="800000"/>
            <a:headEnd/>
            <a:tailEnd/>
          </a:ln>
          <a:effectLst/>
        </p:spPr>
        <p:txBody>
          <a:bodyPr>
            <a:spAutoFit/>
          </a:bodyPr>
          <a:lstStyle/>
          <a:p>
            <a:pPr algn="r">
              <a:spcBef>
                <a:spcPct val="50000"/>
              </a:spcBef>
            </a:pPr>
            <a:r>
              <a:rPr lang="ar-SA" sz="3200" b="1">
                <a:solidFill>
                  <a:srgbClr val="FFFF00"/>
                </a:solidFill>
                <a:effectLst>
                  <a:outerShdw blurRad="38100" dist="38100" dir="2700000" algn="tl">
                    <a:srgbClr val="C0C0C0"/>
                  </a:outerShdw>
                </a:effectLst>
                <a:cs typeface="B Farnaz" pitchFamily="2" charset="-78"/>
              </a:rPr>
              <a:t>مكانيزاسيون مكاتبات اداري</a:t>
            </a:r>
            <a:endParaRPr lang="en-US" sz="3200" b="1">
              <a:solidFill>
                <a:srgbClr val="FFFF00"/>
              </a:solidFill>
              <a:effectLst>
                <a:outerShdw blurRad="38100" dist="38100" dir="2700000" algn="tl">
                  <a:srgbClr val="C0C0C0"/>
                </a:outerShdw>
              </a:effectLst>
              <a:cs typeface="B Farnaz" pitchFamily="2" charset="-78"/>
            </a:endParaRPr>
          </a:p>
        </p:txBody>
      </p:sp>
      <p:sp>
        <p:nvSpPr>
          <p:cNvPr id="111626" name="Text Box 10"/>
          <p:cNvSpPr txBox="1">
            <a:spLocks noChangeArrowheads="1"/>
          </p:cNvSpPr>
          <p:nvPr/>
        </p:nvSpPr>
        <p:spPr bwMode="auto">
          <a:xfrm>
            <a:off x="3779838" y="6308725"/>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19</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468313" y="1268413"/>
            <a:ext cx="8305800" cy="4983162"/>
          </a:xfrm>
          <a:prstGeom prst="rect">
            <a:avLst/>
          </a:prstGeom>
          <a:noFill/>
          <a:ln w="76200" cmpd="tri">
            <a:noFill/>
            <a:miter lim="800000"/>
            <a:headEnd/>
            <a:tailEnd/>
          </a:ln>
          <a:effectLst/>
        </p:spPr>
        <p:txBody>
          <a:bodyPr>
            <a:spAutoFit/>
          </a:bodyPr>
          <a:lstStyle/>
          <a:p>
            <a:pPr algn="just" rtl="1">
              <a:lnSpc>
                <a:spcPct val="135000"/>
              </a:lnSpc>
              <a:spcBef>
                <a:spcPct val="50000"/>
              </a:spcBef>
            </a:pPr>
            <a:r>
              <a:rPr lang="fa-IR" sz="2800" u="sng">
                <a:solidFill>
                  <a:srgbClr val="000066"/>
                </a:solidFill>
                <a:effectLst>
                  <a:outerShdw blurRad="38100" dist="38100" dir="2700000" algn="tl">
                    <a:srgbClr val="C0C0C0"/>
                  </a:outerShdw>
                </a:effectLst>
                <a:cs typeface="B Titr" pitchFamily="2" charset="-78"/>
              </a:rPr>
              <a:t>فرايند آموزش پرسنل و كاربران اين سيستم بدين شرح مي باشد.</a:t>
            </a:r>
            <a:r>
              <a:rPr lang="fa-IR" sz="2800">
                <a:solidFill>
                  <a:srgbClr val="000066"/>
                </a:solidFill>
                <a:cs typeface="B Titr" pitchFamily="2" charset="-78"/>
              </a:rPr>
              <a:t> </a:t>
            </a:r>
          </a:p>
          <a:p>
            <a:pPr algn="just" rtl="1">
              <a:lnSpc>
                <a:spcPct val="135000"/>
              </a:lnSpc>
              <a:spcBef>
                <a:spcPct val="50000"/>
              </a:spcBef>
            </a:pPr>
            <a:r>
              <a:rPr lang="fa-IR" sz="2800">
                <a:solidFill>
                  <a:srgbClr val="800000"/>
                </a:solidFill>
                <a:cs typeface="B Titr" pitchFamily="2" charset="-78"/>
              </a:rPr>
              <a:t>كاربراني كه با اين سيستم در ارتباط هستند شامل :</a:t>
            </a:r>
          </a:p>
          <a:p>
            <a:pPr algn="just" rtl="1">
              <a:lnSpc>
                <a:spcPct val="135000"/>
              </a:lnSpc>
              <a:spcBef>
                <a:spcPct val="50000"/>
              </a:spcBef>
            </a:pPr>
            <a:r>
              <a:rPr lang="fa-IR" sz="2800">
                <a:solidFill>
                  <a:srgbClr val="800000"/>
                </a:solidFill>
                <a:cs typeface="B Titr" pitchFamily="2" charset="-78"/>
              </a:rPr>
              <a:t>1- ثباتها ( افرادي كه در دبيرخانه مشغول به ثبت نامه هاي وارده و صادره مي باشد.</a:t>
            </a:r>
          </a:p>
          <a:p>
            <a:pPr algn="just" rtl="1">
              <a:lnSpc>
                <a:spcPct val="135000"/>
              </a:lnSpc>
              <a:spcBef>
                <a:spcPct val="50000"/>
              </a:spcBef>
            </a:pPr>
            <a:r>
              <a:rPr lang="fa-IR" sz="2800">
                <a:solidFill>
                  <a:srgbClr val="800000"/>
                </a:solidFill>
                <a:cs typeface="B Titr" pitchFamily="2" charset="-78"/>
              </a:rPr>
              <a:t>2- تايپيستها (افرادي كه در واحد تايپ مشغول به تايپ متن نامه هاي صادره مي باشند.</a:t>
            </a:r>
          </a:p>
          <a:p>
            <a:pPr algn="just" rtl="1">
              <a:lnSpc>
                <a:spcPct val="135000"/>
              </a:lnSpc>
              <a:spcBef>
                <a:spcPct val="50000"/>
              </a:spcBef>
            </a:pPr>
            <a:r>
              <a:rPr lang="fa-IR" sz="2800">
                <a:solidFill>
                  <a:srgbClr val="800000"/>
                </a:solidFill>
                <a:cs typeface="B Titr" pitchFamily="2" charset="-78"/>
              </a:rPr>
              <a:t>3- كارتابل (مديران – رئيس واحدها – كارشناسان)</a:t>
            </a:r>
            <a:endParaRPr lang="en-US" sz="2800">
              <a:solidFill>
                <a:srgbClr val="800000"/>
              </a:solidFill>
              <a:cs typeface="B Titr" pitchFamily="2" charset="-78"/>
            </a:endParaRPr>
          </a:p>
        </p:txBody>
      </p:sp>
      <p:sp>
        <p:nvSpPr>
          <p:cNvPr id="119811" name="Rectangle 3"/>
          <p:cNvSpPr>
            <a:spLocks noChangeArrowheads="1"/>
          </p:cNvSpPr>
          <p:nvPr/>
        </p:nvSpPr>
        <p:spPr bwMode="auto">
          <a:xfrm>
            <a:off x="0" y="0"/>
            <a:ext cx="9144000" cy="685800"/>
          </a:xfrm>
          <a:prstGeom prst="rect">
            <a:avLst/>
          </a:prstGeom>
          <a:solidFill>
            <a:srgbClr val="993300"/>
          </a:solidFill>
          <a:ln w="9525">
            <a:noFill/>
            <a:miter lim="800000"/>
            <a:headEnd/>
            <a:tailEnd/>
          </a:ln>
          <a:effectLst/>
        </p:spPr>
        <p:txBody>
          <a:bodyPr wrap="none" anchor="ctr"/>
          <a:lstStyle/>
          <a:p>
            <a:endParaRPr lang="fa-IR"/>
          </a:p>
        </p:txBody>
      </p:sp>
      <p:pic>
        <p:nvPicPr>
          <p:cNvPr id="119812" name="Picture 4" descr="AG00564_"/>
          <p:cNvPicPr>
            <a:picLocks noChangeAspect="1" noChangeArrowheads="1" noCrop="1"/>
          </p:cNvPicPr>
          <p:nvPr/>
        </p:nvPicPr>
        <p:blipFill>
          <a:blip r:embed="rId2" cstate="print"/>
          <a:srcRect/>
          <a:stretch>
            <a:fillRect/>
          </a:stretch>
        </p:blipFill>
        <p:spPr bwMode="auto">
          <a:xfrm>
            <a:off x="0" y="0"/>
            <a:ext cx="914400" cy="698500"/>
          </a:xfrm>
          <a:prstGeom prst="rect">
            <a:avLst/>
          </a:prstGeom>
          <a:noFill/>
        </p:spPr>
      </p:pic>
      <p:grpSp>
        <p:nvGrpSpPr>
          <p:cNvPr id="2" name="Group 5"/>
          <p:cNvGrpSpPr>
            <a:grpSpLocks/>
          </p:cNvGrpSpPr>
          <p:nvPr/>
        </p:nvGrpSpPr>
        <p:grpSpPr bwMode="auto">
          <a:xfrm>
            <a:off x="304800" y="228600"/>
            <a:ext cx="304800" cy="328613"/>
            <a:chOff x="1296" y="864"/>
            <a:chExt cx="336" cy="303"/>
          </a:xfrm>
        </p:grpSpPr>
        <p:pic>
          <p:nvPicPr>
            <p:cNvPr id="119814" name="Picture 6" descr="PCCLONE2"/>
            <p:cNvPicPr>
              <a:picLocks noChangeAspect="1" noChangeArrowheads="1"/>
            </p:cNvPicPr>
            <p:nvPr/>
          </p:nvPicPr>
          <p:blipFill>
            <a:blip r:embed="rId3" cstate="print"/>
            <a:srcRect/>
            <a:stretch>
              <a:fillRect/>
            </a:stretch>
          </p:blipFill>
          <p:spPr bwMode="auto">
            <a:xfrm>
              <a:off x="1296" y="864"/>
              <a:ext cx="336" cy="303"/>
            </a:xfrm>
            <a:prstGeom prst="rect">
              <a:avLst/>
            </a:prstGeom>
            <a:noFill/>
          </p:spPr>
        </p:pic>
        <p:sp>
          <p:nvSpPr>
            <p:cNvPr id="119815" name="Rectangle 7"/>
            <p:cNvSpPr>
              <a:spLocks noChangeArrowheads="1"/>
            </p:cNvSpPr>
            <p:nvPr/>
          </p:nvSpPr>
          <p:spPr bwMode="auto">
            <a:xfrm>
              <a:off x="1352" y="880"/>
              <a:ext cx="192" cy="144"/>
            </a:xfrm>
            <a:prstGeom prst="rect">
              <a:avLst/>
            </a:prstGeom>
            <a:solidFill>
              <a:srgbClr val="FFFF00"/>
            </a:solidFill>
            <a:ln w="9525">
              <a:noFill/>
              <a:miter lim="800000"/>
              <a:headEnd/>
              <a:tailEnd/>
            </a:ln>
            <a:effectLst/>
          </p:spPr>
          <p:txBody>
            <a:bodyPr wrap="none" anchor="ctr"/>
            <a:lstStyle/>
            <a:p>
              <a:endParaRPr lang="fa-IR"/>
            </a:p>
          </p:txBody>
        </p:sp>
      </p:grpSp>
      <p:sp>
        <p:nvSpPr>
          <p:cNvPr id="119816" name="Text Box 8"/>
          <p:cNvSpPr txBox="1">
            <a:spLocks noChangeArrowheads="1"/>
          </p:cNvSpPr>
          <p:nvPr/>
        </p:nvSpPr>
        <p:spPr bwMode="auto">
          <a:xfrm>
            <a:off x="876300" y="228600"/>
            <a:ext cx="35814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FF00"/>
                </a:solidFill>
                <a:effectLst>
                  <a:outerShdw blurRad="38100" dist="38100" dir="2700000" algn="tl">
                    <a:srgbClr val="C0C0C0"/>
                  </a:outerShdw>
                </a:effectLst>
                <a:cs typeface="Titr" pitchFamily="2" charset="-78"/>
              </a:rPr>
              <a:t>PaperLess</a:t>
            </a:r>
          </a:p>
        </p:txBody>
      </p:sp>
      <p:sp>
        <p:nvSpPr>
          <p:cNvPr id="119817" name="Text Box 9"/>
          <p:cNvSpPr txBox="1">
            <a:spLocks noChangeArrowheads="1"/>
          </p:cNvSpPr>
          <p:nvPr/>
        </p:nvSpPr>
        <p:spPr bwMode="auto">
          <a:xfrm>
            <a:off x="4343400" y="258763"/>
            <a:ext cx="4800600" cy="579437"/>
          </a:xfrm>
          <a:prstGeom prst="rect">
            <a:avLst/>
          </a:prstGeom>
          <a:noFill/>
          <a:ln w="9525">
            <a:noFill/>
            <a:miter lim="800000"/>
            <a:headEnd/>
            <a:tailEnd/>
          </a:ln>
          <a:effectLst/>
        </p:spPr>
        <p:txBody>
          <a:bodyPr>
            <a:spAutoFit/>
          </a:bodyPr>
          <a:lstStyle/>
          <a:p>
            <a:pPr algn="r">
              <a:spcBef>
                <a:spcPct val="50000"/>
              </a:spcBef>
            </a:pPr>
            <a:r>
              <a:rPr lang="ar-SA" sz="3200" b="1">
                <a:solidFill>
                  <a:srgbClr val="FFFF00"/>
                </a:solidFill>
                <a:effectLst>
                  <a:outerShdw blurRad="38100" dist="38100" dir="2700000" algn="tl">
                    <a:srgbClr val="C0C0C0"/>
                  </a:outerShdw>
                </a:effectLst>
                <a:cs typeface="B Farnaz" pitchFamily="2" charset="-78"/>
              </a:rPr>
              <a:t>مكانيزاسيون مكاتبات اداري</a:t>
            </a:r>
            <a:endParaRPr lang="en-US" sz="3200" b="1">
              <a:solidFill>
                <a:srgbClr val="FFFF00"/>
              </a:solidFill>
              <a:effectLst>
                <a:outerShdw blurRad="38100" dist="38100" dir="2700000" algn="tl">
                  <a:srgbClr val="C0C0C0"/>
                </a:outerShdw>
              </a:effectLst>
              <a:cs typeface="B Farnaz" pitchFamily="2" charset="-78"/>
            </a:endParaRPr>
          </a:p>
        </p:txBody>
      </p:sp>
      <p:sp>
        <p:nvSpPr>
          <p:cNvPr id="119818" name="Text Box 10"/>
          <p:cNvSpPr txBox="1">
            <a:spLocks noChangeArrowheads="1"/>
          </p:cNvSpPr>
          <p:nvPr/>
        </p:nvSpPr>
        <p:spPr bwMode="auto">
          <a:xfrm>
            <a:off x="3779838" y="6308725"/>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20</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pPr algn="r" rtl="1"/>
            <a:r>
              <a:rPr lang="fa-IR">
                <a:cs typeface="B Homa" pitchFamily="2" charset="-78"/>
              </a:rPr>
              <a:t>نامه</a:t>
            </a:r>
          </a:p>
          <a:p>
            <a:pPr algn="r" rtl="1"/>
            <a:r>
              <a:rPr lang="fa-IR">
                <a:cs typeface="B Homa" pitchFamily="2" charset="-78"/>
              </a:rPr>
              <a:t>گزارش</a:t>
            </a:r>
          </a:p>
          <a:p>
            <a:pPr algn="r" rtl="1"/>
            <a:r>
              <a:rPr lang="fa-IR">
                <a:cs typeface="B Homa" pitchFamily="2" charset="-78"/>
              </a:rPr>
              <a:t>حكم</a:t>
            </a:r>
          </a:p>
          <a:p>
            <a:pPr algn="r" rtl="1"/>
            <a:r>
              <a:rPr lang="fa-IR">
                <a:cs typeface="B Homa" pitchFamily="2" charset="-78"/>
              </a:rPr>
              <a:t>بخشنامه</a:t>
            </a:r>
          </a:p>
          <a:p>
            <a:pPr algn="r" rtl="1"/>
            <a:r>
              <a:rPr lang="fa-IR">
                <a:cs typeface="B Homa" pitchFamily="2" charset="-78"/>
              </a:rPr>
              <a:t>صورتجلسه</a:t>
            </a:r>
          </a:p>
          <a:p>
            <a:pPr algn="r" rtl="1"/>
            <a:r>
              <a:rPr lang="fa-IR">
                <a:cs typeface="B Homa" pitchFamily="2" charset="-78"/>
              </a:rPr>
              <a:t>دستورالعمل</a:t>
            </a:r>
          </a:p>
          <a:p>
            <a:pPr algn="r" rtl="1"/>
            <a:r>
              <a:rPr lang="fa-IR">
                <a:cs typeface="B Homa" pitchFamily="2" charset="-78"/>
              </a:rPr>
              <a:t>آگهي</a:t>
            </a:r>
            <a:endParaRPr lang="en-US">
              <a:cs typeface="B Homa" pitchFamily="2" charset="-78"/>
            </a:endParaRPr>
          </a:p>
        </p:txBody>
      </p:sp>
      <p:sp>
        <p:nvSpPr>
          <p:cNvPr id="4098" name="Rectangle 2"/>
          <p:cNvSpPr>
            <a:spLocks noGrp="1" noChangeArrowheads="1"/>
          </p:cNvSpPr>
          <p:nvPr>
            <p:ph type="title"/>
          </p:nvPr>
        </p:nvSpPr>
        <p:spPr/>
        <p:txBody>
          <a:bodyPr/>
          <a:lstStyle/>
          <a:p>
            <a:pPr algn="r" rtl="1"/>
            <a:r>
              <a:rPr lang="fa-IR">
                <a:cs typeface="B Farnaz" pitchFamily="2" charset="-78"/>
              </a:rPr>
              <a:t>انواع مكاتبات اداري :</a:t>
            </a:r>
            <a:endParaRPr lang="en-US">
              <a:cs typeface="B Farnaz" pitchFamily="2" charset="-78"/>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42" name="Picture 10" descr="PCCLONE2"/>
          <p:cNvPicPr>
            <a:picLocks noChangeAspect="1" noChangeArrowheads="1"/>
          </p:cNvPicPr>
          <p:nvPr/>
        </p:nvPicPr>
        <p:blipFill>
          <a:blip r:embed="rId2" cstate="print"/>
          <a:srcRect/>
          <a:stretch>
            <a:fillRect/>
          </a:stretch>
        </p:blipFill>
        <p:spPr bwMode="auto">
          <a:xfrm>
            <a:off x="5003800" y="149225"/>
            <a:ext cx="1295400" cy="1169988"/>
          </a:xfrm>
          <a:prstGeom prst="rect">
            <a:avLst/>
          </a:prstGeom>
          <a:noFill/>
        </p:spPr>
      </p:pic>
      <p:pic>
        <p:nvPicPr>
          <p:cNvPr id="120843" name="Picture 11" descr="j0292020"/>
          <p:cNvPicPr>
            <a:picLocks noChangeAspect="1" noChangeArrowheads="1"/>
          </p:cNvPicPr>
          <p:nvPr/>
        </p:nvPicPr>
        <p:blipFill>
          <a:blip r:embed="rId3" cstate="print"/>
          <a:srcRect/>
          <a:stretch>
            <a:fillRect/>
          </a:stretch>
        </p:blipFill>
        <p:spPr bwMode="auto">
          <a:xfrm>
            <a:off x="539750" y="404813"/>
            <a:ext cx="1655763" cy="1570037"/>
          </a:xfrm>
          <a:prstGeom prst="rect">
            <a:avLst/>
          </a:prstGeom>
          <a:noFill/>
        </p:spPr>
      </p:pic>
      <p:sp>
        <p:nvSpPr>
          <p:cNvPr id="120844" name="scanner1"/>
          <p:cNvSpPr>
            <a:spLocks noEditPoints="1" noChangeArrowheads="1"/>
          </p:cNvSpPr>
          <p:nvPr/>
        </p:nvSpPr>
        <p:spPr bwMode="auto">
          <a:xfrm>
            <a:off x="6516688" y="692150"/>
            <a:ext cx="1593850" cy="719138"/>
          </a:xfrm>
          <a:custGeom>
            <a:avLst/>
            <a:gdLst>
              <a:gd name="T0" fmla="*/ 21600 w 21600"/>
              <a:gd name="T1" fmla="*/ 7200 h 21600"/>
              <a:gd name="T2" fmla="*/ 21600 w 21600"/>
              <a:gd name="T3" fmla="*/ 12695 h 21600"/>
              <a:gd name="T4" fmla="*/ 13925 w 21600"/>
              <a:gd name="T5" fmla="*/ 21600 h 21600"/>
              <a:gd name="T6" fmla="*/ 0 w 21600"/>
              <a:gd name="T7" fmla="*/ 11558 h 21600"/>
              <a:gd name="T8" fmla="*/ 0 w 21600"/>
              <a:gd name="T9" fmla="*/ 6063 h 21600"/>
              <a:gd name="T10" fmla="*/ 7456 w 21600"/>
              <a:gd name="T11" fmla="*/ 0 h 21600"/>
              <a:gd name="T12" fmla="*/ 18749 w 21600"/>
              <a:gd name="T13" fmla="*/ 947 h 21600"/>
              <a:gd name="T14" fmla="*/ 1425 w 21600"/>
              <a:gd name="T15" fmla="*/ 23068 h 21600"/>
              <a:gd name="T16" fmla="*/ 20312 w 21600"/>
              <a:gd name="T17" fmla="*/ 30932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5350" y="4547"/>
                </a:moveTo>
                <a:lnTo>
                  <a:pt x="21600" y="7200"/>
                </a:lnTo>
                <a:lnTo>
                  <a:pt x="21600" y="10800"/>
                </a:lnTo>
                <a:lnTo>
                  <a:pt x="21600" y="12695"/>
                </a:lnTo>
                <a:lnTo>
                  <a:pt x="13925" y="21600"/>
                </a:lnTo>
                <a:lnTo>
                  <a:pt x="10964" y="19326"/>
                </a:lnTo>
                <a:lnTo>
                  <a:pt x="0" y="11558"/>
                </a:lnTo>
                <a:lnTo>
                  <a:pt x="0" y="10800"/>
                </a:lnTo>
                <a:lnTo>
                  <a:pt x="0" y="6063"/>
                </a:lnTo>
                <a:lnTo>
                  <a:pt x="7456" y="0"/>
                </a:lnTo>
                <a:lnTo>
                  <a:pt x="8552" y="568"/>
                </a:lnTo>
                <a:lnTo>
                  <a:pt x="10964" y="568"/>
                </a:lnTo>
                <a:lnTo>
                  <a:pt x="18749" y="947"/>
                </a:lnTo>
                <a:lnTo>
                  <a:pt x="15350" y="4547"/>
                </a:lnTo>
                <a:close/>
              </a:path>
              <a:path w="21600" h="21600" extrusionOk="0">
                <a:moveTo>
                  <a:pt x="15350" y="4547"/>
                </a:moveTo>
                <a:lnTo>
                  <a:pt x="21600" y="7200"/>
                </a:lnTo>
                <a:lnTo>
                  <a:pt x="13925" y="15347"/>
                </a:lnTo>
                <a:lnTo>
                  <a:pt x="0" y="6063"/>
                </a:lnTo>
                <a:moveTo>
                  <a:pt x="8552" y="568"/>
                </a:moveTo>
                <a:lnTo>
                  <a:pt x="2083" y="6063"/>
                </a:lnTo>
                <a:lnTo>
                  <a:pt x="11951" y="7579"/>
                </a:lnTo>
                <a:lnTo>
                  <a:pt x="15350" y="4547"/>
                </a:lnTo>
                <a:moveTo>
                  <a:pt x="14254" y="5684"/>
                </a:moveTo>
                <a:lnTo>
                  <a:pt x="19078" y="7768"/>
                </a:lnTo>
                <a:lnTo>
                  <a:pt x="13815" y="13074"/>
                </a:lnTo>
                <a:lnTo>
                  <a:pt x="2083" y="6063"/>
                </a:lnTo>
                <a:moveTo>
                  <a:pt x="13925" y="21600"/>
                </a:moveTo>
                <a:lnTo>
                  <a:pt x="13925" y="20463"/>
                </a:lnTo>
                <a:lnTo>
                  <a:pt x="13925" y="16674"/>
                </a:lnTo>
                <a:lnTo>
                  <a:pt x="13925" y="15347"/>
                </a:lnTo>
              </a:path>
            </a:pathLst>
          </a:custGeom>
          <a:gradFill rotWithShape="1">
            <a:gsLst>
              <a:gs pos="0">
                <a:schemeClr val="hlink"/>
              </a:gs>
              <a:gs pos="100000">
                <a:schemeClr val="hlink">
                  <a:gamma/>
                  <a:shade val="46275"/>
                  <a:invGamma/>
                </a:schemeClr>
              </a:gs>
            </a:gsLst>
            <a:lin ang="5400000" scaled="1"/>
          </a:gradFill>
          <a:ln w="9525">
            <a:solidFill>
              <a:srgbClr val="000000"/>
            </a:solidFill>
            <a:miter lim="800000"/>
            <a:headEnd/>
            <a:tailEnd/>
          </a:ln>
        </p:spPr>
        <p:txBody>
          <a:bodyPr/>
          <a:lstStyle/>
          <a:p>
            <a:endParaRPr lang="fa-IR"/>
          </a:p>
        </p:txBody>
      </p:sp>
      <p:sp>
        <p:nvSpPr>
          <p:cNvPr id="120845" name="Rectangle 13"/>
          <p:cNvSpPr>
            <a:spLocks noChangeArrowheads="1"/>
          </p:cNvSpPr>
          <p:nvPr/>
        </p:nvSpPr>
        <p:spPr bwMode="auto">
          <a:xfrm>
            <a:off x="5292725" y="293688"/>
            <a:ext cx="720725" cy="358775"/>
          </a:xfrm>
          <a:prstGeom prst="rect">
            <a:avLst/>
          </a:prstGeom>
          <a:solidFill>
            <a:srgbClr val="FFFFCC"/>
          </a:solidFill>
          <a:ln w="9525" algn="ctr">
            <a:noFill/>
            <a:miter lim="800000"/>
            <a:headEnd/>
            <a:tailEnd/>
          </a:ln>
          <a:effectLst/>
        </p:spPr>
        <p:txBody>
          <a:bodyPr wrap="none" anchor="ctr"/>
          <a:lstStyle/>
          <a:p>
            <a:r>
              <a:rPr lang="fa-IR" sz="1800">
                <a:cs typeface="B Titr" pitchFamily="2" charset="-78"/>
              </a:rPr>
              <a:t>ثباتها</a:t>
            </a:r>
            <a:endParaRPr lang="en-US" sz="1800">
              <a:cs typeface="B Titr" pitchFamily="2" charset="-78"/>
            </a:endParaRPr>
          </a:p>
        </p:txBody>
      </p:sp>
      <p:pic>
        <p:nvPicPr>
          <p:cNvPr id="120846" name="Picture 14" descr="PCCLONE2"/>
          <p:cNvPicPr>
            <a:picLocks noChangeAspect="1" noChangeArrowheads="1"/>
          </p:cNvPicPr>
          <p:nvPr/>
        </p:nvPicPr>
        <p:blipFill>
          <a:blip r:embed="rId2" cstate="print"/>
          <a:srcRect/>
          <a:stretch>
            <a:fillRect/>
          </a:stretch>
        </p:blipFill>
        <p:spPr bwMode="auto">
          <a:xfrm>
            <a:off x="3276600" y="115888"/>
            <a:ext cx="1295400" cy="1169987"/>
          </a:xfrm>
          <a:prstGeom prst="rect">
            <a:avLst/>
          </a:prstGeom>
          <a:noFill/>
        </p:spPr>
      </p:pic>
      <p:sp>
        <p:nvSpPr>
          <p:cNvPr id="120847" name="Rectangle 15"/>
          <p:cNvSpPr>
            <a:spLocks noChangeArrowheads="1"/>
          </p:cNvSpPr>
          <p:nvPr/>
        </p:nvSpPr>
        <p:spPr bwMode="auto">
          <a:xfrm>
            <a:off x="3565525" y="260350"/>
            <a:ext cx="720725" cy="358775"/>
          </a:xfrm>
          <a:prstGeom prst="rect">
            <a:avLst/>
          </a:prstGeom>
          <a:solidFill>
            <a:srgbClr val="FFFFCC"/>
          </a:solidFill>
          <a:ln w="9525" algn="ctr">
            <a:noFill/>
            <a:miter lim="800000"/>
            <a:headEnd/>
            <a:tailEnd/>
          </a:ln>
          <a:effectLst/>
        </p:spPr>
        <p:txBody>
          <a:bodyPr wrap="none" anchor="ctr"/>
          <a:lstStyle/>
          <a:p>
            <a:r>
              <a:rPr lang="fa-IR" sz="1800">
                <a:cs typeface="B Titr" pitchFamily="2" charset="-78"/>
              </a:rPr>
              <a:t>ثباتها</a:t>
            </a:r>
            <a:endParaRPr lang="en-US" sz="1800">
              <a:cs typeface="B Titr" pitchFamily="2" charset="-78"/>
            </a:endParaRPr>
          </a:p>
        </p:txBody>
      </p:sp>
      <p:sp>
        <p:nvSpPr>
          <p:cNvPr id="120849" name="AutoShape 17"/>
          <p:cNvSpPr>
            <a:spLocks noChangeArrowheads="1"/>
          </p:cNvSpPr>
          <p:nvPr/>
        </p:nvSpPr>
        <p:spPr bwMode="auto">
          <a:xfrm>
            <a:off x="7235825" y="188913"/>
            <a:ext cx="720725" cy="360362"/>
          </a:xfrm>
          <a:prstGeom prst="wedgeRoundRectCallout">
            <a:avLst>
              <a:gd name="adj1" fmla="val -25991"/>
              <a:gd name="adj2" fmla="val 104625"/>
              <a:gd name="adj3" fmla="val 16667"/>
            </a:avLst>
          </a:prstGeom>
          <a:solidFill>
            <a:schemeClr val="hlink"/>
          </a:solidFill>
          <a:ln w="9525" algn="ctr">
            <a:solidFill>
              <a:schemeClr val="tx1"/>
            </a:solidFill>
            <a:miter lim="800000"/>
            <a:headEnd/>
            <a:tailEnd/>
          </a:ln>
          <a:effectLst/>
        </p:spPr>
        <p:txBody>
          <a:bodyPr/>
          <a:lstStyle/>
          <a:p>
            <a:r>
              <a:rPr lang="fa-IR" sz="1400">
                <a:cs typeface="B Titr" pitchFamily="2" charset="-78"/>
              </a:rPr>
              <a:t>اسكنر</a:t>
            </a:r>
            <a:endParaRPr lang="en-US" sz="1400">
              <a:cs typeface="B Titr" pitchFamily="2" charset="-78"/>
            </a:endParaRPr>
          </a:p>
        </p:txBody>
      </p:sp>
      <p:sp>
        <p:nvSpPr>
          <p:cNvPr id="120851" name="Line 19"/>
          <p:cNvSpPr>
            <a:spLocks noChangeShapeType="1"/>
          </p:cNvSpPr>
          <p:nvPr/>
        </p:nvSpPr>
        <p:spPr bwMode="auto">
          <a:xfrm flipV="1">
            <a:off x="7164388" y="476250"/>
            <a:ext cx="0" cy="288925"/>
          </a:xfrm>
          <a:prstGeom prst="line">
            <a:avLst/>
          </a:prstGeom>
          <a:noFill/>
          <a:ln w="12700">
            <a:solidFill>
              <a:schemeClr val="tx1"/>
            </a:solidFill>
            <a:round/>
            <a:headEnd/>
            <a:tailEnd/>
          </a:ln>
          <a:effectLst/>
        </p:spPr>
        <p:txBody>
          <a:bodyPr/>
          <a:lstStyle/>
          <a:p>
            <a:endParaRPr lang="fa-IR"/>
          </a:p>
        </p:txBody>
      </p:sp>
      <p:sp>
        <p:nvSpPr>
          <p:cNvPr id="120852" name="Line 20"/>
          <p:cNvSpPr>
            <a:spLocks noChangeShapeType="1"/>
          </p:cNvSpPr>
          <p:nvPr/>
        </p:nvSpPr>
        <p:spPr bwMode="auto">
          <a:xfrm flipH="1">
            <a:off x="6084888" y="476250"/>
            <a:ext cx="1079500" cy="0"/>
          </a:xfrm>
          <a:prstGeom prst="line">
            <a:avLst/>
          </a:prstGeom>
          <a:noFill/>
          <a:ln w="12700">
            <a:solidFill>
              <a:schemeClr val="tx1"/>
            </a:solidFill>
            <a:round/>
            <a:headEnd/>
            <a:tailEnd type="triangle" w="med" len="med"/>
          </a:ln>
          <a:effectLst/>
        </p:spPr>
        <p:txBody>
          <a:bodyPr/>
          <a:lstStyle/>
          <a:p>
            <a:endParaRPr lang="fa-IR"/>
          </a:p>
        </p:txBody>
      </p:sp>
      <p:sp>
        <p:nvSpPr>
          <p:cNvPr id="120853" name="Line 21"/>
          <p:cNvSpPr>
            <a:spLocks noChangeShapeType="1"/>
          </p:cNvSpPr>
          <p:nvPr/>
        </p:nvSpPr>
        <p:spPr bwMode="auto">
          <a:xfrm flipH="1">
            <a:off x="4356100" y="549275"/>
            <a:ext cx="792163" cy="0"/>
          </a:xfrm>
          <a:prstGeom prst="line">
            <a:avLst/>
          </a:prstGeom>
          <a:noFill/>
          <a:ln w="12700">
            <a:solidFill>
              <a:schemeClr val="tx1"/>
            </a:solidFill>
            <a:round/>
            <a:headEnd/>
            <a:tailEnd type="triangle" w="med" len="med"/>
          </a:ln>
          <a:effectLst/>
        </p:spPr>
        <p:txBody>
          <a:bodyPr/>
          <a:lstStyle/>
          <a:p>
            <a:endParaRPr lang="fa-IR"/>
          </a:p>
        </p:txBody>
      </p:sp>
      <p:sp>
        <p:nvSpPr>
          <p:cNvPr id="120854" name="Line 22"/>
          <p:cNvSpPr>
            <a:spLocks noChangeShapeType="1"/>
          </p:cNvSpPr>
          <p:nvPr/>
        </p:nvSpPr>
        <p:spPr bwMode="auto">
          <a:xfrm flipH="1">
            <a:off x="1979613" y="549275"/>
            <a:ext cx="1439862" cy="0"/>
          </a:xfrm>
          <a:prstGeom prst="line">
            <a:avLst/>
          </a:prstGeom>
          <a:noFill/>
          <a:ln w="12700">
            <a:solidFill>
              <a:schemeClr val="tx1"/>
            </a:solidFill>
            <a:round/>
            <a:headEnd/>
            <a:tailEnd type="triangle" w="med" len="med"/>
          </a:ln>
          <a:effectLst/>
        </p:spPr>
        <p:txBody>
          <a:bodyPr/>
          <a:lstStyle/>
          <a:p>
            <a:endParaRPr lang="fa-IR"/>
          </a:p>
        </p:txBody>
      </p:sp>
      <p:sp>
        <p:nvSpPr>
          <p:cNvPr id="120855" name="Line 23"/>
          <p:cNvSpPr>
            <a:spLocks noChangeShapeType="1"/>
          </p:cNvSpPr>
          <p:nvPr/>
        </p:nvSpPr>
        <p:spPr bwMode="auto">
          <a:xfrm>
            <a:off x="1979613" y="549275"/>
            <a:ext cx="0" cy="358775"/>
          </a:xfrm>
          <a:prstGeom prst="line">
            <a:avLst/>
          </a:prstGeom>
          <a:noFill/>
          <a:ln w="12700">
            <a:solidFill>
              <a:schemeClr val="tx1"/>
            </a:solidFill>
            <a:round/>
            <a:headEnd/>
            <a:tailEnd type="triangle" w="med" len="med"/>
          </a:ln>
          <a:effectLst/>
        </p:spPr>
        <p:txBody>
          <a:bodyPr/>
          <a:lstStyle/>
          <a:p>
            <a:endParaRPr lang="fa-IR"/>
          </a:p>
        </p:txBody>
      </p:sp>
      <p:sp>
        <p:nvSpPr>
          <p:cNvPr id="120856" name="Rectangle 24"/>
          <p:cNvSpPr>
            <a:spLocks noChangeArrowheads="1"/>
          </p:cNvSpPr>
          <p:nvPr/>
        </p:nvSpPr>
        <p:spPr bwMode="auto">
          <a:xfrm>
            <a:off x="1763713" y="1052513"/>
            <a:ext cx="649287" cy="358775"/>
          </a:xfrm>
          <a:prstGeom prst="rect">
            <a:avLst/>
          </a:prstGeom>
          <a:solidFill>
            <a:srgbClr val="FFFFCC"/>
          </a:solidFill>
          <a:ln w="9525" algn="ctr">
            <a:noFill/>
            <a:miter lim="800000"/>
            <a:headEnd/>
            <a:tailEnd/>
          </a:ln>
          <a:effectLst/>
        </p:spPr>
        <p:txBody>
          <a:bodyPr wrap="none" anchor="ctr"/>
          <a:lstStyle/>
          <a:p>
            <a:r>
              <a:rPr lang="fa-IR" sz="1400">
                <a:cs typeface="B Titr" pitchFamily="2" charset="-78"/>
              </a:rPr>
              <a:t>مدير</a:t>
            </a:r>
            <a:endParaRPr lang="en-US" sz="1400">
              <a:cs typeface="B Titr" pitchFamily="2" charset="-78"/>
            </a:endParaRPr>
          </a:p>
        </p:txBody>
      </p:sp>
      <p:sp>
        <p:nvSpPr>
          <p:cNvPr id="120857" name="Line 25"/>
          <p:cNvSpPr>
            <a:spLocks noChangeShapeType="1"/>
          </p:cNvSpPr>
          <p:nvPr/>
        </p:nvSpPr>
        <p:spPr bwMode="auto">
          <a:xfrm>
            <a:off x="2124075" y="1844675"/>
            <a:ext cx="0" cy="792163"/>
          </a:xfrm>
          <a:prstGeom prst="line">
            <a:avLst/>
          </a:prstGeom>
          <a:noFill/>
          <a:ln w="9525">
            <a:solidFill>
              <a:schemeClr val="tx1"/>
            </a:solidFill>
            <a:round/>
            <a:headEnd/>
            <a:tailEnd type="triangle" w="med" len="med"/>
          </a:ln>
          <a:effectLst/>
        </p:spPr>
        <p:txBody>
          <a:bodyPr/>
          <a:lstStyle/>
          <a:p>
            <a:endParaRPr lang="fa-IR"/>
          </a:p>
        </p:txBody>
      </p:sp>
      <p:pic>
        <p:nvPicPr>
          <p:cNvPr id="120858" name="Picture 26" descr="j0292020"/>
          <p:cNvPicPr>
            <a:picLocks noChangeAspect="1" noChangeArrowheads="1"/>
          </p:cNvPicPr>
          <p:nvPr/>
        </p:nvPicPr>
        <p:blipFill>
          <a:blip r:embed="rId3" cstate="print"/>
          <a:srcRect/>
          <a:stretch>
            <a:fillRect/>
          </a:stretch>
        </p:blipFill>
        <p:spPr bwMode="auto">
          <a:xfrm>
            <a:off x="755650" y="2230438"/>
            <a:ext cx="1295400" cy="1228725"/>
          </a:xfrm>
          <a:prstGeom prst="rect">
            <a:avLst/>
          </a:prstGeom>
          <a:noFill/>
        </p:spPr>
      </p:pic>
      <p:sp>
        <p:nvSpPr>
          <p:cNvPr id="120859" name="Rectangle 27"/>
          <p:cNvSpPr>
            <a:spLocks noChangeArrowheads="1"/>
          </p:cNvSpPr>
          <p:nvPr/>
        </p:nvSpPr>
        <p:spPr bwMode="auto">
          <a:xfrm>
            <a:off x="1835150" y="2852738"/>
            <a:ext cx="649288" cy="358775"/>
          </a:xfrm>
          <a:prstGeom prst="rect">
            <a:avLst/>
          </a:prstGeom>
          <a:solidFill>
            <a:srgbClr val="FFFFCC"/>
          </a:solidFill>
          <a:ln w="9525" algn="ctr">
            <a:noFill/>
            <a:miter lim="800000"/>
            <a:headEnd/>
            <a:tailEnd/>
          </a:ln>
          <a:effectLst/>
        </p:spPr>
        <p:txBody>
          <a:bodyPr wrap="none" anchor="ctr"/>
          <a:lstStyle/>
          <a:p>
            <a:r>
              <a:rPr lang="fa-IR" sz="1400">
                <a:cs typeface="B Titr" pitchFamily="2" charset="-78"/>
              </a:rPr>
              <a:t>معاون</a:t>
            </a:r>
            <a:endParaRPr lang="en-US" sz="1400">
              <a:cs typeface="B Titr" pitchFamily="2" charset="-78"/>
            </a:endParaRPr>
          </a:p>
        </p:txBody>
      </p:sp>
      <p:sp>
        <p:nvSpPr>
          <p:cNvPr id="120860" name="Line 28"/>
          <p:cNvSpPr>
            <a:spLocks noChangeShapeType="1"/>
          </p:cNvSpPr>
          <p:nvPr/>
        </p:nvSpPr>
        <p:spPr bwMode="auto">
          <a:xfrm>
            <a:off x="2124075" y="1905000"/>
            <a:ext cx="6335713" cy="0"/>
          </a:xfrm>
          <a:prstGeom prst="line">
            <a:avLst/>
          </a:prstGeom>
          <a:noFill/>
          <a:ln w="12700">
            <a:solidFill>
              <a:schemeClr val="tx1"/>
            </a:solidFill>
            <a:round/>
            <a:headEnd/>
            <a:tailEnd/>
          </a:ln>
          <a:effectLst/>
        </p:spPr>
        <p:txBody>
          <a:bodyPr/>
          <a:lstStyle/>
          <a:p>
            <a:endParaRPr lang="fa-IR"/>
          </a:p>
        </p:txBody>
      </p:sp>
      <p:pic>
        <p:nvPicPr>
          <p:cNvPr id="120861" name="Picture 29" descr="PCCLONE2"/>
          <p:cNvPicPr>
            <a:picLocks noChangeAspect="1" noChangeArrowheads="1"/>
          </p:cNvPicPr>
          <p:nvPr/>
        </p:nvPicPr>
        <p:blipFill>
          <a:blip r:embed="rId2" cstate="print"/>
          <a:srcRect/>
          <a:stretch>
            <a:fillRect/>
          </a:stretch>
        </p:blipFill>
        <p:spPr bwMode="auto">
          <a:xfrm>
            <a:off x="7893050" y="2395538"/>
            <a:ext cx="1008063" cy="974725"/>
          </a:xfrm>
          <a:prstGeom prst="rect">
            <a:avLst/>
          </a:prstGeom>
          <a:noFill/>
        </p:spPr>
      </p:pic>
      <p:sp>
        <p:nvSpPr>
          <p:cNvPr id="120862" name="Rectangle 30"/>
          <p:cNvSpPr>
            <a:spLocks noChangeArrowheads="1"/>
          </p:cNvSpPr>
          <p:nvPr/>
        </p:nvSpPr>
        <p:spPr bwMode="auto">
          <a:xfrm>
            <a:off x="8108950" y="2501900"/>
            <a:ext cx="577850" cy="358775"/>
          </a:xfrm>
          <a:prstGeom prst="rect">
            <a:avLst/>
          </a:prstGeom>
          <a:solidFill>
            <a:srgbClr val="FFFFCC"/>
          </a:solidFill>
          <a:ln w="9525" algn="ctr">
            <a:noFill/>
            <a:miter lim="800000"/>
            <a:headEnd/>
            <a:tailEnd/>
          </a:ln>
          <a:effectLst/>
        </p:spPr>
        <p:txBody>
          <a:bodyPr wrap="none" anchor="ctr"/>
          <a:lstStyle/>
          <a:p>
            <a:r>
              <a:rPr lang="fa-IR" sz="1000">
                <a:cs typeface="B Titr" pitchFamily="2" charset="-78"/>
              </a:rPr>
              <a:t>رئيس </a:t>
            </a:r>
          </a:p>
          <a:p>
            <a:r>
              <a:rPr lang="fa-IR" sz="1000">
                <a:cs typeface="B Titr" pitchFamily="2" charset="-78"/>
              </a:rPr>
              <a:t>واحد</a:t>
            </a:r>
            <a:endParaRPr lang="en-US" sz="1000">
              <a:cs typeface="B Titr" pitchFamily="2" charset="-78"/>
            </a:endParaRPr>
          </a:p>
        </p:txBody>
      </p:sp>
      <p:pic>
        <p:nvPicPr>
          <p:cNvPr id="120863" name="Picture 31" descr="PCCLONE2"/>
          <p:cNvPicPr>
            <a:picLocks noChangeAspect="1" noChangeArrowheads="1"/>
          </p:cNvPicPr>
          <p:nvPr/>
        </p:nvPicPr>
        <p:blipFill>
          <a:blip r:embed="rId2" cstate="print"/>
          <a:srcRect/>
          <a:stretch>
            <a:fillRect/>
          </a:stretch>
        </p:blipFill>
        <p:spPr bwMode="auto">
          <a:xfrm>
            <a:off x="6583363" y="2395538"/>
            <a:ext cx="1008062" cy="974725"/>
          </a:xfrm>
          <a:prstGeom prst="rect">
            <a:avLst/>
          </a:prstGeom>
          <a:noFill/>
        </p:spPr>
      </p:pic>
      <p:sp>
        <p:nvSpPr>
          <p:cNvPr id="120864" name="Rectangle 32"/>
          <p:cNvSpPr>
            <a:spLocks noChangeArrowheads="1"/>
          </p:cNvSpPr>
          <p:nvPr/>
        </p:nvSpPr>
        <p:spPr bwMode="auto">
          <a:xfrm>
            <a:off x="6799263" y="2501900"/>
            <a:ext cx="577850" cy="358775"/>
          </a:xfrm>
          <a:prstGeom prst="rect">
            <a:avLst/>
          </a:prstGeom>
          <a:solidFill>
            <a:srgbClr val="FFFFCC"/>
          </a:solidFill>
          <a:ln w="9525" algn="ctr">
            <a:noFill/>
            <a:miter lim="800000"/>
            <a:headEnd/>
            <a:tailEnd/>
          </a:ln>
          <a:effectLst/>
        </p:spPr>
        <p:txBody>
          <a:bodyPr wrap="none" anchor="ctr"/>
          <a:lstStyle/>
          <a:p>
            <a:r>
              <a:rPr lang="fa-IR" sz="1000">
                <a:cs typeface="B Titr" pitchFamily="2" charset="-78"/>
              </a:rPr>
              <a:t>رئيس </a:t>
            </a:r>
          </a:p>
          <a:p>
            <a:r>
              <a:rPr lang="fa-IR" sz="1000">
                <a:cs typeface="B Titr" pitchFamily="2" charset="-78"/>
              </a:rPr>
              <a:t>واحد</a:t>
            </a:r>
            <a:endParaRPr lang="en-US" sz="1000">
              <a:cs typeface="B Titr" pitchFamily="2" charset="-78"/>
            </a:endParaRPr>
          </a:p>
        </p:txBody>
      </p:sp>
      <p:pic>
        <p:nvPicPr>
          <p:cNvPr id="120865" name="Picture 33" descr="PCCLONE2"/>
          <p:cNvPicPr>
            <a:picLocks noChangeAspect="1" noChangeArrowheads="1"/>
          </p:cNvPicPr>
          <p:nvPr/>
        </p:nvPicPr>
        <p:blipFill>
          <a:blip r:embed="rId2" cstate="print"/>
          <a:srcRect/>
          <a:stretch>
            <a:fillRect/>
          </a:stretch>
        </p:blipFill>
        <p:spPr bwMode="auto">
          <a:xfrm>
            <a:off x="5318125" y="2413000"/>
            <a:ext cx="1008063" cy="974725"/>
          </a:xfrm>
          <a:prstGeom prst="rect">
            <a:avLst/>
          </a:prstGeom>
          <a:noFill/>
        </p:spPr>
      </p:pic>
      <p:sp>
        <p:nvSpPr>
          <p:cNvPr id="120866" name="Rectangle 34"/>
          <p:cNvSpPr>
            <a:spLocks noChangeArrowheads="1"/>
          </p:cNvSpPr>
          <p:nvPr/>
        </p:nvSpPr>
        <p:spPr bwMode="auto">
          <a:xfrm>
            <a:off x="5534025" y="2519363"/>
            <a:ext cx="577850" cy="358775"/>
          </a:xfrm>
          <a:prstGeom prst="rect">
            <a:avLst/>
          </a:prstGeom>
          <a:solidFill>
            <a:srgbClr val="FFFFCC"/>
          </a:solidFill>
          <a:ln w="9525" algn="ctr">
            <a:noFill/>
            <a:miter lim="800000"/>
            <a:headEnd/>
            <a:tailEnd/>
          </a:ln>
          <a:effectLst/>
        </p:spPr>
        <p:txBody>
          <a:bodyPr wrap="none" anchor="ctr"/>
          <a:lstStyle/>
          <a:p>
            <a:r>
              <a:rPr lang="fa-IR" sz="1000">
                <a:cs typeface="B Titr" pitchFamily="2" charset="-78"/>
              </a:rPr>
              <a:t>رئيس </a:t>
            </a:r>
          </a:p>
          <a:p>
            <a:r>
              <a:rPr lang="fa-IR" sz="1000">
                <a:cs typeface="B Titr" pitchFamily="2" charset="-78"/>
              </a:rPr>
              <a:t>واحد</a:t>
            </a:r>
            <a:endParaRPr lang="en-US" sz="1000">
              <a:cs typeface="B Titr" pitchFamily="2" charset="-78"/>
            </a:endParaRPr>
          </a:p>
        </p:txBody>
      </p:sp>
      <p:pic>
        <p:nvPicPr>
          <p:cNvPr id="120867" name="Picture 35" descr="PCCLONE2"/>
          <p:cNvPicPr>
            <a:picLocks noChangeAspect="1" noChangeArrowheads="1"/>
          </p:cNvPicPr>
          <p:nvPr/>
        </p:nvPicPr>
        <p:blipFill>
          <a:blip r:embed="rId2" cstate="print"/>
          <a:srcRect/>
          <a:stretch>
            <a:fillRect/>
          </a:stretch>
        </p:blipFill>
        <p:spPr bwMode="auto">
          <a:xfrm>
            <a:off x="3876675" y="2408238"/>
            <a:ext cx="1008063" cy="974725"/>
          </a:xfrm>
          <a:prstGeom prst="rect">
            <a:avLst/>
          </a:prstGeom>
          <a:noFill/>
        </p:spPr>
      </p:pic>
      <p:sp>
        <p:nvSpPr>
          <p:cNvPr id="120868" name="Rectangle 36"/>
          <p:cNvSpPr>
            <a:spLocks noChangeArrowheads="1"/>
          </p:cNvSpPr>
          <p:nvPr/>
        </p:nvSpPr>
        <p:spPr bwMode="auto">
          <a:xfrm>
            <a:off x="4092575" y="2514600"/>
            <a:ext cx="577850" cy="358775"/>
          </a:xfrm>
          <a:prstGeom prst="rect">
            <a:avLst/>
          </a:prstGeom>
          <a:solidFill>
            <a:srgbClr val="FFFFCC"/>
          </a:solidFill>
          <a:ln w="9525" algn="ctr">
            <a:noFill/>
            <a:miter lim="800000"/>
            <a:headEnd/>
            <a:tailEnd/>
          </a:ln>
          <a:effectLst/>
        </p:spPr>
        <p:txBody>
          <a:bodyPr wrap="none" anchor="ctr"/>
          <a:lstStyle/>
          <a:p>
            <a:r>
              <a:rPr lang="fa-IR" sz="1000">
                <a:cs typeface="B Titr" pitchFamily="2" charset="-78"/>
              </a:rPr>
              <a:t>رئيس </a:t>
            </a:r>
          </a:p>
          <a:p>
            <a:r>
              <a:rPr lang="fa-IR" sz="1000">
                <a:cs typeface="B Titr" pitchFamily="2" charset="-78"/>
              </a:rPr>
              <a:t>واحد</a:t>
            </a:r>
            <a:endParaRPr lang="en-US" sz="1000">
              <a:cs typeface="B Titr" pitchFamily="2" charset="-78"/>
            </a:endParaRPr>
          </a:p>
        </p:txBody>
      </p:sp>
      <p:sp>
        <p:nvSpPr>
          <p:cNvPr id="120869" name="Line 37"/>
          <p:cNvSpPr>
            <a:spLocks noChangeShapeType="1"/>
          </p:cNvSpPr>
          <p:nvPr/>
        </p:nvSpPr>
        <p:spPr bwMode="auto">
          <a:xfrm>
            <a:off x="4335463" y="1905000"/>
            <a:ext cx="0" cy="503238"/>
          </a:xfrm>
          <a:prstGeom prst="line">
            <a:avLst/>
          </a:prstGeom>
          <a:noFill/>
          <a:ln w="9525">
            <a:solidFill>
              <a:schemeClr val="tx1"/>
            </a:solidFill>
            <a:round/>
            <a:headEnd/>
            <a:tailEnd type="triangle" w="med" len="med"/>
          </a:ln>
          <a:effectLst/>
        </p:spPr>
        <p:txBody>
          <a:bodyPr/>
          <a:lstStyle/>
          <a:p>
            <a:endParaRPr lang="fa-IR"/>
          </a:p>
        </p:txBody>
      </p:sp>
      <p:sp>
        <p:nvSpPr>
          <p:cNvPr id="120870" name="Line 38"/>
          <p:cNvSpPr>
            <a:spLocks noChangeShapeType="1"/>
          </p:cNvSpPr>
          <p:nvPr/>
        </p:nvSpPr>
        <p:spPr bwMode="auto">
          <a:xfrm>
            <a:off x="8459788" y="1905000"/>
            <a:ext cx="0" cy="503238"/>
          </a:xfrm>
          <a:prstGeom prst="line">
            <a:avLst/>
          </a:prstGeom>
          <a:noFill/>
          <a:ln w="9525">
            <a:solidFill>
              <a:schemeClr val="tx1"/>
            </a:solidFill>
            <a:round/>
            <a:headEnd/>
            <a:tailEnd type="triangle" w="med" len="med"/>
          </a:ln>
          <a:effectLst/>
        </p:spPr>
        <p:txBody>
          <a:bodyPr/>
          <a:lstStyle/>
          <a:p>
            <a:endParaRPr lang="fa-IR"/>
          </a:p>
        </p:txBody>
      </p:sp>
      <p:sp>
        <p:nvSpPr>
          <p:cNvPr id="120871" name="Line 39"/>
          <p:cNvSpPr>
            <a:spLocks noChangeShapeType="1"/>
          </p:cNvSpPr>
          <p:nvPr/>
        </p:nvSpPr>
        <p:spPr bwMode="auto">
          <a:xfrm>
            <a:off x="7067550" y="1905000"/>
            <a:ext cx="0" cy="503238"/>
          </a:xfrm>
          <a:prstGeom prst="line">
            <a:avLst/>
          </a:prstGeom>
          <a:noFill/>
          <a:ln w="9525">
            <a:solidFill>
              <a:schemeClr val="tx1"/>
            </a:solidFill>
            <a:round/>
            <a:headEnd/>
            <a:tailEnd type="triangle" w="med" len="med"/>
          </a:ln>
          <a:effectLst/>
        </p:spPr>
        <p:txBody>
          <a:bodyPr/>
          <a:lstStyle/>
          <a:p>
            <a:endParaRPr lang="fa-IR"/>
          </a:p>
        </p:txBody>
      </p:sp>
      <p:sp>
        <p:nvSpPr>
          <p:cNvPr id="120872" name="Line 40"/>
          <p:cNvSpPr>
            <a:spLocks noChangeShapeType="1"/>
          </p:cNvSpPr>
          <p:nvPr/>
        </p:nvSpPr>
        <p:spPr bwMode="auto">
          <a:xfrm>
            <a:off x="5795963" y="1905000"/>
            <a:ext cx="0" cy="503238"/>
          </a:xfrm>
          <a:prstGeom prst="line">
            <a:avLst/>
          </a:prstGeom>
          <a:noFill/>
          <a:ln w="9525">
            <a:solidFill>
              <a:schemeClr val="tx1"/>
            </a:solidFill>
            <a:round/>
            <a:headEnd/>
            <a:tailEnd type="triangle" w="med" len="med"/>
          </a:ln>
          <a:effectLst/>
        </p:spPr>
        <p:txBody>
          <a:bodyPr/>
          <a:lstStyle/>
          <a:p>
            <a:endParaRPr lang="fa-IR"/>
          </a:p>
        </p:txBody>
      </p:sp>
      <p:sp>
        <p:nvSpPr>
          <p:cNvPr id="120873" name="Rectangle 41"/>
          <p:cNvSpPr>
            <a:spLocks noChangeArrowheads="1"/>
          </p:cNvSpPr>
          <p:nvPr/>
        </p:nvSpPr>
        <p:spPr bwMode="auto">
          <a:xfrm>
            <a:off x="4787900" y="1544638"/>
            <a:ext cx="649288" cy="358775"/>
          </a:xfrm>
          <a:prstGeom prst="rect">
            <a:avLst/>
          </a:prstGeom>
          <a:solidFill>
            <a:srgbClr val="FFFFCC"/>
          </a:solidFill>
          <a:ln w="9525" algn="ctr">
            <a:noFill/>
            <a:miter lim="800000"/>
            <a:headEnd/>
            <a:tailEnd/>
          </a:ln>
          <a:effectLst/>
        </p:spPr>
        <p:txBody>
          <a:bodyPr wrap="none" anchor="ctr"/>
          <a:lstStyle/>
          <a:p>
            <a:r>
              <a:rPr lang="fa-IR" sz="1400">
                <a:cs typeface="B Titr" pitchFamily="2" charset="-78"/>
              </a:rPr>
              <a:t>ارجاعات</a:t>
            </a:r>
            <a:endParaRPr lang="en-US" sz="1400">
              <a:cs typeface="B Titr" pitchFamily="2" charset="-78"/>
            </a:endParaRPr>
          </a:p>
        </p:txBody>
      </p:sp>
      <p:pic>
        <p:nvPicPr>
          <p:cNvPr id="120874" name="Picture 42" descr="PCCLONE2"/>
          <p:cNvPicPr>
            <a:picLocks noChangeAspect="1" noChangeArrowheads="1"/>
          </p:cNvPicPr>
          <p:nvPr/>
        </p:nvPicPr>
        <p:blipFill>
          <a:blip r:embed="rId2" cstate="print"/>
          <a:srcRect/>
          <a:stretch>
            <a:fillRect/>
          </a:stretch>
        </p:blipFill>
        <p:spPr bwMode="auto">
          <a:xfrm>
            <a:off x="7872413" y="3571875"/>
            <a:ext cx="719137" cy="720725"/>
          </a:xfrm>
          <a:prstGeom prst="rect">
            <a:avLst/>
          </a:prstGeom>
          <a:noFill/>
        </p:spPr>
      </p:pic>
      <p:sp>
        <p:nvSpPr>
          <p:cNvPr id="120875" name="Rectangle 43"/>
          <p:cNvSpPr>
            <a:spLocks noChangeArrowheads="1"/>
          </p:cNvSpPr>
          <p:nvPr/>
        </p:nvSpPr>
        <p:spPr bwMode="auto">
          <a:xfrm>
            <a:off x="8037513" y="3644900"/>
            <a:ext cx="360362" cy="215900"/>
          </a:xfrm>
          <a:prstGeom prst="rect">
            <a:avLst/>
          </a:prstGeom>
          <a:solidFill>
            <a:srgbClr val="FFFFCC"/>
          </a:solidFill>
          <a:ln w="9525" algn="ctr">
            <a:noFill/>
            <a:miter lim="800000"/>
            <a:headEnd/>
            <a:tailEnd/>
          </a:ln>
          <a:effectLst/>
        </p:spPr>
        <p:txBody>
          <a:bodyPr wrap="none" anchor="ctr"/>
          <a:lstStyle/>
          <a:p>
            <a:r>
              <a:rPr lang="fa-IR" sz="800">
                <a:cs typeface="B Titr" pitchFamily="2" charset="-78"/>
              </a:rPr>
              <a:t>كارشناس</a:t>
            </a:r>
            <a:endParaRPr lang="en-US" sz="800">
              <a:cs typeface="B Titr" pitchFamily="2" charset="-78"/>
            </a:endParaRPr>
          </a:p>
        </p:txBody>
      </p:sp>
      <p:pic>
        <p:nvPicPr>
          <p:cNvPr id="120876" name="Picture 44" descr="PCCLONE2"/>
          <p:cNvPicPr>
            <a:picLocks noChangeAspect="1" noChangeArrowheads="1"/>
          </p:cNvPicPr>
          <p:nvPr/>
        </p:nvPicPr>
        <p:blipFill>
          <a:blip r:embed="rId2" cstate="print"/>
          <a:srcRect/>
          <a:stretch>
            <a:fillRect/>
          </a:stretch>
        </p:blipFill>
        <p:spPr bwMode="auto">
          <a:xfrm>
            <a:off x="7897813" y="4364038"/>
            <a:ext cx="719137" cy="720725"/>
          </a:xfrm>
          <a:prstGeom prst="rect">
            <a:avLst/>
          </a:prstGeom>
          <a:noFill/>
        </p:spPr>
      </p:pic>
      <p:sp>
        <p:nvSpPr>
          <p:cNvPr id="120877" name="Rectangle 45"/>
          <p:cNvSpPr>
            <a:spLocks noChangeArrowheads="1"/>
          </p:cNvSpPr>
          <p:nvPr/>
        </p:nvSpPr>
        <p:spPr bwMode="auto">
          <a:xfrm>
            <a:off x="8062913" y="4437063"/>
            <a:ext cx="360362" cy="215900"/>
          </a:xfrm>
          <a:prstGeom prst="rect">
            <a:avLst/>
          </a:prstGeom>
          <a:solidFill>
            <a:srgbClr val="FFFFCC"/>
          </a:solidFill>
          <a:ln w="9525" algn="ctr">
            <a:noFill/>
            <a:miter lim="800000"/>
            <a:headEnd/>
            <a:tailEnd/>
          </a:ln>
          <a:effectLst/>
        </p:spPr>
        <p:txBody>
          <a:bodyPr wrap="none" anchor="ctr"/>
          <a:lstStyle/>
          <a:p>
            <a:r>
              <a:rPr lang="fa-IR" sz="800">
                <a:cs typeface="B Titr" pitchFamily="2" charset="-78"/>
              </a:rPr>
              <a:t>كارشناس</a:t>
            </a:r>
            <a:endParaRPr lang="en-US" sz="800">
              <a:cs typeface="B Titr" pitchFamily="2" charset="-78"/>
            </a:endParaRPr>
          </a:p>
        </p:txBody>
      </p:sp>
      <p:pic>
        <p:nvPicPr>
          <p:cNvPr id="120878" name="Picture 46" descr="PCCLONE2"/>
          <p:cNvPicPr>
            <a:picLocks noChangeAspect="1" noChangeArrowheads="1"/>
          </p:cNvPicPr>
          <p:nvPr/>
        </p:nvPicPr>
        <p:blipFill>
          <a:blip r:embed="rId2" cstate="print"/>
          <a:srcRect/>
          <a:stretch>
            <a:fillRect/>
          </a:stretch>
        </p:blipFill>
        <p:spPr bwMode="auto">
          <a:xfrm>
            <a:off x="7943850" y="5168900"/>
            <a:ext cx="719138" cy="720725"/>
          </a:xfrm>
          <a:prstGeom prst="rect">
            <a:avLst/>
          </a:prstGeom>
          <a:noFill/>
        </p:spPr>
      </p:pic>
      <p:sp>
        <p:nvSpPr>
          <p:cNvPr id="120879" name="Rectangle 47"/>
          <p:cNvSpPr>
            <a:spLocks noChangeArrowheads="1"/>
          </p:cNvSpPr>
          <p:nvPr/>
        </p:nvSpPr>
        <p:spPr bwMode="auto">
          <a:xfrm>
            <a:off x="8108950" y="5241925"/>
            <a:ext cx="360363" cy="215900"/>
          </a:xfrm>
          <a:prstGeom prst="rect">
            <a:avLst/>
          </a:prstGeom>
          <a:solidFill>
            <a:srgbClr val="FFFFCC"/>
          </a:solidFill>
          <a:ln w="9525" algn="ctr">
            <a:noFill/>
            <a:miter lim="800000"/>
            <a:headEnd/>
            <a:tailEnd/>
          </a:ln>
          <a:effectLst/>
        </p:spPr>
        <p:txBody>
          <a:bodyPr wrap="none" anchor="ctr"/>
          <a:lstStyle/>
          <a:p>
            <a:r>
              <a:rPr lang="fa-IR" sz="800">
                <a:cs typeface="B Titr" pitchFamily="2" charset="-78"/>
              </a:rPr>
              <a:t>كارشناس</a:t>
            </a:r>
            <a:endParaRPr lang="en-US" sz="800">
              <a:cs typeface="B Titr" pitchFamily="2" charset="-78"/>
            </a:endParaRPr>
          </a:p>
        </p:txBody>
      </p:sp>
      <p:sp>
        <p:nvSpPr>
          <p:cNvPr id="120880" name="Line 48"/>
          <p:cNvSpPr>
            <a:spLocks noChangeShapeType="1"/>
          </p:cNvSpPr>
          <p:nvPr/>
        </p:nvSpPr>
        <p:spPr bwMode="auto">
          <a:xfrm>
            <a:off x="8748713" y="3357563"/>
            <a:ext cx="0" cy="2376487"/>
          </a:xfrm>
          <a:prstGeom prst="line">
            <a:avLst/>
          </a:prstGeom>
          <a:noFill/>
          <a:ln w="9525">
            <a:solidFill>
              <a:schemeClr val="tx1"/>
            </a:solidFill>
            <a:round/>
            <a:headEnd/>
            <a:tailEnd/>
          </a:ln>
          <a:effectLst/>
        </p:spPr>
        <p:txBody>
          <a:bodyPr/>
          <a:lstStyle/>
          <a:p>
            <a:endParaRPr lang="fa-IR"/>
          </a:p>
        </p:txBody>
      </p:sp>
      <p:sp>
        <p:nvSpPr>
          <p:cNvPr id="120881" name="Line 49"/>
          <p:cNvSpPr>
            <a:spLocks noChangeShapeType="1"/>
          </p:cNvSpPr>
          <p:nvPr/>
        </p:nvSpPr>
        <p:spPr bwMode="auto">
          <a:xfrm flipH="1">
            <a:off x="8604250" y="5734050"/>
            <a:ext cx="144463" cy="0"/>
          </a:xfrm>
          <a:prstGeom prst="line">
            <a:avLst/>
          </a:prstGeom>
          <a:noFill/>
          <a:ln w="9525">
            <a:solidFill>
              <a:schemeClr val="tx1"/>
            </a:solidFill>
            <a:round/>
            <a:headEnd/>
            <a:tailEnd type="triangle" w="med" len="med"/>
          </a:ln>
          <a:effectLst/>
        </p:spPr>
        <p:txBody>
          <a:bodyPr/>
          <a:lstStyle/>
          <a:p>
            <a:endParaRPr lang="fa-IR"/>
          </a:p>
        </p:txBody>
      </p:sp>
      <p:sp>
        <p:nvSpPr>
          <p:cNvPr id="120882" name="Line 50"/>
          <p:cNvSpPr>
            <a:spLocks noChangeShapeType="1"/>
          </p:cNvSpPr>
          <p:nvPr/>
        </p:nvSpPr>
        <p:spPr bwMode="auto">
          <a:xfrm flipH="1">
            <a:off x="8591550" y="4941888"/>
            <a:ext cx="144463" cy="0"/>
          </a:xfrm>
          <a:prstGeom prst="line">
            <a:avLst/>
          </a:prstGeom>
          <a:noFill/>
          <a:ln w="9525">
            <a:solidFill>
              <a:schemeClr val="tx1"/>
            </a:solidFill>
            <a:round/>
            <a:headEnd/>
            <a:tailEnd type="triangle" w="med" len="med"/>
          </a:ln>
          <a:effectLst/>
        </p:spPr>
        <p:txBody>
          <a:bodyPr/>
          <a:lstStyle/>
          <a:p>
            <a:endParaRPr lang="fa-IR"/>
          </a:p>
        </p:txBody>
      </p:sp>
      <p:sp>
        <p:nvSpPr>
          <p:cNvPr id="120883" name="Line 51"/>
          <p:cNvSpPr>
            <a:spLocks noChangeShapeType="1"/>
          </p:cNvSpPr>
          <p:nvPr/>
        </p:nvSpPr>
        <p:spPr bwMode="auto">
          <a:xfrm flipH="1">
            <a:off x="8591550" y="4149725"/>
            <a:ext cx="144463" cy="0"/>
          </a:xfrm>
          <a:prstGeom prst="line">
            <a:avLst/>
          </a:prstGeom>
          <a:noFill/>
          <a:ln w="9525">
            <a:solidFill>
              <a:schemeClr val="tx1"/>
            </a:solidFill>
            <a:round/>
            <a:headEnd/>
            <a:tailEnd type="triangle" w="med" len="med"/>
          </a:ln>
          <a:effectLst/>
        </p:spPr>
        <p:txBody>
          <a:bodyPr/>
          <a:lstStyle/>
          <a:p>
            <a:endParaRPr lang="fa-IR"/>
          </a:p>
        </p:txBody>
      </p:sp>
      <p:pic>
        <p:nvPicPr>
          <p:cNvPr id="120884" name="Picture 52" descr="PCCLONE2"/>
          <p:cNvPicPr>
            <a:picLocks noChangeAspect="1" noChangeArrowheads="1"/>
          </p:cNvPicPr>
          <p:nvPr/>
        </p:nvPicPr>
        <p:blipFill>
          <a:blip r:embed="rId2" cstate="print"/>
          <a:srcRect/>
          <a:stretch>
            <a:fillRect/>
          </a:stretch>
        </p:blipFill>
        <p:spPr bwMode="auto">
          <a:xfrm>
            <a:off x="6567488" y="3571875"/>
            <a:ext cx="719137" cy="720725"/>
          </a:xfrm>
          <a:prstGeom prst="rect">
            <a:avLst/>
          </a:prstGeom>
          <a:noFill/>
        </p:spPr>
      </p:pic>
      <p:sp>
        <p:nvSpPr>
          <p:cNvPr id="120885" name="Rectangle 53"/>
          <p:cNvSpPr>
            <a:spLocks noChangeArrowheads="1"/>
          </p:cNvSpPr>
          <p:nvPr/>
        </p:nvSpPr>
        <p:spPr bwMode="auto">
          <a:xfrm>
            <a:off x="6732588" y="3644900"/>
            <a:ext cx="360362" cy="215900"/>
          </a:xfrm>
          <a:prstGeom prst="rect">
            <a:avLst/>
          </a:prstGeom>
          <a:solidFill>
            <a:srgbClr val="FFFFCC"/>
          </a:solidFill>
          <a:ln w="9525" algn="ctr">
            <a:noFill/>
            <a:miter lim="800000"/>
            <a:headEnd/>
            <a:tailEnd/>
          </a:ln>
          <a:effectLst/>
        </p:spPr>
        <p:txBody>
          <a:bodyPr wrap="none" anchor="ctr"/>
          <a:lstStyle/>
          <a:p>
            <a:r>
              <a:rPr lang="fa-IR" sz="800">
                <a:cs typeface="B Titr" pitchFamily="2" charset="-78"/>
              </a:rPr>
              <a:t>كارشناس</a:t>
            </a:r>
            <a:endParaRPr lang="en-US" sz="800">
              <a:cs typeface="B Titr" pitchFamily="2" charset="-78"/>
            </a:endParaRPr>
          </a:p>
        </p:txBody>
      </p:sp>
      <p:pic>
        <p:nvPicPr>
          <p:cNvPr id="120886" name="Picture 54" descr="PCCLONE2"/>
          <p:cNvPicPr>
            <a:picLocks noChangeAspect="1" noChangeArrowheads="1"/>
          </p:cNvPicPr>
          <p:nvPr/>
        </p:nvPicPr>
        <p:blipFill>
          <a:blip r:embed="rId2" cstate="print"/>
          <a:srcRect/>
          <a:stretch>
            <a:fillRect/>
          </a:stretch>
        </p:blipFill>
        <p:spPr bwMode="auto">
          <a:xfrm>
            <a:off x="6592888" y="4364038"/>
            <a:ext cx="719137" cy="720725"/>
          </a:xfrm>
          <a:prstGeom prst="rect">
            <a:avLst/>
          </a:prstGeom>
          <a:noFill/>
        </p:spPr>
      </p:pic>
      <p:sp>
        <p:nvSpPr>
          <p:cNvPr id="120887" name="Rectangle 55"/>
          <p:cNvSpPr>
            <a:spLocks noChangeArrowheads="1"/>
          </p:cNvSpPr>
          <p:nvPr/>
        </p:nvSpPr>
        <p:spPr bwMode="auto">
          <a:xfrm>
            <a:off x="6757988" y="4437063"/>
            <a:ext cx="360362" cy="215900"/>
          </a:xfrm>
          <a:prstGeom prst="rect">
            <a:avLst/>
          </a:prstGeom>
          <a:solidFill>
            <a:srgbClr val="FFFFCC"/>
          </a:solidFill>
          <a:ln w="9525" algn="ctr">
            <a:noFill/>
            <a:miter lim="800000"/>
            <a:headEnd/>
            <a:tailEnd/>
          </a:ln>
          <a:effectLst/>
        </p:spPr>
        <p:txBody>
          <a:bodyPr wrap="none" anchor="ctr"/>
          <a:lstStyle/>
          <a:p>
            <a:r>
              <a:rPr lang="fa-IR" sz="800">
                <a:cs typeface="B Titr" pitchFamily="2" charset="-78"/>
              </a:rPr>
              <a:t>كارشناس</a:t>
            </a:r>
            <a:endParaRPr lang="en-US" sz="800">
              <a:cs typeface="B Titr" pitchFamily="2" charset="-78"/>
            </a:endParaRPr>
          </a:p>
        </p:txBody>
      </p:sp>
      <p:pic>
        <p:nvPicPr>
          <p:cNvPr id="120888" name="Picture 56" descr="PCCLONE2"/>
          <p:cNvPicPr>
            <a:picLocks noChangeAspect="1" noChangeArrowheads="1"/>
          </p:cNvPicPr>
          <p:nvPr/>
        </p:nvPicPr>
        <p:blipFill>
          <a:blip r:embed="rId2" cstate="print"/>
          <a:srcRect/>
          <a:stretch>
            <a:fillRect/>
          </a:stretch>
        </p:blipFill>
        <p:spPr bwMode="auto">
          <a:xfrm>
            <a:off x="6638925" y="5168900"/>
            <a:ext cx="719138" cy="720725"/>
          </a:xfrm>
          <a:prstGeom prst="rect">
            <a:avLst/>
          </a:prstGeom>
          <a:noFill/>
        </p:spPr>
      </p:pic>
      <p:sp>
        <p:nvSpPr>
          <p:cNvPr id="120889" name="Rectangle 57"/>
          <p:cNvSpPr>
            <a:spLocks noChangeArrowheads="1"/>
          </p:cNvSpPr>
          <p:nvPr/>
        </p:nvSpPr>
        <p:spPr bwMode="auto">
          <a:xfrm>
            <a:off x="6804025" y="5241925"/>
            <a:ext cx="360363" cy="215900"/>
          </a:xfrm>
          <a:prstGeom prst="rect">
            <a:avLst/>
          </a:prstGeom>
          <a:solidFill>
            <a:srgbClr val="FFFFCC"/>
          </a:solidFill>
          <a:ln w="9525" algn="ctr">
            <a:noFill/>
            <a:miter lim="800000"/>
            <a:headEnd/>
            <a:tailEnd/>
          </a:ln>
          <a:effectLst/>
        </p:spPr>
        <p:txBody>
          <a:bodyPr wrap="none" anchor="ctr"/>
          <a:lstStyle/>
          <a:p>
            <a:r>
              <a:rPr lang="fa-IR" sz="800">
                <a:cs typeface="B Titr" pitchFamily="2" charset="-78"/>
              </a:rPr>
              <a:t>كارشناس</a:t>
            </a:r>
            <a:endParaRPr lang="en-US" sz="800">
              <a:cs typeface="B Titr" pitchFamily="2" charset="-78"/>
            </a:endParaRPr>
          </a:p>
        </p:txBody>
      </p:sp>
      <p:sp>
        <p:nvSpPr>
          <p:cNvPr id="120890" name="Line 58"/>
          <p:cNvSpPr>
            <a:spLocks noChangeShapeType="1"/>
          </p:cNvSpPr>
          <p:nvPr/>
        </p:nvSpPr>
        <p:spPr bwMode="auto">
          <a:xfrm>
            <a:off x="7443788" y="3357563"/>
            <a:ext cx="0" cy="2376487"/>
          </a:xfrm>
          <a:prstGeom prst="line">
            <a:avLst/>
          </a:prstGeom>
          <a:noFill/>
          <a:ln w="9525">
            <a:solidFill>
              <a:schemeClr val="tx1"/>
            </a:solidFill>
            <a:round/>
            <a:headEnd/>
            <a:tailEnd/>
          </a:ln>
          <a:effectLst/>
        </p:spPr>
        <p:txBody>
          <a:bodyPr/>
          <a:lstStyle/>
          <a:p>
            <a:endParaRPr lang="fa-IR"/>
          </a:p>
        </p:txBody>
      </p:sp>
      <p:sp>
        <p:nvSpPr>
          <p:cNvPr id="120891" name="Line 59"/>
          <p:cNvSpPr>
            <a:spLocks noChangeShapeType="1"/>
          </p:cNvSpPr>
          <p:nvPr/>
        </p:nvSpPr>
        <p:spPr bwMode="auto">
          <a:xfrm flipH="1">
            <a:off x="7299325" y="5734050"/>
            <a:ext cx="144463" cy="0"/>
          </a:xfrm>
          <a:prstGeom prst="line">
            <a:avLst/>
          </a:prstGeom>
          <a:noFill/>
          <a:ln w="9525">
            <a:solidFill>
              <a:schemeClr val="tx1"/>
            </a:solidFill>
            <a:round/>
            <a:headEnd/>
            <a:tailEnd type="triangle" w="med" len="med"/>
          </a:ln>
          <a:effectLst/>
        </p:spPr>
        <p:txBody>
          <a:bodyPr/>
          <a:lstStyle/>
          <a:p>
            <a:endParaRPr lang="fa-IR"/>
          </a:p>
        </p:txBody>
      </p:sp>
      <p:sp>
        <p:nvSpPr>
          <p:cNvPr id="120892" name="Line 60"/>
          <p:cNvSpPr>
            <a:spLocks noChangeShapeType="1"/>
          </p:cNvSpPr>
          <p:nvPr/>
        </p:nvSpPr>
        <p:spPr bwMode="auto">
          <a:xfrm flipH="1">
            <a:off x="7286625" y="4941888"/>
            <a:ext cx="144463" cy="0"/>
          </a:xfrm>
          <a:prstGeom prst="line">
            <a:avLst/>
          </a:prstGeom>
          <a:noFill/>
          <a:ln w="9525">
            <a:solidFill>
              <a:schemeClr val="tx1"/>
            </a:solidFill>
            <a:round/>
            <a:headEnd/>
            <a:tailEnd type="triangle" w="med" len="med"/>
          </a:ln>
          <a:effectLst/>
        </p:spPr>
        <p:txBody>
          <a:bodyPr/>
          <a:lstStyle/>
          <a:p>
            <a:endParaRPr lang="fa-IR"/>
          </a:p>
        </p:txBody>
      </p:sp>
      <p:sp>
        <p:nvSpPr>
          <p:cNvPr id="120893" name="Line 61"/>
          <p:cNvSpPr>
            <a:spLocks noChangeShapeType="1"/>
          </p:cNvSpPr>
          <p:nvPr/>
        </p:nvSpPr>
        <p:spPr bwMode="auto">
          <a:xfrm flipH="1">
            <a:off x="7286625" y="4149725"/>
            <a:ext cx="144463" cy="0"/>
          </a:xfrm>
          <a:prstGeom prst="line">
            <a:avLst/>
          </a:prstGeom>
          <a:noFill/>
          <a:ln w="9525">
            <a:solidFill>
              <a:schemeClr val="tx1"/>
            </a:solidFill>
            <a:round/>
            <a:headEnd/>
            <a:tailEnd type="triangle" w="med" len="med"/>
          </a:ln>
          <a:effectLst/>
        </p:spPr>
        <p:txBody>
          <a:bodyPr/>
          <a:lstStyle/>
          <a:p>
            <a:endParaRPr lang="fa-IR"/>
          </a:p>
        </p:txBody>
      </p:sp>
      <p:pic>
        <p:nvPicPr>
          <p:cNvPr id="120894" name="Picture 62" descr="PCCLONE2"/>
          <p:cNvPicPr>
            <a:picLocks noChangeAspect="1" noChangeArrowheads="1"/>
          </p:cNvPicPr>
          <p:nvPr/>
        </p:nvPicPr>
        <p:blipFill>
          <a:blip r:embed="rId2" cstate="print"/>
          <a:srcRect/>
          <a:stretch>
            <a:fillRect/>
          </a:stretch>
        </p:blipFill>
        <p:spPr bwMode="auto">
          <a:xfrm>
            <a:off x="5270500" y="3571875"/>
            <a:ext cx="719138" cy="720725"/>
          </a:xfrm>
          <a:prstGeom prst="rect">
            <a:avLst/>
          </a:prstGeom>
          <a:noFill/>
        </p:spPr>
      </p:pic>
      <p:sp>
        <p:nvSpPr>
          <p:cNvPr id="120895" name="Rectangle 63"/>
          <p:cNvSpPr>
            <a:spLocks noChangeArrowheads="1"/>
          </p:cNvSpPr>
          <p:nvPr/>
        </p:nvSpPr>
        <p:spPr bwMode="auto">
          <a:xfrm>
            <a:off x="5435600" y="3644900"/>
            <a:ext cx="360363" cy="215900"/>
          </a:xfrm>
          <a:prstGeom prst="rect">
            <a:avLst/>
          </a:prstGeom>
          <a:solidFill>
            <a:srgbClr val="FFFFCC"/>
          </a:solidFill>
          <a:ln w="9525" algn="ctr">
            <a:noFill/>
            <a:miter lim="800000"/>
            <a:headEnd/>
            <a:tailEnd/>
          </a:ln>
          <a:effectLst/>
        </p:spPr>
        <p:txBody>
          <a:bodyPr wrap="none" anchor="ctr"/>
          <a:lstStyle/>
          <a:p>
            <a:r>
              <a:rPr lang="fa-IR" sz="800">
                <a:cs typeface="B Titr" pitchFamily="2" charset="-78"/>
              </a:rPr>
              <a:t>كارشناس</a:t>
            </a:r>
            <a:endParaRPr lang="en-US" sz="800">
              <a:cs typeface="B Titr" pitchFamily="2" charset="-78"/>
            </a:endParaRPr>
          </a:p>
        </p:txBody>
      </p:sp>
      <p:pic>
        <p:nvPicPr>
          <p:cNvPr id="120896" name="Picture 64" descr="PCCLONE2"/>
          <p:cNvPicPr>
            <a:picLocks noChangeAspect="1" noChangeArrowheads="1"/>
          </p:cNvPicPr>
          <p:nvPr/>
        </p:nvPicPr>
        <p:blipFill>
          <a:blip r:embed="rId2" cstate="print"/>
          <a:srcRect/>
          <a:stretch>
            <a:fillRect/>
          </a:stretch>
        </p:blipFill>
        <p:spPr bwMode="auto">
          <a:xfrm>
            <a:off x="5295900" y="4364038"/>
            <a:ext cx="719138" cy="720725"/>
          </a:xfrm>
          <a:prstGeom prst="rect">
            <a:avLst/>
          </a:prstGeom>
          <a:noFill/>
        </p:spPr>
      </p:pic>
      <p:sp>
        <p:nvSpPr>
          <p:cNvPr id="120897" name="Rectangle 65"/>
          <p:cNvSpPr>
            <a:spLocks noChangeArrowheads="1"/>
          </p:cNvSpPr>
          <p:nvPr/>
        </p:nvSpPr>
        <p:spPr bwMode="auto">
          <a:xfrm>
            <a:off x="5461000" y="4437063"/>
            <a:ext cx="360363" cy="215900"/>
          </a:xfrm>
          <a:prstGeom prst="rect">
            <a:avLst/>
          </a:prstGeom>
          <a:solidFill>
            <a:srgbClr val="FFFFCC"/>
          </a:solidFill>
          <a:ln w="9525" algn="ctr">
            <a:noFill/>
            <a:miter lim="800000"/>
            <a:headEnd/>
            <a:tailEnd/>
          </a:ln>
          <a:effectLst/>
        </p:spPr>
        <p:txBody>
          <a:bodyPr wrap="none" anchor="ctr"/>
          <a:lstStyle/>
          <a:p>
            <a:r>
              <a:rPr lang="fa-IR" sz="800">
                <a:cs typeface="B Titr" pitchFamily="2" charset="-78"/>
              </a:rPr>
              <a:t>كارشناس</a:t>
            </a:r>
            <a:endParaRPr lang="en-US" sz="800">
              <a:cs typeface="B Titr" pitchFamily="2" charset="-78"/>
            </a:endParaRPr>
          </a:p>
        </p:txBody>
      </p:sp>
      <p:pic>
        <p:nvPicPr>
          <p:cNvPr id="120898" name="Picture 66" descr="PCCLONE2"/>
          <p:cNvPicPr>
            <a:picLocks noChangeAspect="1" noChangeArrowheads="1"/>
          </p:cNvPicPr>
          <p:nvPr/>
        </p:nvPicPr>
        <p:blipFill>
          <a:blip r:embed="rId2" cstate="print"/>
          <a:srcRect/>
          <a:stretch>
            <a:fillRect/>
          </a:stretch>
        </p:blipFill>
        <p:spPr bwMode="auto">
          <a:xfrm>
            <a:off x="5341938" y="5168900"/>
            <a:ext cx="719137" cy="720725"/>
          </a:xfrm>
          <a:prstGeom prst="rect">
            <a:avLst/>
          </a:prstGeom>
          <a:noFill/>
        </p:spPr>
      </p:pic>
      <p:sp>
        <p:nvSpPr>
          <p:cNvPr id="120899" name="Rectangle 67"/>
          <p:cNvSpPr>
            <a:spLocks noChangeArrowheads="1"/>
          </p:cNvSpPr>
          <p:nvPr/>
        </p:nvSpPr>
        <p:spPr bwMode="auto">
          <a:xfrm>
            <a:off x="5507038" y="5241925"/>
            <a:ext cx="360362" cy="215900"/>
          </a:xfrm>
          <a:prstGeom prst="rect">
            <a:avLst/>
          </a:prstGeom>
          <a:solidFill>
            <a:srgbClr val="FFFFCC"/>
          </a:solidFill>
          <a:ln w="9525" algn="ctr">
            <a:noFill/>
            <a:miter lim="800000"/>
            <a:headEnd/>
            <a:tailEnd/>
          </a:ln>
          <a:effectLst/>
        </p:spPr>
        <p:txBody>
          <a:bodyPr wrap="none" anchor="ctr"/>
          <a:lstStyle/>
          <a:p>
            <a:r>
              <a:rPr lang="fa-IR" sz="800">
                <a:cs typeface="B Titr" pitchFamily="2" charset="-78"/>
              </a:rPr>
              <a:t>كارشناس</a:t>
            </a:r>
            <a:endParaRPr lang="en-US" sz="800">
              <a:cs typeface="B Titr" pitchFamily="2" charset="-78"/>
            </a:endParaRPr>
          </a:p>
        </p:txBody>
      </p:sp>
      <p:sp>
        <p:nvSpPr>
          <p:cNvPr id="120900" name="Line 68"/>
          <p:cNvSpPr>
            <a:spLocks noChangeShapeType="1"/>
          </p:cNvSpPr>
          <p:nvPr/>
        </p:nvSpPr>
        <p:spPr bwMode="auto">
          <a:xfrm>
            <a:off x="6146800" y="3357563"/>
            <a:ext cx="0" cy="2376487"/>
          </a:xfrm>
          <a:prstGeom prst="line">
            <a:avLst/>
          </a:prstGeom>
          <a:noFill/>
          <a:ln w="9525">
            <a:solidFill>
              <a:schemeClr val="tx1"/>
            </a:solidFill>
            <a:round/>
            <a:headEnd/>
            <a:tailEnd/>
          </a:ln>
          <a:effectLst/>
        </p:spPr>
        <p:txBody>
          <a:bodyPr/>
          <a:lstStyle/>
          <a:p>
            <a:endParaRPr lang="fa-IR"/>
          </a:p>
        </p:txBody>
      </p:sp>
      <p:sp>
        <p:nvSpPr>
          <p:cNvPr id="120901" name="Line 69"/>
          <p:cNvSpPr>
            <a:spLocks noChangeShapeType="1"/>
          </p:cNvSpPr>
          <p:nvPr/>
        </p:nvSpPr>
        <p:spPr bwMode="auto">
          <a:xfrm flipH="1">
            <a:off x="6002338" y="5734050"/>
            <a:ext cx="144462" cy="0"/>
          </a:xfrm>
          <a:prstGeom prst="line">
            <a:avLst/>
          </a:prstGeom>
          <a:noFill/>
          <a:ln w="9525">
            <a:solidFill>
              <a:schemeClr val="tx1"/>
            </a:solidFill>
            <a:round/>
            <a:headEnd/>
            <a:tailEnd type="triangle" w="med" len="med"/>
          </a:ln>
          <a:effectLst/>
        </p:spPr>
        <p:txBody>
          <a:bodyPr/>
          <a:lstStyle/>
          <a:p>
            <a:endParaRPr lang="fa-IR"/>
          </a:p>
        </p:txBody>
      </p:sp>
      <p:sp>
        <p:nvSpPr>
          <p:cNvPr id="120902" name="Line 70"/>
          <p:cNvSpPr>
            <a:spLocks noChangeShapeType="1"/>
          </p:cNvSpPr>
          <p:nvPr/>
        </p:nvSpPr>
        <p:spPr bwMode="auto">
          <a:xfrm flipH="1">
            <a:off x="5989638" y="4941888"/>
            <a:ext cx="144462" cy="0"/>
          </a:xfrm>
          <a:prstGeom prst="line">
            <a:avLst/>
          </a:prstGeom>
          <a:noFill/>
          <a:ln w="9525">
            <a:solidFill>
              <a:schemeClr val="tx1"/>
            </a:solidFill>
            <a:round/>
            <a:headEnd/>
            <a:tailEnd type="triangle" w="med" len="med"/>
          </a:ln>
          <a:effectLst/>
        </p:spPr>
        <p:txBody>
          <a:bodyPr/>
          <a:lstStyle/>
          <a:p>
            <a:endParaRPr lang="fa-IR"/>
          </a:p>
        </p:txBody>
      </p:sp>
      <p:sp>
        <p:nvSpPr>
          <p:cNvPr id="120903" name="Line 71"/>
          <p:cNvSpPr>
            <a:spLocks noChangeShapeType="1"/>
          </p:cNvSpPr>
          <p:nvPr/>
        </p:nvSpPr>
        <p:spPr bwMode="auto">
          <a:xfrm flipH="1">
            <a:off x="5989638" y="4149725"/>
            <a:ext cx="144462" cy="0"/>
          </a:xfrm>
          <a:prstGeom prst="line">
            <a:avLst/>
          </a:prstGeom>
          <a:noFill/>
          <a:ln w="9525">
            <a:solidFill>
              <a:schemeClr val="tx1"/>
            </a:solidFill>
            <a:round/>
            <a:headEnd/>
            <a:tailEnd type="triangle" w="med" len="med"/>
          </a:ln>
          <a:effectLst/>
        </p:spPr>
        <p:txBody>
          <a:bodyPr/>
          <a:lstStyle/>
          <a:p>
            <a:endParaRPr lang="fa-IR"/>
          </a:p>
        </p:txBody>
      </p:sp>
      <p:pic>
        <p:nvPicPr>
          <p:cNvPr id="120904" name="Picture 72" descr="PCCLONE2"/>
          <p:cNvPicPr>
            <a:picLocks noChangeAspect="1" noChangeArrowheads="1"/>
          </p:cNvPicPr>
          <p:nvPr/>
        </p:nvPicPr>
        <p:blipFill>
          <a:blip r:embed="rId2" cstate="print"/>
          <a:srcRect/>
          <a:stretch>
            <a:fillRect/>
          </a:stretch>
        </p:blipFill>
        <p:spPr bwMode="auto">
          <a:xfrm>
            <a:off x="3830638" y="3571875"/>
            <a:ext cx="719137" cy="720725"/>
          </a:xfrm>
          <a:prstGeom prst="rect">
            <a:avLst/>
          </a:prstGeom>
          <a:noFill/>
        </p:spPr>
      </p:pic>
      <p:sp>
        <p:nvSpPr>
          <p:cNvPr id="120905" name="Rectangle 73"/>
          <p:cNvSpPr>
            <a:spLocks noChangeArrowheads="1"/>
          </p:cNvSpPr>
          <p:nvPr/>
        </p:nvSpPr>
        <p:spPr bwMode="auto">
          <a:xfrm>
            <a:off x="3995738" y="3644900"/>
            <a:ext cx="360362" cy="215900"/>
          </a:xfrm>
          <a:prstGeom prst="rect">
            <a:avLst/>
          </a:prstGeom>
          <a:solidFill>
            <a:srgbClr val="FFFFCC"/>
          </a:solidFill>
          <a:ln w="9525" algn="ctr">
            <a:noFill/>
            <a:miter lim="800000"/>
            <a:headEnd/>
            <a:tailEnd/>
          </a:ln>
          <a:effectLst/>
        </p:spPr>
        <p:txBody>
          <a:bodyPr wrap="none" anchor="ctr"/>
          <a:lstStyle/>
          <a:p>
            <a:r>
              <a:rPr lang="fa-IR" sz="800">
                <a:cs typeface="B Titr" pitchFamily="2" charset="-78"/>
              </a:rPr>
              <a:t>كارشناس</a:t>
            </a:r>
            <a:endParaRPr lang="en-US" sz="800">
              <a:cs typeface="B Titr" pitchFamily="2" charset="-78"/>
            </a:endParaRPr>
          </a:p>
        </p:txBody>
      </p:sp>
      <p:pic>
        <p:nvPicPr>
          <p:cNvPr id="120906" name="Picture 74" descr="PCCLONE2"/>
          <p:cNvPicPr>
            <a:picLocks noChangeAspect="1" noChangeArrowheads="1"/>
          </p:cNvPicPr>
          <p:nvPr/>
        </p:nvPicPr>
        <p:blipFill>
          <a:blip r:embed="rId2" cstate="print"/>
          <a:srcRect/>
          <a:stretch>
            <a:fillRect/>
          </a:stretch>
        </p:blipFill>
        <p:spPr bwMode="auto">
          <a:xfrm>
            <a:off x="3856038" y="4364038"/>
            <a:ext cx="719137" cy="720725"/>
          </a:xfrm>
          <a:prstGeom prst="rect">
            <a:avLst/>
          </a:prstGeom>
          <a:noFill/>
        </p:spPr>
      </p:pic>
      <p:sp>
        <p:nvSpPr>
          <p:cNvPr id="120907" name="Rectangle 75"/>
          <p:cNvSpPr>
            <a:spLocks noChangeArrowheads="1"/>
          </p:cNvSpPr>
          <p:nvPr/>
        </p:nvSpPr>
        <p:spPr bwMode="auto">
          <a:xfrm>
            <a:off x="4021138" y="4437063"/>
            <a:ext cx="360362" cy="215900"/>
          </a:xfrm>
          <a:prstGeom prst="rect">
            <a:avLst/>
          </a:prstGeom>
          <a:solidFill>
            <a:srgbClr val="FFFFCC"/>
          </a:solidFill>
          <a:ln w="9525" algn="ctr">
            <a:noFill/>
            <a:miter lim="800000"/>
            <a:headEnd/>
            <a:tailEnd/>
          </a:ln>
          <a:effectLst/>
        </p:spPr>
        <p:txBody>
          <a:bodyPr wrap="none" anchor="ctr"/>
          <a:lstStyle/>
          <a:p>
            <a:r>
              <a:rPr lang="fa-IR" sz="800">
                <a:cs typeface="B Titr" pitchFamily="2" charset="-78"/>
              </a:rPr>
              <a:t>كارشناس</a:t>
            </a:r>
            <a:endParaRPr lang="en-US" sz="800">
              <a:cs typeface="B Titr" pitchFamily="2" charset="-78"/>
            </a:endParaRPr>
          </a:p>
        </p:txBody>
      </p:sp>
      <p:pic>
        <p:nvPicPr>
          <p:cNvPr id="120908" name="Picture 76" descr="PCCLONE2"/>
          <p:cNvPicPr>
            <a:picLocks noChangeAspect="1" noChangeArrowheads="1"/>
          </p:cNvPicPr>
          <p:nvPr/>
        </p:nvPicPr>
        <p:blipFill>
          <a:blip r:embed="rId2" cstate="print"/>
          <a:srcRect/>
          <a:stretch>
            <a:fillRect/>
          </a:stretch>
        </p:blipFill>
        <p:spPr bwMode="auto">
          <a:xfrm>
            <a:off x="3902075" y="5168900"/>
            <a:ext cx="719138" cy="720725"/>
          </a:xfrm>
          <a:prstGeom prst="rect">
            <a:avLst/>
          </a:prstGeom>
          <a:noFill/>
        </p:spPr>
      </p:pic>
      <p:sp>
        <p:nvSpPr>
          <p:cNvPr id="120909" name="Rectangle 77"/>
          <p:cNvSpPr>
            <a:spLocks noChangeArrowheads="1"/>
          </p:cNvSpPr>
          <p:nvPr/>
        </p:nvSpPr>
        <p:spPr bwMode="auto">
          <a:xfrm>
            <a:off x="4067175" y="5241925"/>
            <a:ext cx="360363" cy="215900"/>
          </a:xfrm>
          <a:prstGeom prst="rect">
            <a:avLst/>
          </a:prstGeom>
          <a:solidFill>
            <a:srgbClr val="FFFFCC"/>
          </a:solidFill>
          <a:ln w="9525" algn="ctr">
            <a:noFill/>
            <a:miter lim="800000"/>
            <a:headEnd/>
            <a:tailEnd/>
          </a:ln>
          <a:effectLst/>
        </p:spPr>
        <p:txBody>
          <a:bodyPr wrap="none" anchor="ctr"/>
          <a:lstStyle/>
          <a:p>
            <a:r>
              <a:rPr lang="fa-IR" sz="800">
                <a:cs typeface="B Titr" pitchFamily="2" charset="-78"/>
              </a:rPr>
              <a:t>كارشناس</a:t>
            </a:r>
            <a:endParaRPr lang="en-US" sz="800">
              <a:cs typeface="B Titr" pitchFamily="2" charset="-78"/>
            </a:endParaRPr>
          </a:p>
        </p:txBody>
      </p:sp>
      <p:sp>
        <p:nvSpPr>
          <p:cNvPr id="120910" name="Line 78"/>
          <p:cNvSpPr>
            <a:spLocks noChangeShapeType="1"/>
          </p:cNvSpPr>
          <p:nvPr/>
        </p:nvSpPr>
        <p:spPr bwMode="auto">
          <a:xfrm>
            <a:off x="4706938" y="3357563"/>
            <a:ext cx="0" cy="2376487"/>
          </a:xfrm>
          <a:prstGeom prst="line">
            <a:avLst/>
          </a:prstGeom>
          <a:noFill/>
          <a:ln w="9525">
            <a:solidFill>
              <a:schemeClr val="tx1"/>
            </a:solidFill>
            <a:round/>
            <a:headEnd/>
            <a:tailEnd/>
          </a:ln>
          <a:effectLst/>
        </p:spPr>
        <p:txBody>
          <a:bodyPr/>
          <a:lstStyle/>
          <a:p>
            <a:endParaRPr lang="fa-IR"/>
          </a:p>
        </p:txBody>
      </p:sp>
      <p:sp>
        <p:nvSpPr>
          <p:cNvPr id="120911" name="Line 79"/>
          <p:cNvSpPr>
            <a:spLocks noChangeShapeType="1"/>
          </p:cNvSpPr>
          <p:nvPr/>
        </p:nvSpPr>
        <p:spPr bwMode="auto">
          <a:xfrm flipH="1">
            <a:off x="4562475" y="5734050"/>
            <a:ext cx="144463" cy="0"/>
          </a:xfrm>
          <a:prstGeom prst="line">
            <a:avLst/>
          </a:prstGeom>
          <a:noFill/>
          <a:ln w="9525">
            <a:solidFill>
              <a:schemeClr val="tx1"/>
            </a:solidFill>
            <a:round/>
            <a:headEnd/>
            <a:tailEnd type="triangle" w="med" len="med"/>
          </a:ln>
          <a:effectLst/>
        </p:spPr>
        <p:txBody>
          <a:bodyPr/>
          <a:lstStyle/>
          <a:p>
            <a:endParaRPr lang="fa-IR"/>
          </a:p>
        </p:txBody>
      </p:sp>
      <p:sp>
        <p:nvSpPr>
          <p:cNvPr id="120912" name="Line 80"/>
          <p:cNvSpPr>
            <a:spLocks noChangeShapeType="1"/>
          </p:cNvSpPr>
          <p:nvPr/>
        </p:nvSpPr>
        <p:spPr bwMode="auto">
          <a:xfrm flipH="1">
            <a:off x="4549775" y="4941888"/>
            <a:ext cx="144463" cy="0"/>
          </a:xfrm>
          <a:prstGeom prst="line">
            <a:avLst/>
          </a:prstGeom>
          <a:noFill/>
          <a:ln w="9525">
            <a:solidFill>
              <a:schemeClr val="tx1"/>
            </a:solidFill>
            <a:round/>
            <a:headEnd/>
            <a:tailEnd type="triangle" w="med" len="med"/>
          </a:ln>
          <a:effectLst/>
        </p:spPr>
        <p:txBody>
          <a:bodyPr/>
          <a:lstStyle/>
          <a:p>
            <a:endParaRPr lang="fa-IR"/>
          </a:p>
        </p:txBody>
      </p:sp>
      <p:sp>
        <p:nvSpPr>
          <p:cNvPr id="120913" name="Line 81"/>
          <p:cNvSpPr>
            <a:spLocks noChangeShapeType="1"/>
          </p:cNvSpPr>
          <p:nvPr/>
        </p:nvSpPr>
        <p:spPr bwMode="auto">
          <a:xfrm flipH="1">
            <a:off x="4549775" y="4149725"/>
            <a:ext cx="144463" cy="0"/>
          </a:xfrm>
          <a:prstGeom prst="line">
            <a:avLst/>
          </a:prstGeom>
          <a:noFill/>
          <a:ln w="9525">
            <a:solidFill>
              <a:schemeClr val="tx1"/>
            </a:solidFill>
            <a:round/>
            <a:headEnd/>
            <a:tailEnd type="triangle" w="med" len="med"/>
          </a:ln>
          <a:effectLst/>
        </p:spPr>
        <p:txBody>
          <a:bodyPr/>
          <a:lstStyle/>
          <a:p>
            <a:endParaRPr lang="fa-IR"/>
          </a:p>
        </p:txBody>
      </p:sp>
      <p:sp>
        <p:nvSpPr>
          <p:cNvPr id="120914" name="AutoShape 82"/>
          <p:cNvSpPr>
            <a:spLocks noChangeArrowheads="1"/>
          </p:cNvSpPr>
          <p:nvPr/>
        </p:nvSpPr>
        <p:spPr bwMode="auto">
          <a:xfrm>
            <a:off x="8101013" y="549275"/>
            <a:ext cx="863600" cy="792163"/>
          </a:xfrm>
          <a:prstGeom prst="wedgeRoundRectCallout">
            <a:avLst>
              <a:gd name="adj1" fmla="val -71139"/>
              <a:gd name="adj2" fmla="val -70440"/>
              <a:gd name="adj3" fmla="val 16667"/>
            </a:avLst>
          </a:prstGeom>
          <a:solidFill>
            <a:schemeClr val="hlink"/>
          </a:solidFill>
          <a:ln w="9525" algn="ctr">
            <a:solidFill>
              <a:schemeClr val="tx1"/>
            </a:solidFill>
            <a:miter lim="800000"/>
            <a:headEnd/>
            <a:tailEnd/>
          </a:ln>
          <a:effectLst/>
        </p:spPr>
        <p:txBody>
          <a:bodyPr/>
          <a:lstStyle/>
          <a:p>
            <a:r>
              <a:rPr lang="fa-IR" sz="900">
                <a:cs typeface="B Titr" pitchFamily="2" charset="-78"/>
              </a:rPr>
              <a:t>نامه هاي وارده كه به صورت دستي وارد دبيرخانه ميشود</a:t>
            </a:r>
            <a:endParaRPr lang="en-US" sz="900">
              <a:cs typeface="B Titr" pitchFamily="2" charset="-78"/>
            </a:endParaRPr>
          </a:p>
        </p:txBody>
      </p:sp>
      <p:pic>
        <p:nvPicPr>
          <p:cNvPr id="120915" name="Picture 83" descr="PCCLONE2"/>
          <p:cNvPicPr>
            <a:picLocks noChangeAspect="1" noChangeArrowheads="1"/>
          </p:cNvPicPr>
          <p:nvPr/>
        </p:nvPicPr>
        <p:blipFill>
          <a:blip r:embed="rId2" cstate="print"/>
          <a:srcRect/>
          <a:stretch>
            <a:fillRect/>
          </a:stretch>
        </p:blipFill>
        <p:spPr bwMode="auto">
          <a:xfrm>
            <a:off x="1677988" y="4784725"/>
            <a:ext cx="1150937" cy="1152525"/>
          </a:xfrm>
          <a:prstGeom prst="rect">
            <a:avLst/>
          </a:prstGeom>
          <a:noFill/>
        </p:spPr>
      </p:pic>
      <p:sp>
        <p:nvSpPr>
          <p:cNvPr id="120916" name="Rectangle 84"/>
          <p:cNvSpPr>
            <a:spLocks noChangeArrowheads="1"/>
          </p:cNvSpPr>
          <p:nvPr/>
        </p:nvSpPr>
        <p:spPr bwMode="auto">
          <a:xfrm>
            <a:off x="1979613" y="4941888"/>
            <a:ext cx="527050" cy="331787"/>
          </a:xfrm>
          <a:prstGeom prst="rect">
            <a:avLst/>
          </a:prstGeom>
          <a:solidFill>
            <a:srgbClr val="FFFFCC"/>
          </a:solidFill>
          <a:ln w="9525" algn="ctr">
            <a:noFill/>
            <a:miter lim="800000"/>
            <a:headEnd/>
            <a:tailEnd/>
          </a:ln>
          <a:effectLst/>
        </p:spPr>
        <p:txBody>
          <a:bodyPr wrap="none" anchor="ctr"/>
          <a:lstStyle/>
          <a:p>
            <a:r>
              <a:rPr lang="fa-IR" sz="1200">
                <a:cs typeface="B Titr" pitchFamily="2" charset="-78"/>
              </a:rPr>
              <a:t>بايگاني</a:t>
            </a:r>
            <a:endParaRPr lang="en-US" sz="1200">
              <a:cs typeface="B Titr" pitchFamily="2" charset="-78"/>
            </a:endParaRPr>
          </a:p>
        </p:txBody>
      </p:sp>
      <p:sp>
        <p:nvSpPr>
          <p:cNvPr id="120917" name="Line 85"/>
          <p:cNvSpPr>
            <a:spLocks noChangeShapeType="1"/>
          </p:cNvSpPr>
          <p:nvPr/>
        </p:nvSpPr>
        <p:spPr bwMode="auto">
          <a:xfrm flipH="1">
            <a:off x="539750" y="6381750"/>
            <a:ext cx="7932738" cy="0"/>
          </a:xfrm>
          <a:prstGeom prst="line">
            <a:avLst/>
          </a:prstGeom>
          <a:noFill/>
          <a:ln w="28575">
            <a:solidFill>
              <a:schemeClr val="tx1"/>
            </a:solidFill>
            <a:round/>
            <a:headEnd/>
            <a:tailEnd/>
          </a:ln>
          <a:effectLst/>
        </p:spPr>
        <p:txBody>
          <a:bodyPr/>
          <a:lstStyle/>
          <a:p>
            <a:endParaRPr lang="fa-IR"/>
          </a:p>
        </p:txBody>
      </p:sp>
      <p:sp>
        <p:nvSpPr>
          <p:cNvPr id="120918" name="Line 86"/>
          <p:cNvSpPr>
            <a:spLocks noChangeShapeType="1"/>
          </p:cNvSpPr>
          <p:nvPr/>
        </p:nvSpPr>
        <p:spPr bwMode="auto">
          <a:xfrm flipV="1">
            <a:off x="8459788" y="5876925"/>
            <a:ext cx="0" cy="504825"/>
          </a:xfrm>
          <a:prstGeom prst="line">
            <a:avLst/>
          </a:prstGeom>
          <a:noFill/>
          <a:ln w="9525">
            <a:solidFill>
              <a:schemeClr val="tx1"/>
            </a:solidFill>
            <a:round/>
            <a:headEnd type="triangle" w="med" len="med"/>
            <a:tailEnd/>
          </a:ln>
          <a:effectLst/>
        </p:spPr>
        <p:txBody>
          <a:bodyPr/>
          <a:lstStyle/>
          <a:p>
            <a:endParaRPr lang="fa-IR"/>
          </a:p>
        </p:txBody>
      </p:sp>
      <p:sp>
        <p:nvSpPr>
          <p:cNvPr id="120919" name="Line 87"/>
          <p:cNvSpPr>
            <a:spLocks noChangeShapeType="1"/>
          </p:cNvSpPr>
          <p:nvPr/>
        </p:nvSpPr>
        <p:spPr bwMode="auto">
          <a:xfrm flipV="1">
            <a:off x="7019925" y="5876925"/>
            <a:ext cx="0" cy="504825"/>
          </a:xfrm>
          <a:prstGeom prst="line">
            <a:avLst/>
          </a:prstGeom>
          <a:noFill/>
          <a:ln w="9525">
            <a:solidFill>
              <a:schemeClr val="tx1"/>
            </a:solidFill>
            <a:round/>
            <a:headEnd type="triangle" w="med" len="med"/>
            <a:tailEnd/>
          </a:ln>
          <a:effectLst/>
        </p:spPr>
        <p:txBody>
          <a:bodyPr/>
          <a:lstStyle/>
          <a:p>
            <a:endParaRPr lang="fa-IR"/>
          </a:p>
        </p:txBody>
      </p:sp>
      <p:sp>
        <p:nvSpPr>
          <p:cNvPr id="120920" name="Line 88"/>
          <p:cNvSpPr>
            <a:spLocks noChangeShapeType="1"/>
          </p:cNvSpPr>
          <p:nvPr/>
        </p:nvSpPr>
        <p:spPr bwMode="auto">
          <a:xfrm flipV="1">
            <a:off x="5724525" y="5876925"/>
            <a:ext cx="0" cy="504825"/>
          </a:xfrm>
          <a:prstGeom prst="line">
            <a:avLst/>
          </a:prstGeom>
          <a:noFill/>
          <a:ln w="9525">
            <a:solidFill>
              <a:schemeClr val="tx1"/>
            </a:solidFill>
            <a:round/>
            <a:headEnd type="triangle" w="med" len="med"/>
            <a:tailEnd/>
          </a:ln>
          <a:effectLst/>
        </p:spPr>
        <p:txBody>
          <a:bodyPr/>
          <a:lstStyle/>
          <a:p>
            <a:endParaRPr lang="fa-IR"/>
          </a:p>
        </p:txBody>
      </p:sp>
      <p:sp>
        <p:nvSpPr>
          <p:cNvPr id="120921" name="Line 89"/>
          <p:cNvSpPr>
            <a:spLocks noChangeShapeType="1"/>
          </p:cNvSpPr>
          <p:nvPr/>
        </p:nvSpPr>
        <p:spPr bwMode="auto">
          <a:xfrm flipV="1">
            <a:off x="4249738" y="5876925"/>
            <a:ext cx="0" cy="504825"/>
          </a:xfrm>
          <a:prstGeom prst="line">
            <a:avLst/>
          </a:prstGeom>
          <a:noFill/>
          <a:ln w="9525">
            <a:solidFill>
              <a:schemeClr val="tx1"/>
            </a:solidFill>
            <a:round/>
            <a:headEnd type="triangle" w="med" len="med"/>
            <a:tailEnd/>
          </a:ln>
          <a:effectLst/>
        </p:spPr>
        <p:txBody>
          <a:bodyPr/>
          <a:lstStyle/>
          <a:p>
            <a:endParaRPr lang="fa-IR"/>
          </a:p>
        </p:txBody>
      </p:sp>
      <p:sp>
        <p:nvSpPr>
          <p:cNvPr id="120922" name="Line 90"/>
          <p:cNvSpPr>
            <a:spLocks noChangeShapeType="1"/>
          </p:cNvSpPr>
          <p:nvPr/>
        </p:nvSpPr>
        <p:spPr bwMode="auto">
          <a:xfrm flipV="1">
            <a:off x="2195513" y="5949950"/>
            <a:ext cx="0" cy="431800"/>
          </a:xfrm>
          <a:prstGeom prst="line">
            <a:avLst/>
          </a:prstGeom>
          <a:noFill/>
          <a:ln w="9525">
            <a:solidFill>
              <a:schemeClr val="tx1"/>
            </a:solidFill>
            <a:round/>
            <a:headEnd/>
            <a:tailEnd type="triangle" w="med" len="med"/>
          </a:ln>
          <a:effectLst/>
        </p:spPr>
        <p:txBody>
          <a:bodyPr/>
          <a:lstStyle/>
          <a:p>
            <a:endParaRPr lang="fa-IR"/>
          </a:p>
        </p:txBody>
      </p:sp>
      <p:pic>
        <p:nvPicPr>
          <p:cNvPr id="120923" name="Picture 91" descr="PCCLONE2"/>
          <p:cNvPicPr>
            <a:picLocks noChangeAspect="1" noChangeArrowheads="1"/>
          </p:cNvPicPr>
          <p:nvPr/>
        </p:nvPicPr>
        <p:blipFill>
          <a:blip r:embed="rId2" cstate="print"/>
          <a:srcRect/>
          <a:stretch>
            <a:fillRect/>
          </a:stretch>
        </p:blipFill>
        <p:spPr bwMode="auto">
          <a:xfrm>
            <a:off x="215900" y="4784725"/>
            <a:ext cx="1150938" cy="1152525"/>
          </a:xfrm>
          <a:prstGeom prst="rect">
            <a:avLst/>
          </a:prstGeom>
          <a:noFill/>
        </p:spPr>
      </p:pic>
      <p:sp>
        <p:nvSpPr>
          <p:cNvPr id="120924" name="Rectangle 92"/>
          <p:cNvSpPr>
            <a:spLocks noChangeArrowheads="1"/>
          </p:cNvSpPr>
          <p:nvPr/>
        </p:nvSpPr>
        <p:spPr bwMode="auto">
          <a:xfrm>
            <a:off x="468313" y="4941888"/>
            <a:ext cx="633412" cy="331787"/>
          </a:xfrm>
          <a:prstGeom prst="rect">
            <a:avLst/>
          </a:prstGeom>
          <a:solidFill>
            <a:srgbClr val="FFFFCC"/>
          </a:solidFill>
          <a:ln w="9525" algn="ctr">
            <a:noFill/>
            <a:miter lim="800000"/>
            <a:headEnd/>
            <a:tailEnd/>
          </a:ln>
          <a:effectLst/>
        </p:spPr>
        <p:txBody>
          <a:bodyPr wrap="none" anchor="ctr"/>
          <a:lstStyle/>
          <a:p>
            <a:r>
              <a:rPr lang="fa-IR" sz="1200">
                <a:cs typeface="B Titr" pitchFamily="2" charset="-78"/>
              </a:rPr>
              <a:t>واحد تايپ</a:t>
            </a:r>
            <a:endParaRPr lang="en-US" sz="1200">
              <a:cs typeface="B Titr" pitchFamily="2" charset="-78"/>
            </a:endParaRPr>
          </a:p>
        </p:txBody>
      </p:sp>
      <p:sp>
        <p:nvSpPr>
          <p:cNvPr id="120925" name="Line 93"/>
          <p:cNvSpPr>
            <a:spLocks noChangeShapeType="1"/>
          </p:cNvSpPr>
          <p:nvPr/>
        </p:nvSpPr>
        <p:spPr bwMode="auto">
          <a:xfrm flipV="1">
            <a:off x="539750" y="5949950"/>
            <a:ext cx="0" cy="433388"/>
          </a:xfrm>
          <a:prstGeom prst="line">
            <a:avLst/>
          </a:prstGeom>
          <a:noFill/>
          <a:ln w="9525">
            <a:solidFill>
              <a:schemeClr val="tx1"/>
            </a:solidFill>
            <a:round/>
            <a:headEnd/>
            <a:tailEnd type="triangle" w="med" len="med"/>
          </a:ln>
          <a:effectLst/>
        </p:spPr>
        <p:txBody>
          <a:bodyPr/>
          <a:lstStyle/>
          <a:p>
            <a:endParaRPr lang="fa-IR"/>
          </a:p>
        </p:txBody>
      </p:sp>
      <p:sp>
        <p:nvSpPr>
          <p:cNvPr id="120926" name="AutoShape 94"/>
          <p:cNvSpPr>
            <a:spLocks noChangeArrowheads="1"/>
          </p:cNvSpPr>
          <p:nvPr/>
        </p:nvSpPr>
        <p:spPr bwMode="auto">
          <a:xfrm>
            <a:off x="323850" y="3933825"/>
            <a:ext cx="2016125" cy="649288"/>
          </a:xfrm>
          <a:prstGeom prst="wedgeRoundRectCallout">
            <a:avLst>
              <a:gd name="adj1" fmla="val -35514"/>
              <a:gd name="adj2" fmla="val 78606"/>
              <a:gd name="adj3" fmla="val 16667"/>
            </a:avLst>
          </a:prstGeom>
          <a:solidFill>
            <a:schemeClr val="hlink"/>
          </a:solidFill>
          <a:ln w="9525" algn="ctr">
            <a:solidFill>
              <a:schemeClr val="tx1"/>
            </a:solidFill>
            <a:miter lim="800000"/>
            <a:headEnd/>
            <a:tailEnd/>
          </a:ln>
          <a:effectLst/>
        </p:spPr>
        <p:txBody>
          <a:bodyPr/>
          <a:lstStyle/>
          <a:p>
            <a:r>
              <a:rPr lang="fa-IR" sz="900">
                <a:cs typeface="B Titr" pitchFamily="2" charset="-78"/>
              </a:rPr>
              <a:t>تهيه مينوت نامه صادره در جواب نامه وارده و ارسال آن به واحد تايپ جهت تايپ مستند</a:t>
            </a:r>
            <a:endParaRPr lang="en-US" sz="900">
              <a:cs typeface="B Titr" pitchFamily="2" charset="-78"/>
            </a:endParaRPr>
          </a:p>
        </p:txBody>
      </p:sp>
      <p:sp>
        <p:nvSpPr>
          <p:cNvPr id="120927" name="Oval 95"/>
          <p:cNvSpPr>
            <a:spLocks noChangeArrowheads="1"/>
          </p:cNvSpPr>
          <p:nvPr/>
        </p:nvSpPr>
        <p:spPr bwMode="auto">
          <a:xfrm rot="2565444">
            <a:off x="-684213" y="3789363"/>
            <a:ext cx="4248151" cy="3632200"/>
          </a:xfrm>
          <a:prstGeom prst="ellipse">
            <a:avLst/>
          </a:prstGeom>
          <a:solidFill>
            <a:srgbClr val="CCCCFF">
              <a:alpha val="41000"/>
            </a:srgbClr>
          </a:solidFill>
          <a:ln w="9525" algn="ctr">
            <a:noFill/>
            <a:round/>
            <a:headEnd/>
            <a:tailEnd/>
          </a:ln>
          <a:effectLst/>
        </p:spPr>
        <p:txBody>
          <a:bodyPr wrap="none" anchor="ctr"/>
          <a:lstStyle/>
          <a:p>
            <a:endParaRPr lang="fa-IR"/>
          </a:p>
        </p:txBody>
      </p:sp>
      <p:sp>
        <p:nvSpPr>
          <p:cNvPr id="120928" name="Oval 96"/>
          <p:cNvSpPr>
            <a:spLocks noChangeArrowheads="1"/>
          </p:cNvSpPr>
          <p:nvPr/>
        </p:nvSpPr>
        <p:spPr bwMode="auto">
          <a:xfrm>
            <a:off x="6732588" y="44450"/>
            <a:ext cx="360362" cy="360363"/>
          </a:xfrm>
          <a:prstGeom prst="ellipse">
            <a:avLst/>
          </a:prstGeom>
          <a:solidFill>
            <a:srgbClr val="FF3300"/>
          </a:solidFill>
          <a:ln w="9525" algn="ctr">
            <a:solidFill>
              <a:schemeClr val="tx1"/>
            </a:solidFill>
            <a:round/>
            <a:headEnd/>
            <a:tailEnd/>
          </a:ln>
          <a:effectLst/>
        </p:spPr>
        <p:txBody>
          <a:bodyPr wrap="none" anchor="ctr"/>
          <a:lstStyle/>
          <a:p>
            <a:r>
              <a:rPr lang="fa-IR" sz="1400">
                <a:cs typeface="B Titr" pitchFamily="2" charset="-78"/>
              </a:rPr>
              <a:t>1</a:t>
            </a:r>
            <a:endParaRPr lang="en-US" sz="1400">
              <a:cs typeface="B Titr" pitchFamily="2" charset="-78"/>
            </a:endParaRPr>
          </a:p>
        </p:txBody>
      </p:sp>
      <p:sp>
        <p:nvSpPr>
          <p:cNvPr id="120929" name="Oval 97"/>
          <p:cNvSpPr>
            <a:spLocks noChangeArrowheads="1"/>
          </p:cNvSpPr>
          <p:nvPr/>
        </p:nvSpPr>
        <p:spPr bwMode="auto">
          <a:xfrm>
            <a:off x="4572000" y="115888"/>
            <a:ext cx="360363" cy="360362"/>
          </a:xfrm>
          <a:prstGeom prst="ellipse">
            <a:avLst/>
          </a:prstGeom>
          <a:solidFill>
            <a:srgbClr val="FF3300"/>
          </a:solidFill>
          <a:ln w="9525" algn="ctr">
            <a:solidFill>
              <a:schemeClr val="tx1"/>
            </a:solidFill>
            <a:round/>
            <a:headEnd/>
            <a:tailEnd/>
          </a:ln>
          <a:effectLst/>
        </p:spPr>
        <p:txBody>
          <a:bodyPr wrap="none" anchor="ctr"/>
          <a:lstStyle/>
          <a:p>
            <a:r>
              <a:rPr lang="fa-IR" sz="1400">
                <a:cs typeface="B Titr" pitchFamily="2" charset="-78"/>
              </a:rPr>
              <a:t>2</a:t>
            </a:r>
            <a:endParaRPr lang="en-US" sz="1400">
              <a:cs typeface="B Titr" pitchFamily="2" charset="-78"/>
            </a:endParaRPr>
          </a:p>
        </p:txBody>
      </p:sp>
      <p:sp>
        <p:nvSpPr>
          <p:cNvPr id="120930" name="Oval 98"/>
          <p:cNvSpPr>
            <a:spLocks noChangeArrowheads="1"/>
          </p:cNvSpPr>
          <p:nvPr/>
        </p:nvSpPr>
        <p:spPr bwMode="auto">
          <a:xfrm>
            <a:off x="1476375" y="404813"/>
            <a:ext cx="360363" cy="360362"/>
          </a:xfrm>
          <a:prstGeom prst="ellipse">
            <a:avLst/>
          </a:prstGeom>
          <a:solidFill>
            <a:srgbClr val="FF3300"/>
          </a:solidFill>
          <a:ln w="9525" algn="ctr">
            <a:solidFill>
              <a:schemeClr val="tx1"/>
            </a:solidFill>
            <a:round/>
            <a:headEnd/>
            <a:tailEnd/>
          </a:ln>
          <a:effectLst/>
        </p:spPr>
        <p:txBody>
          <a:bodyPr wrap="none" anchor="ctr"/>
          <a:lstStyle/>
          <a:p>
            <a:r>
              <a:rPr lang="fa-IR" sz="1400">
                <a:cs typeface="B Titr" pitchFamily="2" charset="-78"/>
              </a:rPr>
              <a:t>3</a:t>
            </a:r>
            <a:endParaRPr lang="en-US" sz="1400">
              <a:cs typeface="B Titr" pitchFamily="2" charset="-78"/>
            </a:endParaRPr>
          </a:p>
        </p:txBody>
      </p:sp>
      <p:sp>
        <p:nvSpPr>
          <p:cNvPr id="120931" name="Oval 99"/>
          <p:cNvSpPr>
            <a:spLocks noChangeArrowheads="1"/>
          </p:cNvSpPr>
          <p:nvPr/>
        </p:nvSpPr>
        <p:spPr bwMode="auto">
          <a:xfrm>
            <a:off x="1619250" y="2276475"/>
            <a:ext cx="360363" cy="360363"/>
          </a:xfrm>
          <a:prstGeom prst="ellipse">
            <a:avLst/>
          </a:prstGeom>
          <a:solidFill>
            <a:srgbClr val="FF3300"/>
          </a:solidFill>
          <a:ln w="9525" algn="ctr">
            <a:solidFill>
              <a:schemeClr val="tx1"/>
            </a:solidFill>
            <a:round/>
            <a:headEnd/>
            <a:tailEnd/>
          </a:ln>
          <a:effectLst/>
        </p:spPr>
        <p:txBody>
          <a:bodyPr wrap="none" anchor="ctr"/>
          <a:lstStyle/>
          <a:p>
            <a:r>
              <a:rPr lang="fa-IR" sz="1400">
                <a:cs typeface="B Titr" pitchFamily="2" charset="-78"/>
              </a:rPr>
              <a:t>4</a:t>
            </a:r>
            <a:endParaRPr lang="en-US" sz="1400">
              <a:cs typeface="B Titr" pitchFamily="2" charset="-78"/>
            </a:endParaRPr>
          </a:p>
        </p:txBody>
      </p:sp>
      <p:sp>
        <p:nvSpPr>
          <p:cNvPr id="120932" name="Oval 100"/>
          <p:cNvSpPr>
            <a:spLocks noChangeArrowheads="1"/>
          </p:cNvSpPr>
          <p:nvPr/>
        </p:nvSpPr>
        <p:spPr bwMode="auto">
          <a:xfrm>
            <a:off x="4356100" y="1557338"/>
            <a:ext cx="360363" cy="360362"/>
          </a:xfrm>
          <a:prstGeom prst="ellipse">
            <a:avLst/>
          </a:prstGeom>
          <a:solidFill>
            <a:srgbClr val="FF3300"/>
          </a:solidFill>
          <a:ln w="9525" algn="ctr">
            <a:solidFill>
              <a:schemeClr val="tx1"/>
            </a:solidFill>
            <a:round/>
            <a:headEnd/>
            <a:tailEnd/>
          </a:ln>
          <a:effectLst/>
        </p:spPr>
        <p:txBody>
          <a:bodyPr wrap="none" anchor="ctr"/>
          <a:lstStyle/>
          <a:p>
            <a:r>
              <a:rPr lang="fa-IR" sz="1400">
                <a:cs typeface="B Titr" pitchFamily="2" charset="-78"/>
              </a:rPr>
              <a:t>5</a:t>
            </a:r>
            <a:endParaRPr lang="en-US" sz="1400">
              <a:cs typeface="B Titr" pitchFamily="2" charset="-78"/>
            </a:endParaRPr>
          </a:p>
        </p:txBody>
      </p:sp>
      <p:sp>
        <p:nvSpPr>
          <p:cNvPr id="120934" name="Oval 102"/>
          <p:cNvSpPr>
            <a:spLocks noChangeArrowheads="1"/>
          </p:cNvSpPr>
          <p:nvPr/>
        </p:nvSpPr>
        <p:spPr bwMode="auto">
          <a:xfrm>
            <a:off x="2484438" y="4581525"/>
            <a:ext cx="360362" cy="360363"/>
          </a:xfrm>
          <a:prstGeom prst="ellipse">
            <a:avLst/>
          </a:prstGeom>
          <a:solidFill>
            <a:srgbClr val="FF3300"/>
          </a:solidFill>
          <a:ln w="9525" algn="ctr">
            <a:solidFill>
              <a:schemeClr val="tx1"/>
            </a:solidFill>
            <a:round/>
            <a:headEnd/>
            <a:tailEnd/>
          </a:ln>
          <a:effectLst/>
        </p:spPr>
        <p:txBody>
          <a:bodyPr wrap="none" anchor="ctr"/>
          <a:lstStyle/>
          <a:p>
            <a:r>
              <a:rPr lang="fa-IR" sz="1400">
                <a:cs typeface="B Titr" pitchFamily="2" charset="-78"/>
              </a:rPr>
              <a:t>6</a:t>
            </a:r>
            <a:endParaRPr lang="en-US" sz="1400">
              <a:cs typeface="B Titr" pitchFamily="2" charset="-78"/>
            </a:endParaRPr>
          </a:p>
        </p:txBody>
      </p:sp>
      <p:sp>
        <p:nvSpPr>
          <p:cNvPr id="120935" name="Oval 103"/>
          <p:cNvSpPr>
            <a:spLocks noChangeArrowheads="1"/>
          </p:cNvSpPr>
          <p:nvPr/>
        </p:nvSpPr>
        <p:spPr bwMode="auto">
          <a:xfrm>
            <a:off x="1042988" y="4652963"/>
            <a:ext cx="360362" cy="360362"/>
          </a:xfrm>
          <a:prstGeom prst="ellipse">
            <a:avLst/>
          </a:prstGeom>
          <a:solidFill>
            <a:srgbClr val="FF3300"/>
          </a:solidFill>
          <a:ln w="9525" algn="ctr">
            <a:solidFill>
              <a:schemeClr val="tx1"/>
            </a:solidFill>
            <a:round/>
            <a:headEnd/>
            <a:tailEnd/>
          </a:ln>
          <a:effectLst/>
        </p:spPr>
        <p:txBody>
          <a:bodyPr wrap="none" anchor="ctr"/>
          <a:lstStyle/>
          <a:p>
            <a:r>
              <a:rPr lang="fa-IR" sz="1400">
                <a:cs typeface="B Titr" pitchFamily="2" charset="-78"/>
              </a:rPr>
              <a:t>7</a:t>
            </a:r>
            <a:endParaRPr lang="en-US" sz="1400">
              <a:cs typeface="B Titr" pitchFamily="2" charset="-78"/>
            </a:endParaRPr>
          </a:p>
        </p:txBody>
      </p:sp>
      <p:sp>
        <p:nvSpPr>
          <p:cNvPr id="120936" name="Oval 104"/>
          <p:cNvSpPr>
            <a:spLocks noChangeArrowheads="1"/>
          </p:cNvSpPr>
          <p:nvPr/>
        </p:nvSpPr>
        <p:spPr bwMode="auto">
          <a:xfrm>
            <a:off x="8316913" y="117475"/>
            <a:ext cx="433387" cy="431800"/>
          </a:xfrm>
          <a:prstGeom prst="ellipse">
            <a:avLst/>
          </a:prstGeom>
          <a:solidFill>
            <a:schemeClr val="hlink"/>
          </a:solidFill>
          <a:ln w="9525" algn="ctr">
            <a:solidFill>
              <a:schemeClr val="tx1"/>
            </a:solidFill>
            <a:round/>
            <a:headEnd/>
            <a:tailEnd/>
          </a:ln>
          <a:effectLst/>
        </p:spPr>
        <p:txBody>
          <a:bodyPr wrap="none" anchor="ctr"/>
          <a:lstStyle/>
          <a:p>
            <a:r>
              <a:rPr lang="fa-IR" sz="1400">
                <a:cs typeface="B Titr" pitchFamily="2" charset="-78"/>
              </a:rPr>
              <a:t>شروع</a:t>
            </a:r>
            <a:endParaRPr lang="en-US" sz="1400">
              <a:cs typeface="B Titr" pitchFamily="2" charset="-78"/>
            </a:endParaRPr>
          </a:p>
        </p:txBody>
      </p:sp>
      <p:sp>
        <p:nvSpPr>
          <p:cNvPr id="120937" name="Text Box 105"/>
          <p:cNvSpPr txBox="1">
            <a:spLocks noChangeArrowheads="1"/>
          </p:cNvSpPr>
          <p:nvPr/>
        </p:nvSpPr>
        <p:spPr bwMode="auto">
          <a:xfrm>
            <a:off x="4211638" y="6500813"/>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21</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9" name="Picture 15" descr="2"/>
          <p:cNvPicPr>
            <a:picLocks noChangeAspect="1" noChangeArrowheads="1"/>
          </p:cNvPicPr>
          <p:nvPr/>
        </p:nvPicPr>
        <p:blipFill>
          <a:blip r:embed="rId2" cstate="print"/>
          <a:srcRect r="56694" b="46066"/>
          <a:stretch>
            <a:fillRect/>
          </a:stretch>
        </p:blipFill>
        <p:spPr bwMode="auto">
          <a:xfrm>
            <a:off x="468313" y="331788"/>
            <a:ext cx="1512887" cy="1392237"/>
          </a:xfrm>
          <a:prstGeom prst="rect">
            <a:avLst/>
          </a:prstGeom>
          <a:noFill/>
        </p:spPr>
      </p:pic>
      <p:sp>
        <p:nvSpPr>
          <p:cNvPr id="16401" name="Text Box 17"/>
          <p:cNvSpPr txBox="1">
            <a:spLocks noChangeArrowheads="1"/>
          </p:cNvSpPr>
          <p:nvPr/>
        </p:nvSpPr>
        <p:spPr bwMode="auto">
          <a:xfrm rot="-1169021">
            <a:off x="468313" y="908050"/>
            <a:ext cx="1087437" cy="842963"/>
          </a:xfrm>
          <a:prstGeom prst="rect">
            <a:avLst/>
          </a:prstGeom>
          <a:noFill/>
          <a:ln w="9525">
            <a:noFill/>
            <a:miter lim="800000"/>
            <a:headEnd/>
            <a:tailEnd/>
          </a:ln>
          <a:effectLst/>
        </p:spPr>
        <p:txBody>
          <a:bodyPr>
            <a:spAutoFit/>
          </a:bodyPr>
          <a:lstStyle/>
          <a:p>
            <a:pPr>
              <a:spcBef>
                <a:spcPct val="50000"/>
              </a:spcBef>
            </a:pPr>
            <a:r>
              <a:rPr lang="ar-SA" sz="900" b="1">
                <a:cs typeface="B Titr" pitchFamily="2" charset="-78"/>
              </a:rPr>
              <a:t>بسمه تعالي </a:t>
            </a:r>
          </a:p>
          <a:p>
            <a:pPr algn="r">
              <a:spcBef>
                <a:spcPct val="50000"/>
              </a:spcBef>
            </a:pPr>
            <a:r>
              <a:rPr lang="ar-SA" sz="900" b="1">
                <a:cs typeface="B Titr" pitchFamily="2" charset="-78"/>
              </a:rPr>
              <a:t>مديريت محترم ....</a:t>
            </a:r>
          </a:p>
          <a:p>
            <a:pPr algn="r">
              <a:spcBef>
                <a:spcPct val="50000"/>
              </a:spcBef>
            </a:pPr>
            <a:r>
              <a:rPr lang="ar-SA" sz="900" b="1">
                <a:cs typeface="B Titr" pitchFamily="2" charset="-78"/>
              </a:rPr>
              <a:t>جناب آقاي دكتر....</a:t>
            </a:r>
          </a:p>
          <a:p>
            <a:pPr algn="r">
              <a:spcBef>
                <a:spcPct val="50000"/>
              </a:spcBef>
            </a:pPr>
            <a:r>
              <a:rPr lang="ar-SA" sz="900" b="1">
                <a:cs typeface="B Titr" pitchFamily="2" charset="-78"/>
              </a:rPr>
              <a:t>با سلام ....</a:t>
            </a:r>
            <a:endParaRPr lang="en-US" sz="900" b="1">
              <a:cs typeface="B Titr" pitchFamily="2" charset="-78"/>
            </a:endParaRPr>
          </a:p>
        </p:txBody>
      </p:sp>
      <p:sp>
        <p:nvSpPr>
          <p:cNvPr id="16427" name="Text Box 43"/>
          <p:cNvSpPr txBox="1">
            <a:spLocks noChangeArrowheads="1"/>
          </p:cNvSpPr>
          <p:nvPr/>
        </p:nvSpPr>
        <p:spPr bwMode="auto">
          <a:xfrm>
            <a:off x="1763713" y="188913"/>
            <a:ext cx="5688012" cy="274637"/>
          </a:xfrm>
          <a:prstGeom prst="rect">
            <a:avLst/>
          </a:prstGeom>
          <a:noFill/>
          <a:ln w="9525" algn="ctr">
            <a:noFill/>
            <a:miter lim="800000"/>
            <a:headEnd/>
            <a:tailEnd/>
          </a:ln>
          <a:effectLst/>
        </p:spPr>
        <p:txBody>
          <a:bodyPr>
            <a:spAutoFit/>
          </a:bodyPr>
          <a:lstStyle/>
          <a:p>
            <a:pPr>
              <a:spcBef>
                <a:spcPct val="50000"/>
              </a:spcBef>
            </a:pPr>
            <a:r>
              <a:rPr lang="fa-IR" sz="1200">
                <a:cs typeface="B Titr" pitchFamily="2" charset="-78"/>
              </a:rPr>
              <a:t>فرايند تهيه نامه هاي صادره از زمان تدوين تا زماني كه به مخاطب ارسال مي شود .</a:t>
            </a:r>
            <a:endParaRPr lang="en-US" sz="1200">
              <a:cs typeface="B Titr" pitchFamily="2" charset="-78"/>
            </a:endParaRPr>
          </a:p>
        </p:txBody>
      </p:sp>
      <p:pic>
        <p:nvPicPr>
          <p:cNvPr id="16428" name="Picture 44" descr="PCCLONE2"/>
          <p:cNvPicPr>
            <a:picLocks noChangeAspect="1" noChangeArrowheads="1"/>
          </p:cNvPicPr>
          <p:nvPr/>
        </p:nvPicPr>
        <p:blipFill>
          <a:blip r:embed="rId3" cstate="print"/>
          <a:srcRect/>
          <a:stretch>
            <a:fillRect/>
          </a:stretch>
        </p:blipFill>
        <p:spPr bwMode="auto">
          <a:xfrm>
            <a:off x="6334125" y="908050"/>
            <a:ext cx="1308100" cy="1309688"/>
          </a:xfrm>
          <a:prstGeom prst="rect">
            <a:avLst/>
          </a:prstGeom>
          <a:noFill/>
        </p:spPr>
      </p:pic>
      <p:sp>
        <p:nvSpPr>
          <p:cNvPr id="16429" name="Rectangle 45"/>
          <p:cNvSpPr>
            <a:spLocks noChangeArrowheads="1"/>
          </p:cNvSpPr>
          <p:nvPr/>
        </p:nvSpPr>
        <p:spPr bwMode="auto">
          <a:xfrm>
            <a:off x="6659563" y="1065213"/>
            <a:ext cx="633412" cy="431800"/>
          </a:xfrm>
          <a:prstGeom prst="rect">
            <a:avLst/>
          </a:prstGeom>
          <a:solidFill>
            <a:srgbClr val="FFFFCC"/>
          </a:solidFill>
          <a:ln w="9525" algn="ctr">
            <a:noFill/>
            <a:miter lim="800000"/>
            <a:headEnd/>
            <a:tailEnd/>
          </a:ln>
          <a:effectLst/>
        </p:spPr>
        <p:txBody>
          <a:bodyPr wrap="none" anchor="ctr"/>
          <a:lstStyle/>
          <a:p>
            <a:r>
              <a:rPr lang="fa-IR" sz="1200">
                <a:cs typeface="B Titr" pitchFamily="2" charset="-78"/>
              </a:rPr>
              <a:t>مدير </a:t>
            </a:r>
          </a:p>
          <a:p>
            <a:r>
              <a:rPr lang="fa-IR" sz="1200">
                <a:cs typeface="B Titr" pitchFamily="2" charset="-78"/>
              </a:rPr>
              <a:t>واحد تايپ</a:t>
            </a:r>
            <a:endParaRPr lang="en-US" sz="1200">
              <a:cs typeface="B Titr" pitchFamily="2" charset="-78"/>
            </a:endParaRPr>
          </a:p>
        </p:txBody>
      </p:sp>
      <p:sp>
        <p:nvSpPr>
          <p:cNvPr id="16430" name="AutoShape 46"/>
          <p:cNvSpPr>
            <a:spLocks noChangeArrowheads="1"/>
          </p:cNvSpPr>
          <p:nvPr/>
        </p:nvSpPr>
        <p:spPr bwMode="auto">
          <a:xfrm>
            <a:off x="468313" y="1844675"/>
            <a:ext cx="1582737" cy="647700"/>
          </a:xfrm>
          <a:prstGeom prst="wedgeRoundRectCallout">
            <a:avLst>
              <a:gd name="adj1" fmla="val 45185"/>
              <a:gd name="adj2" fmla="val -91912"/>
              <a:gd name="adj3" fmla="val 16667"/>
            </a:avLst>
          </a:prstGeom>
          <a:solidFill>
            <a:schemeClr val="hlink"/>
          </a:solidFill>
          <a:ln w="9525" algn="ctr">
            <a:solidFill>
              <a:schemeClr val="tx1"/>
            </a:solidFill>
            <a:miter lim="800000"/>
            <a:headEnd/>
            <a:tailEnd/>
          </a:ln>
          <a:effectLst/>
        </p:spPr>
        <p:txBody>
          <a:bodyPr/>
          <a:lstStyle/>
          <a:p>
            <a:r>
              <a:rPr lang="fa-IR" sz="900">
                <a:cs typeface="B Titr" pitchFamily="2" charset="-78"/>
              </a:rPr>
              <a:t>تهيه مينوت نامه (نامه اي كه قرار است صادر شود) توسط مدير، معاون، كارشناس و ارسال آن به واحد تايپ جهت تايپ مستند</a:t>
            </a:r>
            <a:endParaRPr lang="en-US" sz="900">
              <a:cs typeface="B Titr" pitchFamily="2" charset="-78"/>
            </a:endParaRPr>
          </a:p>
        </p:txBody>
      </p:sp>
      <p:pic>
        <p:nvPicPr>
          <p:cNvPr id="16432" name="Picture 48" descr="2"/>
          <p:cNvPicPr>
            <a:picLocks noChangeAspect="1" noChangeArrowheads="1"/>
          </p:cNvPicPr>
          <p:nvPr/>
        </p:nvPicPr>
        <p:blipFill>
          <a:blip r:embed="rId4" cstate="print">
            <a:clrChange>
              <a:clrFrom>
                <a:srgbClr val="FFFFFF"/>
              </a:clrFrom>
              <a:clrTo>
                <a:srgbClr val="FFFFFF">
                  <a:alpha val="0"/>
                </a:srgbClr>
              </a:clrTo>
            </a:clrChange>
          </a:blip>
          <a:srcRect r="44458"/>
          <a:stretch>
            <a:fillRect/>
          </a:stretch>
        </p:blipFill>
        <p:spPr bwMode="auto">
          <a:xfrm>
            <a:off x="3276600" y="404813"/>
            <a:ext cx="1511300" cy="2093912"/>
          </a:xfrm>
          <a:prstGeom prst="rect">
            <a:avLst/>
          </a:prstGeom>
          <a:noFill/>
        </p:spPr>
      </p:pic>
      <p:sp>
        <p:nvSpPr>
          <p:cNvPr id="16434" name="Documents"/>
          <p:cNvSpPr>
            <a:spLocks noEditPoints="1" noChangeArrowheads="1"/>
          </p:cNvSpPr>
          <p:nvPr/>
        </p:nvSpPr>
        <p:spPr bwMode="auto">
          <a:xfrm rot="1417017">
            <a:off x="4211638" y="981075"/>
            <a:ext cx="604837" cy="6477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p:spPr>
        <p:txBody>
          <a:bodyPr/>
          <a:lstStyle/>
          <a:p>
            <a:endParaRPr lang="fa-IR"/>
          </a:p>
        </p:txBody>
      </p:sp>
      <p:sp>
        <p:nvSpPr>
          <p:cNvPr id="16436" name="AutoShape 52"/>
          <p:cNvSpPr>
            <a:spLocks noChangeArrowheads="1"/>
          </p:cNvSpPr>
          <p:nvPr/>
        </p:nvSpPr>
        <p:spPr bwMode="auto">
          <a:xfrm>
            <a:off x="2124075" y="1916113"/>
            <a:ext cx="1368425" cy="288925"/>
          </a:xfrm>
          <a:prstGeom prst="rightArrow">
            <a:avLst>
              <a:gd name="adj1" fmla="val 50000"/>
              <a:gd name="adj2" fmla="val 118407"/>
            </a:avLst>
          </a:prstGeom>
          <a:solidFill>
            <a:schemeClr val="hlink"/>
          </a:solidFill>
          <a:ln w="9525" algn="ctr">
            <a:solidFill>
              <a:schemeClr val="tx1"/>
            </a:solidFill>
            <a:miter lim="800000"/>
            <a:headEnd/>
            <a:tailEnd/>
          </a:ln>
          <a:effectLst/>
        </p:spPr>
        <p:txBody>
          <a:bodyPr wrap="none" anchor="ctr"/>
          <a:lstStyle/>
          <a:p>
            <a:endParaRPr lang="fa-IR"/>
          </a:p>
        </p:txBody>
      </p:sp>
      <p:sp>
        <p:nvSpPr>
          <p:cNvPr id="16437" name="AutoShape 53"/>
          <p:cNvSpPr>
            <a:spLocks noChangeArrowheads="1"/>
          </p:cNvSpPr>
          <p:nvPr/>
        </p:nvSpPr>
        <p:spPr bwMode="auto">
          <a:xfrm>
            <a:off x="4427538" y="1844675"/>
            <a:ext cx="1871662" cy="288925"/>
          </a:xfrm>
          <a:prstGeom prst="rightArrow">
            <a:avLst>
              <a:gd name="adj1" fmla="val 50000"/>
              <a:gd name="adj2" fmla="val 161951"/>
            </a:avLst>
          </a:prstGeom>
          <a:solidFill>
            <a:schemeClr val="hlink"/>
          </a:solidFill>
          <a:ln w="9525" algn="ctr">
            <a:solidFill>
              <a:schemeClr val="tx1"/>
            </a:solidFill>
            <a:miter lim="800000"/>
            <a:headEnd/>
            <a:tailEnd/>
          </a:ln>
          <a:effectLst/>
        </p:spPr>
        <p:txBody>
          <a:bodyPr wrap="none" anchor="ctr"/>
          <a:lstStyle/>
          <a:p>
            <a:endParaRPr lang="fa-IR"/>
          </a:p>
        </p:txBody>
      </p:sp>
      <p:pic>
        <p:nvPicPr>
          <p:cNvPr id="16438" name="Picture 54" descr="PCCLONE2"/>
          <p:cNvPicPr>
            <a:picLocks noChangeAspect="1" noChangeArrowheads="1"/>
          </p:cNvPicPr>
          <p:nvPr/>
        </p:nvPicPr>
        <p:blipFill>
          <a:blip r:embed="rId3" cstate="print"/>
          <a:srcRect/>
          <a:stretch>
            <a:fillRect/>
          </a:stretch>
        </p:blipFill>
        <p:spPr bwMode="auto">
          <a:xfrm>
            <a:off x="7380288" y="2609850"/>
            <a:ext cx="1104900" cy="1106488"/>
          </a:xfrm>
          <a:prstGeom prst="rect">
            <a:avLst/>
          </a:prstGeom>
          <a:noFill/>
        </p:spPr>
      </p:pic>
      <p:sp>
        <p:nvSpPr>
          <p:cNvPr id="16439" name="Rectangle 55"/>
          <p:cNvSpPr>
            <a:spLocks noChangeArrowheads="1"/>
          </p:cNvSpPr>
          <p:nvPr/>
        </p:nvSpPr>
        <p:spPr bwMode="auto">
          <a:xfrm>
            <a:off x="7648575" y="2708275"/>
            <a:ext cx="561975" cy="431800"/>
          </a:xfrm>
          <a:prstGeom prst="rect">
            <a:avLst/>
          </a:prstGeom>
          <a:solidFill>
            <a:srgbClr val="FFFFCC"/>
          </a:solidFill>
          <a:ln w="9525" algn="ctr">
            <a:noFill/>
            <a:miter lim="800000"/>
            <a:headEnd/>
            <a:tailEnd/>
          </a:ln>
          <a:effectLst/>
        </p:spPr>
        <p:txBody>
          <a:bodyPr wrap="none" anchor="ctr"/>
          <a:lstStyle/>
          <a:p>
            <a:r>
              <a:rPr lang="fa-IR" sz="1200">
                <a:cs typeface="B Titr" pitchFamily="2" charset="-78"/>
              </a:rPr>
              <a:t>تايپيست </a:t>
            </a:r>
          </a:p>
          <a:p>
            <a:r>
              <a:rPr lang="fa-IR" sz="1200">
                <a:cs typeface="B Titr" pitchFamily="2" charset="-78"/>
              </a:rPr>
              <a:t>شماره 1</a:t>
            </a:r>
            <a:endParaRPr lang="en-US" sz="1200">
              <a:cs typeface="B Titr" pitchFamily="2" charset="-78"/>
            </a:endParaRPr>
          </a:p>
        </p:txBody>
      </p:sp>
      <p:pic>
        <p:nvPicPr>
          <p:cNvPr id="16442" name="Picture 58" descr="PCCLONE2"/>
          <p:cNvPicPr>
            <a:picLocks noChangeAspect="1" noChangeArrowheads="1"/>
          </p:cNvPicPr>
          <p:nvPr/>
        </p:nvPicPr>
        <p:blipFill>
          <a:blip r:embed="rId3" cstate="print"/>
          <a:srcRect/>
          <a:stretch>
            <a:fillRect/>
          </a:stretch>
        </p:blipFill>
        <p:spPr bwMode="auto">
          <a:xfrm>
            <a:off x="7451725" y="3978275"/>
            <a:ext cx="1104900" cy="1106488"/>
          </a:xfrm>
          <a:prstGeom prst="rect">
            <a:avLst/>
          </a:prstGeom>
          <a:noFill/>
        </p:spPr>
      </p:pic>
      <p:sp>
        <p:nvSpPr>
          <p:cNvPr id="16443" name="Rectangle 59"/>
          <p:cNvSpPr>
            <a:spLocks noChangeArrowheads="1"/>
          </p:cNvSpPr>
          <p:nvPr/>
        </p:nvSpPr>
        <p:spPr bwMode="auto">
          <a:xfrm>
            <a:off x="7720013" y="4076700"/>
            <a:ext cx="561975" cy="431800"/>
          </a:xfrm>
          <a:prstGeom prst="rect">
            <a:avLst/>
          </a:prstGeom>
          <a:solidFill>
            <a:srgbClr val="FFFFCC"/>
          </a:solidFill>
          <a:ln w="9525" algn="ctr">
            <a:noFill/>
            <a:miter lim="800000"/>
            <a:headEnd/>
            <a:tailEnd/>
          </a:ln>
          <a:effectLst/>
        </p:spPr>
        <p:txBody>
          <a:bodyPr wrap="none" anchor="ctr"/>
          <a:lstStyle/>
          <a:p>
            <a:r>
              <a:rPr lang="fa-IR" sz="1200">
                <a:cs typeface="B Titr" pitchFamily="2" charset="-78"/>
              </a:rPr>
              <a:t>تايپيست </a:t>
            </a:r>
          </a:p>
          <a:p>
            <a:r>
              <a:rPr lang="fa-IR" sz="1200">
                <a:cs typeface="B Titr" pitchFamily="2" charset="-78"/>
              </a:rPr>
              <a:t>شماره 2</a:t>
            </a:r>
            <a:endParaRPr lang="en-US" sz="1200">
              <a:cs typeface="B Titr" pitchFamily="2" charset="-78"/>
            </a:endParaRPr>
          </a:p>
        </p:txBody>
      </p:sp>
      <p:pic>
        <p:nvPicPr>
          <p:cNvPr id="16444" name="Picture 60" descr="PCCLONE2"/>
          <p:cNvPicPr>
            <a:picLocks noChangeAspect="1" noChangeArrowheads="1"/>
          </p:cNvPicPr>
          <p:nvPr/>
        </p:nvPicPr>
        <p:blipFill>
          <a:blip r:embed="rId3" cstate="print"/>
          <a:srcRect/>
          <a:stretch>
            <a:fillRect/>
          </a:stretch>
        </p:blipFill>
        <p:spPr bwMode="auto">
          <a:xfrm>
            <a:off x="7451725" y="5346700"/>
            <a:ext cx="1104900" cy="1106488"/>
          </a:xfrm>
          <a:prstGeom prst="rect">
            <a:avLst/>
          </a:prstGeom>
          <a:noFill/>
        </p:spPr>
      </p:pic>
      <p:sp>
        <p:nvSpPr>
          <p:cNvPr id="16445" name="Rectangle 61"/>
          <p:cNvSpPr>
            <a:spLocks noChangeArrowheads="1"/>
          </p:cNvSpPr>
          <p:nvPr/>
        </p:nvSpPr>
        <p:spPr bwMode="auto">
          <a:xfrm>
            <a:off x="7720013" y="5445125"/>
            <a:ext cx="561975" cy="431800"/>
          </a:xfrm>
          <a:prstGeom prst="rect">
            <a:avLst/>
          </a:prstGeom>
          <a:solidFill>
            <a:srgbClr val="FFFFCC"/>
          </a:solidFill>
          <a:ln w="9525" algn="ctr">
            <a:noFill/>
            <a:miter lim="800000"/>
            <a:headEnd/>
            <a:tailEnd/>
          </a:ln>
          <a:effectLst/>
        </p:spPr>
        <p:txBody>
          <a:bodyPr wrap="none" anchor="ctr"/>
          <a:lstStyle/>
          <a:p>
            <a:r>
              <a:rPr lang="fa-IR" sz="1200">
                <a:cs typeface="B Titr" pitchFamily="2" charset="-78"/>
              </a:rPr>
              <a:t>تايپيست </a:t>
            </a:r>
          </a:p>
          <a:p>
            <a:r>
              <a:rPr lang="fa-IR" sz="1200">
                <a:cs typeface="B Titr" pitchFamily="2" charset="-78"/>
              </a:rPr>
              <a:t>شماره 3</a:t>
            </a:r>
            <a:endParaRPr lang="en-US" sz="1200">
              <a:cs typeface="B Titr" pitchFamily="2" charset="-78"/>
            </a:endParaRPr>
          </a:p>
        </p:txBody>
      </p:sp>
      <p:sp>
        <p:nvSpPr>
          <p:cNvPr id="16446" name="Line 62"/>
          <p:cNvSpPr>
            <a:spLocks noChangeShapeType="1"/>
          </p:cNvSpPr>
          <p:nvPr/>
        </p:nvSpPr>
        <p:spPr bwMode="auto">
          <a:xfrm>
            <a:off x="8893175" y="2060575"/>
            <a:ext cx="0" cy="4248150"/>
          </a:xfrm>
          <a:prstGeom prst="line">
            <a:avLst/>
          </a:prstGeom>
          <a:noFill/>
          <a:ln w="28575">
            <a:solidFill>
              <a:schemeClr val="tx1"/>
            </a:solidFill>
            <a:round/>
            <a:headEnd/>
            <a:tailEnd/>
          </a:ln>
          <a:effectLst/>
        </p:spPr>
        <p:txBody>
          <a:bodyPr/>
          <a:lstStyle/>
          <a:p>
            <a:endParaRPr lang="fa-IR"/>
          </a:p>
        </p:txBody>
      </p:sp>
      <p:sp>
        <p:nvSpPr>
          <p:cNvPr id="16447" name="Line 63"/>
          <p:cNvSpPr>
            <a:spLocks noChangeShapeType="1"/>
          </p:cNvSpPr>
          <p:nvPr/>
        </p:nvSpPr>
        <p:spPr bwMode="auto">
          <a:xfrm flipH="1">
            <a:off x="8388350" y="3573463"/>
            <a:ext cx="504825" cy="0"/>
          </a:xfrm>
          <a:prstGeom prst="line">
            <a:avLst/>
          </a:prstGeom>
          <a:noFill/>
          <a:ln w="28575">
            <a:solidFill>
              <a:schemeClr val="tx1"/>
            </a:solidFill>
            <a:round/>
            <a:headEnd/>
            <a:tailEnd type="triangle" w="med" len="med"/>
          </a:ln>
          <a:effectLst/>
        </p:spPr>
        <p:txBody>
          <a:bodyPr/>
          <a:lstStyle/>
          <a:p>
            <a:endParaRPr lang="fa-IR"/>
          </a:p>
        </p:txBody>
      </p:sp>
      <p:sp>
        <p:nvSpPr>
          <p:cNvPr id="16448" name="Line 64"/>
          <p:cNvSpPr>
            <a:spLocks noChangeShapeType="1"/>
          </p:cNvSpPr>
          <p:nvPr/>
        </p:nvSpPr>
        <p:spPr bwMode="auto">
          <a:xfrm flipH="1">
            <a:off x="8388350" y="4941888"/>
            <a:ext cx="504825" cy="0"/>
          </a:xfrm>
          <a:prstGeom prst="line">
            <a:avLst/>
          </a:prstGeom>
          <a:noFill/>
          <a:ln w="28575">
            <a:solidFill>
              <a:schemeClr val="tx1"/>
            </a:solidFill>
            <a:round/>
            <a:headEnd/>
            <a:tailEnd type="triangle" w="med" len="med"/>
          </a:ln>
          <a:effectLst/>
        </p:spPr>
        <p:txBody>
          <a:bodyPr/>
          <a:lstStyle/>
          <a:p>
            <a:endParaRPr lang="fa-IR"/>
          </a:p>
        </p:txBody>
      </p:sp>
      <p:sp>
        <p:nvSpPr>
          <p:cNvPr id="16449" name="Line 65"/>
          <p:cNvSpPr>
            <a:spLocks noChangeShapeType="1"/>
          </p:cNvSpPr>
          <p:nvPr/>
        </p:nvSpPr>
        <p:spPr bwMode="auto">
          <a:xfrm flipH="1">
            <a:off x="8401050" y="6308725"/>
            <a:ext cx="504825" cy="0"/>
          </a:xfrm>
          <a:prstGeom prst="line">
            <a:avLst/>
          </a:prstGeom>
          <a:noFill/>
          <a:ln w="28575">
            <a:solidFill>
              <a:schemeClr val="tx1"/>
            </a:solidFill>
            <a:round/>
            <a:headEnd/>
            <a:tailEnd type="triangle" w="med" len="med"/>
          </a:ln>
          <a:effectLst/>
        </p:spPr>
        <p:txBody>
          <a:bodyPr/>
          <a:lstStyle/>
          <a:p>
            <a:endParaRPr lang="fa-IR"/>
          </a:p>
        </p:txBody>
      </p:sp>
      <p:sp>
        <p:nvSpPr>
          <p:cNvPr id="16450" name="Line 66"/>
          <p:cNvSpPr>
            <a:spLocks noChangeShapeType="1"/>
          </p:cNvSpPr>
          <p:nvPr/>
        </p:nvSpPr>
        <p:spPr bwMode="auto">
          <a:xfrm flipH="1">
            <a:off x="7537450" y="2060575"/>
            <a:ext cx="1368425" cy="0"/>
          </a:xfrm>
          <a:prstGeom prst="line">
            <a:avLst/>
          </a:prstGeom>
          <a:noFill/>
          <a:ln w="28575">
            <a:solidFill>
              <a:schemeClr val="tx1"/>
            </a:solidFill>
            <a:round/>
            <a:headEnd/>
            <a:tailEnd type="triangle" w="med" len="med"/>
          </a:ln>
          <a:effectLst/>
        </p:spPr>
        <p:txBody>
          <a:bodyPr/>
          <a:lstStyle/>
          <a:p>
            <a:endParaRPr lang="fa-IR"/>
          </a:p>
        </p:txBody>
      </p:sp>
      <p:sp>
        <p:nvSpPr>
          <p:cNvPr id="16451" name="Line 67"/>
          <p:cNvSpPr>
            <a:spLocks noChangeShapeType="1"/>
          </p:cNvSpPr>
          <p:nvPr/>
        </p:nvSpPr>
        <p:spPr bwMode="auto">
          <a:xfrm flipV="1">
            <a:off x="7019925" y="2276475"/>
            <a:ext cx="0" cy="4032250"/>
          </a:xfrm>
          <a:prstGeom prst="line">
            <a:avLst/>
          </a:prstGeom>
          <a:noFill/>
          <a:ln w="28575">
            <a:solidFill>
              <a:schemeClr val="tx1"/>
            </a:solidFill>
            <a:round/>
            <a:headEnd/>
            <a:tailEnd type="triangle" w="med" len="med"/>
          </a:ln>
          <a:effectLst/>
        </p:spPr>
        <p:txBody>
          <a:bodyPr/>
          <a:lstStyle/>
          <a:p>
            <a:endParaRPr lang="fa-IR"/>
          </a:p>
        </p:txBody>
      </p:sp>
      <p:sp>
        <p:nvSpPr>
          <p:cNvPr id="16452" name="Line 68"/>
          <p:cNvSpPr>
            <a:spLocks noChangeShapeType="1"/>
          </p:cNvSpPr>
          <p:nvPr/>
        </p:nvSpPr>
        <p:spPr bwMode="auto">
          <a:xfrm flipH="1">
            <a:off x="7019925" y="6308725"/>
            <a:ext cx="431800" cy="0"/>
          </a:xfrm>
          <a:prstGeom prst="line">
            <a:avLst/>
          </a:prstGeom>
          <a:noFill/>
          <a:ln w="28575">
            <a:solidFill>
              <a:schemeClr val="tx1"/>
            </a:solidFill>
            <a:round/>
            <a:headEnd/>
            <a:tailEnd type="triangle" w="med" len="med"/>
          </a:ln>
          <a:effectLst/>
        </p:spPr>
        <p:txBody>
          <a:bodyPr/>
          <a:lstStyle/>
          <a:p>
            <a:endParaRPr lang="fa-IR"/>
          </a:p>
        </p:txBody>
      </p:sp>
      <p:sp>
        <p:nvSpPr>
          <p:cNvPr id="16453" name="Line 69"/>
          <p:cNvSpPr>
            <a:spLocks noChangeShapeType="1"/>
          </p:cNvSpPr>
          <p:nvPr/>
        </p:nvSpPr>
        <p:spPr bwMode="auto">
          <a:xfrm flipH="1">
            <a:off x="7019925" y="4868863"/>
            <a:ext cx="504825" cy="0"/>
          </a:xfrm>
          <a:prstGeom prst="line">
            <a:avLst/>
          </a:prstGeom>
          <a:noFill/>
          <a:ln w="28575">
            <a:solidFill>
              <a:schemeClr val="tx1"/>
            </a:solidFill>
            <a:round/>
            <a:headEnd/>
            <a:tailEnd type="triangle" w="med" len="med"/>
          </a:ln>
          <a:effectLst/>
        </p:spPr>
        <p:txBody>
          <a:bodyPr/>
          <a:lstStyle/>
          <a:p>
            <a:endParaRPr lang="fa-IR"/>
          </a:p>
        </p:txBody>
      </p:sp>
      <p:sp>
        <p:nvSpPr>
          <p:cNvPr id="16454" name="Line 70"/>
          <p:cNvSpPr>
            <a:spLocks noChangeShapeType="1"/>
          </p:cNvSpPr>
          <p:nvPr/>
        </p:nvSpPr>
        <p:spPr bwMode="auto">
          <a:xfrm flipH="1">
            <a:off x="7019925" y="3573463"/>
            <a:ext cx="504825" cy="0"/>
          </a:xfrm>
          <a:prstGeom prst="line">
            <a:avLst/>
          </a:prstGeom>
          <a:noFill/>
          <a:ln w="28575">
            <a:solidFill>
              <a:schemeClr val="tx1"/>
            </a:solidFill>
            <a:round/>
            <a:headEnd/>
            <a:tailEnd type="triangle" w="med" len="med"/>
          </a:ln>
          <a:effectLst/>
        </p:spPr>
        <p:txBody>
          <a:bodyPr/>
          <a:lstStyle/>
          <a:p>
            <a:endParaRPr lang="fa-IR"/>
          </a:p>
        </p:txBody>
      </p:sp>
      <p:pic>
        <p:nvPicPr>
          <p:cNvPr id="16455" name="Picture 71" descr="j0292020"/>
          <p:cNvPicPr>
            <a:picLocks noChangeAspect="1" noChangeArrowheads="1"/>
          </p:cNvPicPr>
          <p:nvPr/>
        </p:nvPicPr>
        <p:blipFill>
          <a:blip r:embed="rId5" cstate="print"/>
          <a:srcRect/>
          <a:stretch>
            <a:fillRect/>
          </a:stretch>
        </p:blipFill>
        <p:spPr bwMode="auto">
          <a:xfrm>
            <a:off x="36513" y="3071813"/>
            <a:ext cx="1211262" cy="1149350"/>
          </a:xfrm>
          <a:prstGeom prst="rect">
            <a:avLst/>
          </a:prstGeom>
          <a:noFill/>
        </p:spPr>
      </p:pic>
      <p:sp>
        <p:nvSpPr>
          <p:cNvPr id="16457" name="AutoShape 73"/>
          <p:cNvSpPr>
            <a:spLocks noChangeArrowheads="1"/>
          </p:cNvSpPr>
          <p:nvPr/>
        </p:nvSpPr>
        <p:spPr bwMode="auto">
          <a:xfrm>
            <a:off x="1476375" y="2852738"/>
            <a:ext cx="2879725" cy="792162"/>
          </a:xfrm>
          <a:prstGeom prst="wedgeRoundRectCallout">
            <a:avLst>
              <a:gd name="adj1" fmla="val -60417"/>
              <a:gd name="adj2" fmla="val 75250"/>
              <a:gd name="adj3" fmla="val 16667"/>
            </a:avLst>
          </a:prstGeom>
          <a:solidFill>
            <a:schemeClr val="hlink"/>
          </a:solidFill>
          <a:ln w="9525" algn="ctr">
            <a:solidFill>
              <a:schemeClr val="tx1"/>
            </a:solidFill>
            <a:miter lim="800000"/>
            <a:headEnd/>
            <a:tailEnd/>
          </a:ln>
          <a:effectLst/>
        </p:spPr>
        <p:txBody>
          <a:bodyPr/>
          <a:lstStyle/>
          <a:p>
            <a:pPr algn="just" rtl="1"/>
            <a:r>
              <a:rPr lang="fa-IR" sz="900">
                <a:cs typeface="B Titr" pitchFamily="2" charset="-78"/>
              </a:rPr>
              <a:t>مستند بعد از اتمام تايپ  از طريق كارتابل كامپيوتري  در اختيار كارشناس و شخصي كه مينوت را  فرستاده است  قرار مي گيرد و بعد از تائيد نهايي و امضاء الكترونيكي جهت ثبت به دبيرخانه (ثباتها) ارسال مي شود  و سپس نامه جهت ارسال به واحد مربوطه آماده مي باشد .</a:t>
            </a:r>
            <a:endParaRPr lang="en-US" sz="900">
              <a:cs typeface="B Titr" pitchFamily="2" charset="-78"/>
            </a:endParaRPr>
          </a:p>
        </p:txBody>
      </p:sp>
      <p:sp>
        <p:nvSpPr>
          <p:cNvPr id="16459" name="Line 75"/>
          <p:cNvSpPr>
            <a:spLocks noChangeShapeType="1"/>
          </p:cNvSpPr>
          <p:nvPr/>
        </p:nvSpPr>
        <p:spPr bwMode="auto">
          <a:xfrm>
            <a:off x="6443663" y="2205038"/>
            <a:ext cx="0" cy="1511300"/>
          </a:xfrm>
          <a:prstGeom prst="line">
            <a:avLst/>
          </a:prstGeom>
          <a:noFill/>
          <a:ln w="28575">
            <a:solidFill>
              <a:schemeClr val="tx1"/>
            </a:solidFill>
            <a:round/>
            <a:headEnd/>
            <a:tailEnd/>
          </a:ln>
          <a:effectLst/>
        </p:spPr>
        <p:txBody>
          <a:bodyPr/>
          <a:lstStyle/>
          <a:p>
            <a:endParaRPr lang="fa-IR"/>
          </a:p>
        </p:txBody>
      </p:sp>
      <p:sp>
        <p:nvSpPr>
          <p:cNvPr id="16461" name="AutoShape 77"/>
          <p:cNvSpPr>
            <a:spLocks noChangeArrowheads="1"/>
          </p:cNvSpPr>
          <p:nvPr/>
        </p:nvSpPr>
        <p:spPr bwMode="auto">
          <a:xfrm>
            <a:off x="1547813" y="3860800"/>
            <a:ext cx="720725" cy="576263"/>
          </a:xfrm>
          <a:prstGeom prst="wedgeRoundRectCallout">
            <a:avLst>
              <a:gd name="adj1" fmla="val -97356"/>
              <a:gd name="adj2" fmla="val -38981"/>
              <a:gd name="adj3" fmla="val 16667"/>
            </a:avLst>
          </a:prstGeom>
          <a:solidFill>
            <a:schemeClr val="hlink"/>
          </a:solidFill>
          <a:ln w="9525" algn="ctr">
            <a:solidFill>
              <a:schemeClr val="tx1"/>
            </a:solidFill>
            <a:miter lim="800000"/>
            <a:headEnd/>
            <a:tailEnd/>
          </a:ln>
          <a:effectLst/>
        </p:spPr>
        <p:txBody>
          <a:bodyPr/>
          <a:lstStyle/>
          <a:p>
            <a:r>
              <a:rPr lang="fa-IR" sz="1000">
                <a:cs typeface="B Titr" pitchFamily="2" charset="-78"/>
              </a:rPr>
              <a:t>پاراف </a:t>
            </a:r>
          </a:p>
          <a:p>
            <a:endParaRPr lang="fa-IR" sz="1000">
              <a:cs typeface="B Titr" pitchFamily="2" charset="-78"/>
            </a:endParaRPr>
          </a:p>
          <a:p>
            <a:r>
              <a:rPr lang="fa-IR" sz="1000">
                <a:cs typeface="B Titr" pitchFamily="2" charset="-78"/>
              </a:rPr>
              <a:t>كارشناس</a:t>
            </a:r>
            <a:endParaRPr lang="en-US" sz="1000">
              <a:cs typeface="B Titr" pitchFamily="2" charset="-78"/>
            </a:endParaRPr>
          </a:p>
        </p:txBody>
      </p:sp>
      <p:grpSp>
        <p:nvGrpSpPr>
          <p:cNvPr id="2" name="Group 78"/>
          <p:cNvGrpSpPr>
            <a:grpSpLocks/>
          </p:cNvGrpSpPr>
          <p:nvPr/>
        </p:nvGrpSpPr>
        <p:grpSpPr bwMode="auto">
          <a:xfrm>
            <a:off x="1547813" y="3860800"/>
            <a:ext cx="647700" cy="358775"/>
            <a:chOff x="3164" y="2012"/>
            <a:chExt cx="1306" cy="576"/>
          </a:xfrm>
        </p:grpSpPr>
        <p:sp>
          <p:nvSpPr>
            <p:cNvPr id="16463" name="Freeform 79"/>
            <p:cNvSpPr>
              <a:spLocks/>
            </p:cNvSpPr>
            <p:nvPr/>
          </p:nvSpPr>
          <p:spPr bwMode="auto">
            <a:xfrm>
              <a:off x="3501" y="2012"/>
              <a:ext cx="771" cy="436"/>
            </a:xfrm>
            <a:custGeom>
              <a:avLst/>
              <a:gdLst/>
              <a:ahLst/>
              <a:cxnLst>
                <a:cxn ang="0">
                  <a:pos x="669" y="1201"/>
                </a:cxn>
                <a:cxn ang="0">
                  <a:pos x="815" y="308"/>
                </a:cxn>
                <a:cxn ang="0">
                  <a:pos x="831" y="65"/>
                </a:cxn>
                <a:cxn ang="0">
                  <a:pos x="685" y="0"/>
                </a:cxn>
                <a:cxn ang="0">
                  <a:pos x="393" y="130"/>
                </a:cxn>
                <a:cxn ang="0">
                  <a:pos x="20" y="617"/>
                </a:cxn>
                <a:cxn ang="0">
                  <a:pos x="28" y="811"/>
                </a:cxn>
                <a:cxn ang="0">
                  <a:pos x="596" y="1282"/>
                </a:cxn>
                <a:cxn ang="0">
                  <a:pos x="320" y="1428"/>
                </a:cxn>
                <a:cxn ang="0">
                  <a:pos x="109" y="1558"/>
                </a:cxn>
                <a:cxn ang="0">
                  <a:pos x="353" y="1606"/>
                </a:cxn>
                <a:cxn ang="0">
                  <a:pos x="839" y="1614"/>
                </a:cxn>
                <a:cxn ang="0">
                  <a:pos x="304" y="1890"/>
                </a:cxn>
                <a:cxn ang="0">
                  <a:pos x="580" y="1769"/>
                </a:cxn>
                <a:cxn ang="0">
                  <a:pos x="937" y="1655"/>
                </a:cxn>
                <a:cxn ang="0">
                  <a:pos x="774" y="1687"/>
                </a:cxn>
                <a:cxn ang="0">
                  <a:pos x="677" y="1695"/>
                </a:cxn>
                <a:cxn ang="0">
                  <a:pos x="685" y="1639"/>
                </a:cxn>
              </a:cxnLst>
              <a:rect l="0" t="0" r="r" b="b"/>
              <a:pathLst>
                <a:path w="988" h="1929">
                  <a:moveTo>
                    <a:pt x="669" y="1201"/>
                  </a:moveTo>
                  <a:cubicBezTo>
                    <a:pt x="718" y="903"/>
                    <a:pt x="772" y="607"/>
                    <a:pt x="815" y="308"/>
                  </a:cubicBezTo>
                  <a:cubicBezTo>
                    <a:pt x="826" y="228"/>
                    <a:pt x="863" y="140"/>
                    <a:pt x="831" y="65"/>
                  </a:cubicBezTo>
                  <a:cubicBezTo>
                    <a:pt x="810" y="16"/>
                    <a:pt x="734" y="22"/>
                    <a:pt x="685" y="0"/>
                  </a:cubicBezTo>
                  <a:cubicBezTo>
                    <a:pt x="588" y="43"/>
                    <a:pt x="480" y="69"/>
                    <a:pt x="393" y="130"/>
                  </a:cubicBezTo>
                  <a:cubicBezTo>
                    <a:pt x="144" y="306"/>
                    <a:pt x="138" y="379"/>
                    <a:pt x="20" y="617"/>
                  </a:cubicBezTo>
                  <a:cubicBezTo>
                    <a:pt x="23" y="682"/>
                    <a:pt x="0" y="753"/>
                    <a:pt x="28" y="811"/>
                  </a:cubicBezTo>
                  <a:cubicBezTo>
                    <a:pt x="145" y="1057"/>
                    <a:pt x="444" y="1080"/>
                    <a:pt x="596" y="1282"/>
                  </a:cubicBezTo>
                  <a:cubicBezTo>
                    <a:pt x="504" y="1331"/>
                    <a:pt x="411" y="1377"/>
                    <a:pt x="320" y="1428"/>
                  </a:cubicBezTo>
                  <a:cubicBezTo>
                    <a:pt x="248" y="1469"/>
                    <a:pt x="94" y="1477"/>
                    <a:pt x="109" y="1558"/>
                  </a:cubicBezTo>
                  <a:cubicBezTo>
                    <a:pt x="124" y="1640"/>
                    <a:pt x="270" y="1600"/>
                    <a:pt x="353" y="1606"/>
                  </a:cubicBezTo>
                  <a:cubicBezTo>
                    <a:pt x="515" y="1618"/>
                    <a:pt x="677" y="1611"/>
                    <a:pt x="839" y="1614"/>
                  </a:cubicBezTo>
                  <a:cubicBezTo>
                    <a:pt x="644" y="1809"/>
                    <a:pt x="782" y="1691"/>
                    <a:pt x="304" y="1890"/>
                  </a:cubicBezTo>
                  <a:cubicBezTo>
                    <a:pt x="211" y="1929"/>
                    <a:pt x="488" y="1809"/>
                    <a:pt x="580" y="1769"/>
                  </a:cubicBezTo>
                  <a:cubicBezTo>
                    <a:pt x="694" y="1719"/>
                    <a:pt x="822" y="1704"/>
                    <a:pt x="937" y="1655"/>
                  </a:cubicBezTo>
                  <a:cubicBezTo>
                    <a:pt x="988" y="1633"/>
                    <a:pt x="829" y="1682"/>
                    <a:pt x="774" y="1687"/>
                  </a:cubicBezTo>
                  <a:cubicBezTo>
                    <a:pt x="742" y="1690"/>
                    <a:pt x="709" y="1692"/>
                    <a:pt x="677" y="1695"/>
                  </a:cubicBezTo>
                  <a:cubicBezTo>
                    <a:pt x="680" y="1676"/>
                    <a:pt x="685" y="1639"/>
                    <a:pt x="685" y="1639"/>
                  </a:cubicBezTo>
                </a:path>
              </a:pathLst>
            </a:custGeom>
            <a:noFill/>
            <a:ln w="9525">
              <a:solidFill>
                <a:schemeClr val="tx1"/>
              </a:solidFill>
              <a:round/>
              <a:headEnd/>
              <a:tailEnd/>
            </a:ln>
            <a:effectLst/>
          </p:spPr>
          <p:txBody>
            <a:bodyPr/>
            <a:lstStyle/>
            <a:p>
              <a:endParaRPr lang="fa-IR"/>
            </a:p>
          </p:txBody>
        </p:sp>
        <p:sp>
          <p:nvSpPr>
            <p:cNvPr id="16464" name="Freeform 80"/>
            <p:cNvSpPr>
              <a:spLocks/>
            </p:cNvSpPr>
            <p:nvPr/>
          </p:nvSpPr>
          <p:spPr bwMode="auto">
            <a:xfrm>
              <a:off x="3837" y="2280"/>
              <a:ext cx="195" cy="308"/>
            </a:xfrm>
            <a:custGeom>
              <a:avLst/>
              <a:gdLst/>
              <a:ahLst/>
              <a:cxnLst>
                <a:cxn ang="0">
                  <a:pos x="195" y="0"/>
                </a:cxn>
                <a:cxn ang="0">
                  <a:pos x="98" y="129"/>
                </a:cxn>
                <a:cxn ang="0">
                  <a:pos x="57" y="202"/>
                </a:cxn>
                <a:cxn ang="0">
                  <a:pos x="0" y="308"/>
                </a:cxn>
              </a:cxnLst>
              <a:rect l="0" t="0" r="r" b="b"/>
              <a:pathLst>
                <a:path w="195" h="308">
                  <a:moveTo>
                    <a:pt x="195" y="0"/>
                  </a:moveTo>
                  <a:cubicBezTo>
                    <a:pt x="180" y="44"/>
                    <a:pt x="136" y="104"/>
                    <a:pt x="98" y="129"/>
                  </a:cubicBezTo>
                  <a:cubicBezTo>
                    <a:pt x="89" y="156"/>
                    <a:pt x="57" y="202"/>
                    <a:pt x="57" y="202"/>
                  </a:cubicBezTo>
                  <a:cubicBezTo>
                    <a:pt x="47" y="233"/>
                    <a:pt x="0" y="279"/>
                    <a:pt x="0" y="308"/>
                  </a:cubicBezTo>
                </a:path>
              </a:pathLst>
            </a:custGeom>
            <a:noFill/>
            <a:ln w="9525">
              <a:solidFill>
                <a:schemeClr val="tx1"/>
              </a:solidFill>
              <a:round/>
              <a:headEnd/>
              <a:tailEnd/>
            </a:ln>
            <a:effectLst/>
          </p:spPr>
          <p:txBody>
            <a:bodyPr/>
            <a:lstStyle/>
            <a:p>
              <a:endParaRPr lang="fa-IR"/>
            </a:p>
          </p:txBody>
        </p:sp>
        <p:sp>
          <p:nvSpPr>
            <p:cNvPr id="16465" name="Freeform 81"/>
            <p:cNvSpPr>
              <a:spLocks/>
            </p:cNvSpPr>
            <p:nvPr/>
          </p:nvSpPr>
          <p:spPr bwMode="auto">
            <a:xfrm>
              <a:off x="3164" y="2345"/>
              <a:ext cx="1306" cy="162"/>
            </a:xfrm>
            <a:custGeom>
              <a:avLst/>
              <a:gdLst/>
              <a:ahLst/>
              <a:cxnLst>
                <a:cxn ang="0">
                  <a:pos x="1306" y="0"/>
                </a:cxn>
                <a:cxn ang="0">
                  <a:pos x="900" y="48"/>
                </a:cxn>
                <a:cxn ang="0">
                  <a:pos x="0" y="162"/>
                </a:cxn>
                <a:cxn ang="0">
                  <a:pos x="284" y="137"/>
                </a:cxn>
                <a:cxn ang="0">
                  <a:pos x="973" y="121"/>
                </a:cxn>
              </a:cxnLst>
              <a:rect l="0" t="0" r="r" b="b"/>
              <a:pathLst>
                <a:path w="1306" h="162">
                  <a:moveTo>
                    <a:pt x="1306" y="0"/>
                  </a:moveTo>
                  <a:cubicBezTo>
                    <a:pt x="1180" y="42"/>
                    <a:pt x="1031" y="34"/>
                    <a:pt x="900" y="48"/>
                  </a:cubicBezTo>
                  <a:cubicBezTo>
                    <a:pt x="599" y="80"/>
                    <a:pt x="300" y="120"/>
                    <a:pt x="0" y="162"/>
                  </a:cubicBezTo>
                  <a:cubicBezTo>
                    <a:pt x="85" y="134"/>
                    <a:pt x="205" y="141"/>
                    <a:pt x="284" y="137"/>
                  </a:cubicBezTo>
                  <a:cubicBezTo>
                    <a:pt x="515" y="125"/>
                    <a:pt x="736" y="121"/>
                    <a:pt x="973" y="121"/>
                  </a:cubicBezTo>
                </a:path>
              </a:pathLst>
            </a:custGeom>
            <a:noFill/>
            <a:ln w="9525">
              <a:solidFill>
                <a:schemeClr val="tx1"/>
              </a:solidFill>
              <a:round/>
              <a:headEnd/>
              <a:tailEnd/>
            </a:ln>
            <a:effectLst/>
          </p:spPr>
          <p:txBody>
            <a:bodyPr/>
            <a:lstStyle/>
            <a:p>
              <a:endParaRPr lang="fa-IR"/>
            </a:p>
          </p:txBody>
        </p:sp>
      </p:grpSp>
      <p:pic>
        <p:nvPicPr>
          <p:cNvPr id="16466" name="Picture 82" descr="PCCLONE2"/>
          <p:cNvPicPr>
            <a:picLocks noChangeAspect="1" noChangeArrowheads="1"/>
          </p:cNvPicPr>
          <p:nvPr/>
        </p:nvPicPr>
        <p:blipFill>
          <a:blip r:embed="rId3" cstate="print"/>
          <a:srcRect/>
          <a:stretch>
            <a:fillRect/>
          </a:stretch>
        </p:blipFill>
        <p:spPr bwMode="auto">
          <a:xfrm>
            <a:off x="3203575" y="5499100"/>
            <a:ext cx="1295400" cy="1169988"/>
          </a:xfrm>
          <a:prstGeom prst="rect">
            <a:avLst/>
          </a:prstGeom>
          <a:noFill/>
        </p:spPr>
      </p:pic>
      <p:sp>
        <p:nvSpPr>
          <p:cNvPr id="16467" name="Rectangle 83"/>
          <p:cNvSpPr>
            <a:spLocks noChangeArrowheads="1"/>
          </p:cNvSpPr>
          <p:nvPr/>
        </p:nvSpPr>
        <p:spPr bwMode="auto">
          <a:xfrm>
            <a:off x="3492500" y="5643563"/>
            <a:ext cx="720725" cy="358775"/>
          </a:xfrm>
          <a:prstGeom prst="rect">
            <a:avLst/>
          </a:prstGeom>
          <a:solidFill>
            <a:srgbClr val="FFFFCC"/>
          </a:solidFill>
          <a:ln w="9525" algn="ctr">
            <a:noFill/>
            <a:miter lim="800000"/>
            <a:headEnd/>
            <a:tailEnd/>
          </a:ln>
          <a:effectLst/>
        </p:spPr>
        <p:txBody>
          <a:bodyPr wrap="none" anchor="ctr"/>
          <a:lstStyle/>
          <a:p>
            <a:r>
              <a:rPr lang="fa-IR" sz="1800">
                <a:cs typeface="B Titr" pitchFamily="2" charset="-78"/>
              </a:rPr>
              <a:t>ثباتها</a:t>
            </a:r>
            <a:endParaRPr lang="en-US" sz="1800">
              <a:cs typeface="B Titr" pitchFamily="2" charset="-78"/>
            </a:endParaRPr>
          </a:p>
        </p:txBody>
      </p:sp>
      <p:sp>
        <p:nvSpPr>
          <p:cNvPr id="16470" name="AutoShape 86"/>
          <p:cNvSpPr>
            <a:spLocks noChangeArrowheads="1"/>
          </p:cNvSpPr>
          <p:nvPr/>
        </p:nvSpPr>
        <p:spPr bwMode="auto">
          <a:xfrm>
            <a:off x="4427538" y="5300663"/>
            <a:ext cx="1657350" cy="503237"/>
          </a:xfrm>
          <a:prstGeom prst="wedgeRoundRectCallout">
            <a:avLst>
              <a:gd name="adj1" fmla="val -58718"/>
              <a:gd name="adj2" fmla="val 50315"/>
              <a:gd name="adj3" fmla="val 16667"/>
            </a:avLst>
          </a:prstGeom>
          <a:solidFill>
            <a:schemeClr val="hlink"/>
          </a:solidFill>
          <a:ln w="9525" algn="ctr">
            <a:solidFill>
              <a:schemeClr val="tx1"/>
            </a:solidFill>
            <a:miter lim="800000"/>
            <a:headEnd/>
            <a:tailEnd/>
          </a:ln>
          <a:effectLst/>
        </p:spPr>
        <p:txBody>
          <a:bodyPr/>
          <a:lstStyle/>
          <a:p>
            <a:pPr algn="just" rtl="1"/>
            <a:r>
              <a:rPr lang="fa-IR" sz="900">
                <a:cs typeface="B Titr" pitchFamily="2" charset="-78"/>
              </a:rPr>
              <a:t>شماره  ثبت و تاريخ  نامه و چاپ و يا  بدون چاپ ارسال به سازمان  مربوطه </a:t>
            </a:r>
            <a:endParaRPr lang="en-US" sz="900">
              <a:cs typeface="B Titr" pitchFamily="2" charset="-78"/>
            </a:endParaRPr>
          </a:p>
        </p:txBody>
      </p:sp>
      <p:sp>
        <p:nvSpPr>
          <p:cNvPr id="16471" name="Line 87"/>
          <p:cNvSpPr>
            <a:spLocks noChangeShapeType="1"/>
          </p:cNvSpPr>
          <p:nvPr/>
        </p:nvSpPr>
        <p:spPr bwMode="auto">
          <a:xfrm flipH="1">
            <a:off x="1187450" y="3716338"/>
            <a:ext cx="5256213" cy="0"/>
          </a:xfrm>
          <a:prstGeom prst="line">
            <a:avLst/>
          </a:prstGeom>
          <a:noFill/>
          <a:ln w="28575">
            <a:solidFill>
              <a:schemeClr val="tx1"/>
            </a:solidFill>
            <a:round/>
            <a:headEnd/>
            <a:tailEnd type="triangle" w="med" len="med"/>
          </a:ln>
          <a:effectLst/>
        </p:spPr>
        <p:txBody>
          <a:bodyPr/>
          <a:lstStyle/>
          <a:p>
            <a:endParaRPr lang="fa-IR"/>
          </a:p>
        </p:txBody>
      </p:sp>
      <p:sp>
        <p:nvSpPr>
          <p:cNvPr id="16472" name="Oval 88"/>
          <p:cNvSpPr>
            <a:spLocks noChangeArrowheads="1"/>
          </p:cNvSpPr>
          <p:nvPr/>
        </p:nvSpPr>
        <p:spPr bwMode="auto">
          <a:xfrm>
            <a:off x="395288" y="476250"/>
            <a:ext cx="360362" cy="360363"/>
          </a:xfrm>
          <a:prstGeom prst="ellipse">
            <a:avLst/>
          </a:prstGeom>
          <a:solidFill>
            <a:srgbClr val="FF3300"/>
          </a:solidFill>
          <a:ln w="9525" algn="ctr">
            <a:solidFill>
              <a:schemeClr val="tx1"/>
            </a:solidFill>
            <a:round/>
            <a:headEnd/>
            <a:tailEnd/>
          </a:ln>
          <a:effectLst/>
        </p:spPr>
        <p:txBody>
          <a:bodyPr wrap="none" anchor="ctr"/>
          <a:lstStyle/>
          <a:p>
            <a:r>
              <a:rPr lang="fa-IR" sz="1400">
                <a:cs typeface="B Titr" pitchFamily="2" charset="-78"/>
              </a:rPr>
              <a:t>7</a:t>
            </a:r>
            <a:endParaRPr lang="en-US" sz="1400">
              <a:cs typeface="B Titr" pitchFamily="2" charset="-78"/>
            </a:endParaRPr>
          </a:p>
        </p:txBody>
      </p:sp>
      <p:sp>
        <p:nvSpPr>
          <p:cNvPr id="16473" name="Oval 89"/>
          <p:cNvSpPr>
            <a:spLocks noChangeArrowheads="1"/>
          </p:cNvSpPr>
          <p:nvPr/>
        </p:nvSpPr>
        <p:spPr bwMode="auto">
          <a:xfrm>
            <a:off x="3275013" y="620713"/>
            <a:ext cx="360362" cy="360362"/>
          </a:xfrm>
          <a:prstGeom prst="ellipse">
            <a:avLst/>
          </a:prstGeom>
          <a:solidFill>
            <a:srgbClr val="FF3300"/>
          </a:solidFill>
          <a:ln w="9525" algn="ctr">
            <a:solidFill>
              <a:schemeClr val="tx1"/>
            </a:solidFill>
            <a:round/>
            <a:headEnd/>
            <a:tailEnd/>
          </a:ln>
          <a:effectLst/>
        </p:spPr>
        <p:txBody>
          <a:bodyPr wrap="none" anchor="ctr"/>
          <a:lstStyle/>
          <a:p>
            <a:r>
              <a:rPr lang="fa-IR" sz="1400">
                <a:cs typeface="B Titr" pitchFamily="2" charset="-78"/>
              </a:rPr>
              <a:t>8</a:t>
            </a:r>
            <a:endParaRPr lang="en-US" sz="1400">
              <a:cs typeface="B Titr" pitchFamily="2" charset="-78"/>
            </a:endParaRPr>
          </a:p>
        </p:txBody>
      </p:sp>
      <p:sp>
        <p:nvSpPr>
          <p:cNvPr id="16474" name="Oval 90"/>
          <p:cNvSpPr>
            <a:spLocks noChangeArrowheads="1"/>
          </p:cNvSpPr>
          <p:nvPr/>
        </p:nvSpPr>
        <p:spPr bwMode="auto">
          <a:xfrm>
            <a:off x="7164388" y="692150"/>
            <a:ext cx="360362" cy="360363"/>
          </a:xfrm>
          <a:prstGeom prst="ellipse">
            <a:avLst/>
          </a:prstGeom>
          <a:solidFill>
            <a:srgbClr val="FF3300"/>
          </a:solidFill>
          <a:ln w="9525" algn="ctr">
            <a:solidFill>
              <a:schemeClr val="tx1"/>
            </a:solidFill>
            <a:round/>
            <a:headEnd/>
            <a:tailEnd/>
          </a:ln>
          <a:effectLst/>
        </p:spPr>
        <p:txBody>
          <a:bodyPr wrap="none" anchor="ctr"/>
          <a:lstStyle/>
          <a:p>
            <a:r>
              <a:rPr lang="fa-IR" sz="1400">
                <a:cs typeface="B Titr" pitchFamily="2" charset="-78"/>
              </a:rPr>
              <a:t>9</a:t>
            </a:r>
            <a:endParaRPr lang="en-US" sz="1400">
              <a:cs typeface="B Titr" pitchFamily="2" charset="-78"/>
            </a:endParaRPr>
          </a:p>
        </p:txBody>
      </p:sp>
      <p:sp>
        <p:nvSpPr>
          <p:cNvPr id="16475" name="Oval 91"/>
          <p:cNvSpPr>
            <a:spLocks noChangeArrowheads="1"/>
          </p:cNvSpPr>
          <p:nvPr/>
        </p:nvSpPr>
        <p:spPr bwMode="auto">
          <a:xfrm>
            <a:off x="8172450" y="2349500"/>
            <a:ext cx="360363" cy="360363"/>
          </a:xfrm>
          <a:prstGeom prst="ellipse">
            <a:avLst/>
          </a:prstGeom>
          <a:solidFill>
            <a:srgbClr val="FF3300"/>
          </a:solidFill>
          <a:ln w="9525" algn="ctr">
            <a:solidFill>
              <a:schemeClr val="tx1"/>
            </a:solidFill>
            <a:round/>
            <a:headEnd/>
            <a:tailEnd/>
          </a:ln>
          <a:effectLst/>
        </p:spPr>
        <p:txBody>
          <a:bodyPr wrap="none" anchor="ctr"/>
          <a:lstStyle/>
          <a:p>
            <a:r>
              <a:rPr lang="fa-IR" sz="1400">
                <a:cs typeface="B Titr" pitchFamily="2" charset="-78"/>
              </a:rPr>
              <a:t>10</a:t>
            </a:r>
            <a:endParaRPr lang="en-US" sz="1400">
              <a:cs typeface="B Titr" pitchFamily="2" charset="-78"/>
            </a:endParaRPr>
          </a:p>
        </p:txBody>
      </p:sp>
      <p:sp>
        <p:nvSpPr>
          <p:cNvPr id="16476" name="Oval 92"/>
          <p:cNvSpPr>
            <a:spLocks noChangeArrowheads="1"/>
          </p:cNvSpPr>
          <p:nvPr/>
        </p:nvSpPr>
        <p:spPr bwMode="auto">
          <a:xfrm>
            <a:off x="8243888" y="3789363"/>
            <a:ext cx="360362" cy="360362"/>
          </a:xfrm>
          <a:prstGeom prst="ellipse">
            <a:avLst/>
          </a:prstGeom>
          <a:solidFill>
            <a:srgbClr val="FF3300"/>
          </a:solidFill>
          <a:ln w="9525" algn="ctr">
            <a:solidFill>
              <a:schemeClr val="tx1"/>
            </a:solidFill>
            <a:round/>
            <a:headEnd/>
            <a:tailEnd/>
          </a:ln>
          <a:effectLst/>
        </p:spPr>
        <p:txBody>
          <a:bodyPr wrap="none" anchor="ctr"/>
          <a:lstStyle/>
          <a:p>
            <a:r>
              <a:rPr lang="fa-IR" sz="1400">
                <a:cs typeface="B Titr" pitchFamily="2" charset="-78"/>
              </a:rPr>
              <a:t>10</a:t>
            </a:r>
            <a:endParaRPr lang="en-US" sz="1400">
              <a:cs typeface="B Titr" pitchFamily="2" charset="-78"/>
            </a:endParaRPr>
          </a:p>
        </p:txBody>
      </p:sp>
      <p:sp>
        <p:nvSpPr>
          <p:cNvPr id="16477" name="Oval 93"/>
          <p:cNvSpPr>
            <a:spLocks noChangeArrowheads="1"/>
          </p:cNvSpPr>
          <p:nvPr/>
        </p:nvSpPr>
        <p:spPr bwMode="auto">
          <a:xfrm>
            <a:off x="8316913" y="5229225"/>
            <a:ext cx="360362" cy="360363"/>
          </a:xfrm>
          <a:prstGeom prst="ellipse">
            <a:avLst/>
          </a:prstGeom>
          <a:solidFill>
            <a:srgbClr val="FF3300"/>
          </a:solidFill>
          <a:ln w="9525" algn="ctr">
            <a:solidFill>
              <a:schemeClr val="tx1"/>
            </a:solidFill>
            <a:round/>
            <a:headEnd/>
            <a:tailEnd/>
          </a:ln>
          <a:effectLst/>
        </p:spPr>
        <p:txBody>
          <a:bodyPr wrap="none" anchor="ctr"/>
          <a:lstStyle/>
          <a:p>
            <a:r>
              <a:rPr lang="fa-IR" sz="1400">
                <a:cs typeface="B Titr" pitchFamily="2" charset="-78"/>
              </a:rPr>
              <a:t>10</a:t>
            </a:r>
            <a:endParaRPr lang="en-US" sz="1400">
              <a:cs typeface="B Titr" pitchFamily="2" charset="-78"/>
            </a:endParaRPr>
          </a:p>
        </p:txBody>
      </p:sp>
      <p:sp>
        <p:nvSpPr>
          <p:cNvPr id="16478" name="Oval 94"/>
          <p:cNvSpPr>
            <a:spLocks noChangeArrowheads="1"/>
          </p:cNvSpPr>
          <p:nvPr/>
        </p:nvSpPr>
        <p:spPr bwMode="auto">
          <a:xfrm>
            <a:off x="958850" y="3068638"/>
            <a:ext cx="360363" cy="360362"/>
          </a:xfrm>
          <a:prstGeom prst="ellipse">
            <a:avLst/>
          </a:prstGeom>
          <a:solidFill>
            <a:srgbClr val="FF3300"/>
          </a:solidFill>
          <a:ln w="9525" algn="ctr">
            <a:solidFill>
              <a:schemeClr val="tx1"/>
            </a:solidFill>
            <a:round/>
            <a:headEnd/>
            <a:tailEnd/>
          </a:ln>
          <a:effectLst/>
        </p:spPr>
        <p:txBody>
          <a:bodyPr wrap="none" anchor="ctr"/>
          <a:lstStyle/>
          <a:p>
            <a:r>
              <a:rPr lang="fa-IR" sz="1400">
                <a:cs typeface="B Titr" pitchFamily="2" charset="-78"/>
              </a:rPr>
              <a:t>11</a:t>
            </a:r>
            <a:endParaRPr lang="en-US" sz="1400">
              <a:cs typeface="B Titr" pitchFamily="2" charset="-78"/>
            </a:endParaRPr>
          </a:p>
        </p:txBody>
      </p:sp>
      <p:sp>
        <p:nvSpPr>
          <p:cNvPr id="16479" name="Oval 95"/>
          <p:cNvSpPr>
            <a:spLocks noChangeArrowheads="1"/>
          </p:cNvSpPr>
          <p:nvPr/>
        </p:nvSpPr>
        <p:spPr bwMode="auto">
          <a:xfrm>
            <a:off x="3565525" y="5157788"/>
            <a:ext cx="360363" cy="360362"/>
          </a:xfrm>
          <a:prstGeom prst="ellipse">
            <a:avLst/>
          </a:prstGeom>
          <a:solidFill>
            <a:srgbClr val="FF3300"/>
          </a:solidFill>
          <a:ln w="9525" algn="ctr">
            <a:solidFill>
              <a:schemeClr val="tx1"/>
            </a:solidFill>
            <a:round/>
            <a:headEnd/>
            <a:tailEnd/>
          </a:ln>
          <a:effectLst/>
        </p:spPr>
        <p:txBody>
          <a:bodyPr wrap="none" anchor="ctr"/>
          <a:lstStyle/>
          <a:p>
            <a:r>
              <a:rPr lang="fa-IR" sz="1400">
                <a:cs typeface="B Titr" pitchFamily="2" charset="-78"/>
              </a:rPr>
              <a:t>13</a:t>
            </a:r>
            <a:endParaRPr lang="en-US" sz="1400">
              <a:cs typeface="B Titr" pitchFamily="2" charset="-78"/>
            </a:endParaRPr>
          </a:p>
        </p:txBody>
      </p:sp>
      <p:sp>
        <p:nvSpPr>
          <p:cNvPr id="16480" name="Oval 96"/>
          <p:cNvSpPr>
            <a:spLocks noChangeArrowheads="1"/>
          </p:cNvSpPr>
          <p:nvPr/>
        </p:nvSpPr>
        <p:spPr bwMode="auto">
          <a:xfrm>
            <a:off x="4500563" y="6165850"/>
            <a:ext cx="431800" cy="431800"/>
          </a:xfrm>
          <a:prstGeom prst="ellipse">
            <a:avLst/>
          </a:prstGeom>
          <a:solidFill>
            <a:srgbClr val="FF3300"/>
          </a:solidFill>
          <a:ln w="9525" algn="ctr">
            <a:solidFill>
              <a:schemeClr val="tx1"/>
            </a:solidFill>
            <a:round/>
            <a:headEnd/>
            <a:tailEnd/>
          </a:ln>
          <a:effectLst/>
        </p:spPr>
        <p:txBody>
          <a:bodyPr wrap="none" anchor="ctr"/>
          <a:lstStyle/>
          <a:p>
            <a:r>
              <a:rPr lang="fa-IR" sz="1400">
                <a:cs typeface="B Titr" pitchFamily="2" charset="-78"/>
              </a:rPr>
              <a:t>پايان</a:t>
            </a:r>
            <a:endParaRPr lang="en-US" sz="1400">
              <a:cs typeface="B Titr" pitchFamily="2" charset="-78"/>
            </a:endParaRPr>
          </a:p>
        </p:txBody>
      </p:sp>
      <p:pic>
        <p:nvPicPr>
          <p:cNvPr id="16481" name="Picture 97" descr="j0292020"/>
          <p:cNvPicPr>
            <a:picLocks noChangeAspect="1" noChangeArrowheads="1"/>
          </p:cNvPicPr>
          <p:nvPr/>
        </p:nvPicPr>
        <p:blipFill>
          <a:blip r:embed="rId5" cstate="print"/>
          <a:srcRect/>
          <a:stretch>
            <a:fillRect/>
          </a:stretch>
        </p:blipFill>
        <p:spPr bwMode="auto">
          <a:xfrm>
            <a:off x="179388" y="5138738"/>
            <a:ext cx="1368425" cy="1298575"/>
          </a:xfrm>
          <a:prstGeom prst="rect">
            <a:avLst/>
          </a:prstGeom>
          <a:noFill/>
        </p:spPr>
      </p:pic>
      <p:sp>
        <p:nvSpPr>
          <p:cNvPr id="16482" name="Oval 98"/>
          <p:cNvSpPr>
            <a:spLocks noChangeArrowheads="1"/>
          </p:cNvSpPr>
          <p:nvPr/>
        </p:nvSpPr>
        <p:spPr bwMode="auto">
          <a:xfrm>
            <a:off x="250825" y="4868863"/>
            <a:ext cx="360363" cy="360362"/>
          </a:xfrm>
          <a:prstGeom prst="ellipse">
            <a:avLst/>
          </a:prstGeom>
          <a:solidFill>
            <a:srgbClr val="FF3300"/>
          </a:solidFill>
          <a:ln w="9525" algn="ctr">
            <a:solidFill>
              <a:schemeClr val="tx1"/>
            </a:solidFill>
            <a:round/>
            <a:headEnd/>
            <a:tailEnd/>
          </a:ln>
          <a:effectLst/>
        </p:spPr>
        <p:txBody>
          <a:bodyPr wrap="none" anchor="ctr"/>
          <a:lstStyle/>
          <a:p>
            <a:r>
              <a:rPr lang="fa-IR" sz="1400">
                <a:cs typeface="B Titr" pitchFamily="2" charset="-78"/>
              </a:rPr>
              <a:t>12</a:t>
            </a:r>
            <a:endParaRPr lang="en-US" sz="1400">
              <a:cs typeface="B Titr" pitchFamily="2" charset="-78"/>
            </a:endParaRPr>
          </a:p>
        </p:txBody>
      </p:sp>
      <p:sp>
        <p:nvSpPr>
          <p:cNvPr id="16483" name="Rectangle 99"/>
          <p:cNvSpPr>
            <a:spLocks noChangeArrowheads="1"/>
          </p:cNvSpPr>
          <p:nvPr/>
        </p:nvSpPr>
        <p:spPr bwMode="auto">
          <a:xfrm>
            <a:off x="1258888" y="5661025"/>
            <a:ext cx="649287" cy="358775"/>
          </a:xfrm>
          <a:prstGeom prst="rect">
            <a:avLst/>
          </a:prstGeom>
          <a:solidFill>
            <a:srgbClr val="FFFFCC"/>
          </a:solidFill>
          <a:ln w="9525" algn="ctr">
            <a:noFill/>
            <a:miter lim="800000"/>
            <a:headEnd/>
            <a:tailEnd/>
          </a:ln>
          <a:effectLst/>
        </p:spPr>
        <p:txBody>
          <a:bodyPr wrap="none" anchor="ctr"/>
          <a:lstStyle/>
          <a:p>
            <a:r>
              <a:rPr lang="fa-IR" sz="1400">
                <a:cs typeface="B Titr" pitchFamily="2" charset="-78"/>
              </a:rPr>
              <a:t>مدير</a:t>
            </a:r>
            <a:endParaRPr lang="en-US" sz="1400">
              <a:cs typeface="B Titr" pitchFamily="2" charset="-78"/>
            </a:endParaRPr>
          </a:p>
        </p:txBody>
      </p:sp>
      <p:sp>
        <p:nvSpPr>
          <p:cNvPr id="16484" name="AutoShape 100"/>
          <p:cNvSpPr>
            <a:spLocks noChangeArrowheads="1"/>
          </p:cNvSpPr>
          <p:nvPr/>
        </p:nvSpPr>
        <p:spPr bwMode="auto">
          <a:xfrm>
            <a:off x="1619250" y="4868863"/>
            <a:ext cx="720725" cy="576262"/>
          </a:xfrm>
          <a:prstGeom prst="wedgeRoundRectCallout">
            <a:avLst>
              <a:gd name="adj1" fmla="val -77755"/>
              <a:gd name="adj2" fmla="val 67079"/>
              <a:gd name="adj3" fmla="val 16667"/>
            </a:avLst>
          </a:prstGeom>
          <a:solidFill>
            <a:schemeClr val="hlink"/>
          </a:solidFill>
          <a:ln w="9525" algn="ctr">
            <a:solidFill>
              <a:schemeClr val="tx1"/>
            </a:solidFill>
            <a:miter lim="800000"/>
            <a:headEnd/>
            <a:tailEnd/>
          </a:ln>
          <a:effectLst/>
        </p:spPr>
        <p:txBody>
          <a:bodyPr/>
          <a:lstStyle/>
          <a:p>
            <a:r>
              <a:rPr lang="fa-IR" sz="1000">
                <a:cs typeface="B Titr" pitchFamily="2" charset="-78"/>
              </a:rPr>
              <a:t>امضاء نهايي</a:t>
            </a:r>
          </a:p>
        </p:txBody>
      </p:sp>
      <p:grpSp>
        <p:nvGrpSpPr>
          <p:cNvPr id="3" name="Group 101"/>
          <p:cNvGrpSpPr>
            <a:grpSpLocks/>
          </p:cNvGrpSpPr>
          <p:nvPr/>
        </p:nvGrpSpPr>
        <p:grpSpPr bwMode="auto">
          <a:xfrm>
            <a:off x="1619250" y="5086350"/>
            <a:ext cx="647700" cy="358775"/>
            <a:chOff x="3164" y="2012"/>
            <a:chExt cx="1306" cy="576"/>
          </a:xfrm>
        </p:grpSpPr>
        <p:sp>
          <p:nvSpPr>
            <p:cNvPr id="16486" name="Freeform 102"/>
            <p:cNvSpPr>
              <a:spLocks/>
            </p:cNvSpPr>
            <p:nvPr/>
          </p:nvSpPr>
          <p:spPr bwMode="auto">
            <a:xfrm>
              <a:off x="3501" y="2012"/>
              <a:ext cx="771" cy="436"/>
            </a:xfrm>
            <a:custGeom>
              <a:avLst/>
              <a:gdLst/>
              <a:ahLst/>
              <a:cxnLst>
                <a:cxn ang="0">
                  <a:pos x="669" y="1201"/>
                </a:cxn>
                <a:cxn ang="0">
                  <a:pos x="815" y="308"/>
                </a:cxn>
                <a:cxn ang="0">
                  <a:pos x="831" y="65"/>
                </a:cxn>
                <a:cxn ang="0">
                  <a:pos x="685" y="0"/>
                </a:cxn>
                <a:cxn ang="0">
                  <a:pos x="393" y="130"/>
                </a:cxn>
                <a:cxn ang="0">
                  <a:pos x="20" y="617"/>
                </a:cxn>
                <a:cxn ang="0">
                  <a:pos x="28" y="811"/>
                </a:cxn>
                <a:cxn ang="0">
                  <a:pos x="596" y="1282"/>
                </a:cxn>
                <a:cxn ang="0">
                  <a:pos x="320" y="1428"/>
                </a:cxn>
                <a:cxn ang="0">
                  <a:pos x="109" y="1558"/>
                </a:cxn>
                <a:cxn ang="0">
                  <a:pos x="353" y="1606"/>
                </a:cxn>
                <a:cxn ang="0">
                  <a:pos x="839" y="1614"/>
                </a:cxn>
                <a:cxn ang="0">
                  <a:pos x="304" y="1890"/>
                </a:cxn>
                <a:cxn ang="0">
                  <a:pos x="580" y="1769"/>
                </a:cxn>
                <a:cxn ang="0">
                  <a:pos x="937" y="1655"/>
                </a:cxn>
                <a:cxn ang="0">
                  <a:pos x="774" y="1687"/>
                </a:cxn>
                <a:cxn ang="0">
                  <a:pos x="677" y="1695"/>
                </a:cxn>
                <a:cxn ang="0">
                  <a:pos x="685" y="1639"/>
                </a:cxn>
              </a:cxnLst>
              <a:rect l="0" t="0" r="r" b="b"/>
              <a:pathLst>
                <a:path w="988" h="1929">
                  <a:moveTo>
                    <a:pt x="669" y="1201"/>
                  </a:moveTo>
                  <a:cubicBezTo>
                    <a:pt x="718" y="903"/>
                    <a:pt x="772" y="607"/>
                    <a:pt x="815" y="308"/>
                  </a:cubicBezTo>
                  <a:cubicBezTo>
                    <a:pt x="826" y="228"/>
                    <a:pt x="863" y="140"/>
                    <a:pt x="831" y="65"/>
                  </a:cubicBezTo>
                  <a:cubicBezTo>
                    <a:pt x="810" y="16"/>
                    <a:pt x="734" y="22"/>
                    <a:pt x="685" y="0"/>
                  </a:cubicBezTo>
                  <a:cubicBezTo>
                    <a:pt x="588" y="43"/>
                    <a:pt x="480" y="69"/>
                    <a:pt x="393" y="130"/>
                  </a:cubicBezTo>
                  <a:cubicBezTo>
                    <a:pt x="144" y="306"/>
                    <a:pt x="138" y="379"/>
                    <a:pt x="20" y="617"/>
                  </a:cubicBezTo>
                  <a:cubicBezTo>
                    <a:pt x="23" y="682"/>
                    <a:pt x="0" y="753"/>
                    <a:pt x="28" y="811"/>
                  </a:cubicBezTo>
                  <a:cubicBezTo>
                    <a:pt x="145" y="1057"/>
                    <a:pt x="444" y="1080"/>
                    <a:pt x="596" y="1282"/>
                  </a:cubicBezTo>
                  <a:cubicBezTo>
                    <a:pt x="504" y="1331"/>
                    <a:pt x="411" y="1377"/>
                    <a:pt x="320" y="1428"/>
                  </a:cubicBezTo>
                  <a:cubicBezTo>
                    <a:pt x="248" y="1469"/>
                    <a:pt x="94" y="1477"/>
                    <a:pt x="109" y="1558"/>
                  </a:cubicBezTo>
                  <a:cubicBezTo>
                    <a:pt x="124" y="1640"/>
                    <a:pt x="270" y="1600"/>
                    <a:pt x="353" y="1606"/>
                  </a:cubicBezTo>
                  <a:cubicBezTo>
                    <a:pt x="515" y="1618"/>
                    <a:pt x="677" y="1611"/>
                    <a:pt x="839" y="1614"/>
                  </a:cubicBezTo>
                  <a:cubicBezTo>
                    <a:pt x="644" y="1809"/>
                    <a:pt x="782" y="1691"/>
                    <a:pt x="304" y="1890"/>
                  </a:cubicBezTo>
                  <a:cubicBezTo>
                    <a:pt x="211" y="1929"/>
                    <a:pt x="488" y="1809"/>
                    <a:pt x="580" y="1769"/>
                  </a:cubicBezTo>
                  <a:cubicBezTo>
                    <a:pt x="694" y="1719"/>
                    <a:pt x="822" y="1704"/>
                    <a:pt x="937" y="1655"/>
                  </a:cubicBezTo>
                  <a:cubicBezTo>
                    <a:pt x="988" y="1633"/>
                    <a:pt x="829" y="1682"/>
                    <a:pt x="774" y="1687"/>
                  </a:cubicBezTo>
                  <a:cubicBezTo>
                    <a:pt x="742" y="1690"/>
                    <a:pt x="709" y="1692"/>
                    <a:pt x="677" y="1695"/>
                  </a:cubicBezTo>
                  <a:cubicBezTo>
                    <a:pt x="680" y="1676"/>
                    <a:pt x="685" y="1639"/>
                    <a:pt x="685" y="1639"/>
                  </a:cubicBezTo>
                </a:path>
              </a:pathLst>
            </a:custGeom>
            <a:noFill/>
            <a:ln w="9525">
              <a:solidFill>
                <a:schemeClr val="tx1"/>
              </a:solidFill>
              <a:round/>
              <a:headEnd/>
              <a:tailEnd/>
            </a:ln>
            <a:effectLst/>
          </p:spPr>
          <p:txBody>
            <a:bodyPr/>
            <a:lstStyle/>
            <a:p>
              <a:endParaRPr lang="fa-IR"/>
            </a:p>
          </p:txBody>
        </p:sp>
        <p:sp>
          <p:nvSpPr>
            <p:cNvPr id="16487" name="Freeform 103"/>
            <p:cNvSpPr>
              <a:spLocks/>
            </p:cNvSpPr>
            <p:nvPr/>
          </p:nvSpPr>
          <p:spPr bwMode="auto">
            <a:xfrm>
              <a:off x="3837" y="2280"/>
              <a:ext cx="195" cy="308"/>
            </a:xfrm>
            <a:custGeom>
              <a:avLst/>
              <a:gdLst/>
              <a:ahLst/>
              <a:cxnLst>
                <a:cxn ang="0">
                  <a:pos x="195" y="0"/>
                </a:cxn>
                <a:cxn ang="0">
                  <a:pos x="98" y="129"/>
                </a:cxn>
                <a:cxn ang="0">
                  <a:pos x="57" y="202"/>
                </a:cxn>
                <a:cxn ang="0">
                  <a:pos x="0" y="308"/>
                </a:cxn>
              </a:cxnLst>
              <a:rect l="0" t="0" r="r" b="b"/>
              <a:pathLst>
                <a:path w="195" h="308">
                  <a:moveTo>
                    <a:pt x="195" y="0"/>
                  </a:moveTo>
                  <a:cubicBezTo>
                    <a:pt x="180" y="44"/>
                    <a:pt x="136" y="104"/>
                    <a:pt x="98" y="129"/>
                  </a:cubicBezTo>
                  <a:cubicBezTo>
                    <a:pt x="89" y="156"/>
                    <a:pt x="57" y="202"/>
                    <a:pt x="57" y="202"/>
                  </a:cubicBezTo>
                  <a:cubicBezTo>
                    <a:pt x="47" y="233"/>
                    <a:pt x="0" y="279"/>
                    <a:pt x="0" y="308"/>
                  </a:cubicBezTo>
                </a:path>
              </a:pathLst>
            </a:custGeom>
            <a:noFill/>
            <a:ln w="9525">
              <a:solidFill>
                <a:schemeClr val="tx1"/>
              </a:solidFill>
              <a:round/>
              <a:headEnd/>
              <a:tailEnd/>
            </a:ln>
            <a:effectLst/>
          </p:spPr>
          <p:txBody>
            <a:bodyPr/>
            <a:lstStyle/>
            <a:p>
              <a:endParaRPr lang="fa-IR"/>
            </a:p>
          </p:txBody>
        </p:sp>
        <p:sp>
          <p:nvSpPr>
            <p:cNvPr id="16488" name="Freeform 104"/>
            <p:cNvSpPr>
              <a:spLocks/>
            </p:cNvSpPr>
            <p:nvPr/>
          </p:nvSpPr>
          <p:spPr bwMode="auto">
            <a:xfrm>
              <a:off x="3164" y="2345"/>
              <a:ext cx="1306" cy="162"/>
            </a:xfrm>
            <a:custGeom>
              <a:avLst/>
              <a:gdLst/>
              <a:ahLst/>
              <a:cxnLst>
                <a:cxn ang="0">
                  <a:pos x="1306" y="0"/>
                </a:cxn>
                <a:cxn ang="0">
                  <a:pos x="900" y="48"/>
                </a:cxn>
                <a:cxn ang="0">
                  <a:pos x="0" y="162"/>
                </a:cxn>
                <a:cxn ang="0">
                  <a:pos x="284" y="137"/>
                </a:cxn>
                <a:cxn ang="0">
                  <a:pos x="973" y="121"/>
                </a:cxn>
              </a:cxnLst>
              <a:rect l="0" t="0" r="r" b="b"/>
              <a:pathLst>
                <a:path w="1306" h="162">
                  <a:moveTo>
                    <a:pt x="1306" y="0"/>
                  </a:moveTo>
                  <a:cubicBezTo>
                    <a:pt x="1180" y="42"/>
                    <a:pt x="1031" y="34"/>
                    <a:pt x="900" y="48"/>
                  </a:cubicBezTo>
                  <a:cubicBezTo>
                    <a:pt x="599" y="80"/>
                    <a:pt x="300" y="120"/>
                    <a:pt x="0" y="162"/>
                  </a:cubicBezTo>
                  <a:cubicBezTo>
                    <a:pt x="85" y="134"/>
                    <a:pt x="205" y="141"/>
                    <a:pt x="284" y="137"/>
                  </a:cubicBezTo>
                  <a:cubicBezTo>
                    <a:pt x="515" y="125"/>
                    <a:pt x="736" y="121"/>
                    <a:pt x="973" y="121"/>
                  </a:cubicBezTo>
                </a:path>
              </a:pathLst>
            </a:custGeom>
            <a:noFill/>
            <a:ln w="9525">
              <a:solidFill>
                <a:schemeClr val="tx1"/>
              </a:solidFill>
              <a:round/>
              <a:headEnd/>
              <a:tailEnd/>
            </a:ln>
            <a:effectLst/>
          </p:spPr>
          <p:txBody>
            <a:bodyPr/>
            <a:lstStyle/>
            <a:p>
              <a:endParaRPr lang="fa-IR"/>
            </a:p>
          </p:txBody>
        </p:sp>
      </p:grpSp>
      <p:sp>
        <p:nvSpPr>
          <p:cNvPr id="16489" name="Line 105"/>
          <p:cNvSpPr>
            <a:spLocks noChangeShapeType="1"/>
          </p:cNvSpPr>
          <p:nvPr/>
        </p:nvSpPr>
        <p:spPr bwMode="auto">
          <a:xfrm>
            <a:off x="1258888" y="4076700"/>
            <a:ext cx="0" cy="1368425"/>
          </a:xfrm>
          <a:prstGeom prst="line">
            <a:avLst/>
          </a:prstGeom>
          <a:noFill/>
          <a:ln w="28575">
            <a:solidFill>
              <a:schemeClr val="tx1"/>
            </a:solidFill>
            <a:round/>
            <a:headEnd/>
            <a:tailEnd type="triangle" w="med" len="med"/>
          </a:ln>
          <a:effectLst/>
        </p:spPr>
        <p:txBody>
          <a:bodyPr/>
          <a:lstStyle/>
          <a:p>
            <a:endParaRPr lang="fa-IR"/>
          </a:p>
        </p:txBody>
      </p:sp>
      <p:sp>
        <p:nvSpPr>
          <p:cNvPr id="16490" name="Line 106"/>
          <p:cNvSpPr>
            <a:spLocks noChangeShapeType="1"/>
          </p:cNvSpPr>
          <p:nvPr/>
        </p:nvSpPr>
        <p:spPr bwMode="auto">
          <a:xfrm>
            <a:off x="1619250" y="6092825"/>
            <a:ext cx="1800225" cy="0"/>
          </a:xfrm>
          <a:prstGeom prst="line">
            <a:avLst/>
          </a:prstGeom>
          <a:noFill/>
          <a:ln w="28575">
            <a:solidFill>
              <a:schemeClr val="tx1"/>
            </a:solidFill>
            <a:round/>
            <a:headEnd/>
            <a:tailEnd type="triangle" w="med" len="med"/>
          </a:ln>
          <a:effectLst/>
        </p:spPr>
        <p:txBody>
          <a:bodyPr/>
          <a:lstStyle/>
          <a:p>
            <a:endParaRPr lang="fa-I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2" name="Oval 14"/>
          <p:cNvSpPr>
            <a:spLocks noChangeArrowheads="1"/>
          </p:cNvSpPr>
          <p:nvPr/>
        </p:nvSpPr>
        <p:spPr bwMode="auto">
          <a:xfrm>
            <a:off x="3046413" y="1654175"/>
            <a:ext cx="2808287" cy="2736850"/>
          </a:xfrm>
          <a:prstGeom prst="ellipse">
            <a:avLst/>
          </a:prstGeom>
          <a:solidFill>
            <a:schemeClr val="hlink"/>
          </a:solidFill>
          <a:ln w="57150" cmpd="thickThin" algn="ctr">
            <a:solidFill>
              <a:schemeClr val="tx1"/>
            </a:solidFill>
            <a:round/>
            <a:headEnd/>
            <a:tailEnd/>
          </a:ln>
          <a:effectLst/>
        </p:spPr>
        <p:txBody>
          <a:bodyPr wrap="none" anchor="ctr"/>
          <a:lstStyle/>
          <a:p>
            <a:endParaRPr lang="fa-IR"/>
          </a:p>
        </p:txBody>
      </p:sp>
      <p:grpSp>
        <p:nvGrpSpPr>
          <p:cNvPr id="2" name="Group 15"/>
          <p:cNvGrpSpPr>
            <a:grpSpLocks/>
          </p:cNvGrpSpPr>
          <p:nvPr/>
        </p:nvGrpSpPr>
        <p:grpSpPr bwMode="auto">
          <a:xfrm>
            <a:off x="3348038" y="2492375"/>
            <a:ext cx="2233612" cy="1152525"/>
            <a:chOff x="2109" y="1744"/>
            <a:chExt cx="1407" cy="726"/>
          </a:xfrm>
        </p:grpSpPr>
        <p:sp>
          <p:nvSpPr>
            <p:cNvPr id="99344" name="AutoShape 16"/>
            <p:cNvSpPr>
              <a:spLocks noChangeArrowheads="1"/>
            </p:cNvSpPr>
            <p:nvPr/>
          </p:nvSpPr>
          <p:spPr bwMode="auto">
            <a:xfrm>
              <a:off x="3062" y="1749"/>
              <a:ext cx="454" cy="713"/>
            </a:xfrm>
            <a:prstGeom prst="roundRect">
              <a:avLst>
                <a:gd name="adj" fmla="val 16667"/>
              </a:avLst>
            </a:prstGeom>
            <a:solidFill>
              <a:schemeClr val="folHlink"/>
            </a:solidFill>
            <a:ln w="38100" cmpd="dbl" algn="ctr">
              <a:solidFill>
                <a:schemeClr val="tx1"/>
              </a:solidFill>
              <a:round/>
              <a:headEnd/>
              <a:tailEnd/>
            </a:ln>
            <a:effectLst/>
          </p:spPr>
          <p:txBody>
            <a:bodyPr wrap="none" anchor="ctr"/>
            <a:lstStyle/>
            <a:p>
              <a:pPr>
                <a:lnSpc>
                  <a:spcPct val="120000"/>
                </a:lnSpc>
              </a:pPr>
              <a:r>
                <a:rPr lang="fa-IR" sz="1000">
                  <a:cs typeface="B Titr" pitchFamily="2" charset="-78"/>
                </a:rPr>
                <a:t>ساختمان </a:t>
              </a:r>
            </a:p>
            <a:p>
              <a:pPr>
                <a:lnSpc>
                  <a:spcPct val="120000"/>
                </a:lnSpc>
              </a:pPr>
              <a:r>
                <a:rPr lang="fa-IR" sz="1000">
                  <a:cs typeface="B Titr" pitchFamily="2" charset="-78"/>
                </a:rPr>
                <a:t>قريشي</a:t>
              </a:r>
            </a:p>
            <a:p>
              <a:endParaRPr lang="fa-IR" sz="1000">
                <a:cs typeface="B Titr" pitchFamily="2" charset="-78"/>
              </a:endParaRPr>
            </a:p>
            <a:p>
              <a:endParaRPr lang="en-US" sz="1000">
                <a:cs typeface="B Titr" pitchFamily="2" charset="-78"/>
              </a:endParaRPr>
            </a:p>
          </p:txBody>
        </p:sp>
        <p:sp>
          <p:nvSpPr>
            <p:cNvPr id="99345" name="AutoShape 17"/>
            <p:cNvSpPr>
              <a:spLocks noChangeArrowheads="1"/>
            </p:cNvSpPr>
            <p:nvPr/>
          </p:nvSpPr>
          <p:spPr bwMode="auto">
            <a:xfrm>
              <a:off x="2109" y="1744"/>
              <a:ext cx="927" cy="726"/>
            </a:xfrm>
            <a:prstGeom prst="roundRect">
              <a:avLst>
                <a:gd name="adj" fmla="val 16667"/>
              </a:avLst>
            </a:prstGeom>
            <a:solidFill>
              <a:schemeClr val="hlink"/>
            </a:solidFill>
            <a:ln w="38100" cmpd="dbl" algn="ctr">
              <a:solidFill>
                <a:schemeClr val="tx1"/>
              </a:solidFill>
              <a:round/>
              <a:headEnd/>
              <a:tailEnd/>
            </a:ln>
            <a:effectLst/>
          </p:spPr>
          <p:txBody>
            <a:bodyPr wrap="none" anchor="ctr"/>
            <a:lstStyle/>
            <a:p>
              <a:endParaRPr lang="fa-IR"/>
            </a:p>
          </p:txBody>
        </p:sp>
        <p:sp>
          <p:nvSpPr>
            <p:cNvPr id="99346" name="Text Box 18"/>
            <p:cNvSpPr txBox="1">
              <a:spLocks noChangeArrowheads="1"/>
            </p:cNvSpPr>
            <p:nvPr/>
          </p:nvSpPr>
          <p:spPr bwMode="auto">
            <a:xfrm>
              <a:off x="2530" y="1776"/>
              <a:ext cx="454" cy="651"/>
            </a:xfrm>
            <a:prstGeom prst="rect">
              <a:avLst/>
            </a:prstGeom>
            <a:noFill/>
            <a:ln w="9525" algn="ctr">
              <a:noFill/>
              <a:miter lim="800000"/>
              <a:headEnd/>
              <a:tailEnd/>
            </a:ln>
            <a:effectLst/>
          </p:spPr>
          <p:txBody>
            <a:bodyPr>
              <a:spAutoFit/>
            </a:bodyPr>
            <a:lstStyle/>
            <a:p>
              <a:pPr algn="r">
                <a:lnSpc>
                  <a:spcPct val="155000"/>
                </a:lnSpc>
                <a:spcBef>
                  <a:spcPct val="50000"/>
                </a:spcBef>
              </a:pPr>
              <a:r>
                <a:rPr lang="fa-IR" sz="800" b="1">
                  <a:cs typeface="B Titr" pitchFamily="2" charset="-78"/>
                </a:rPr>
                <a:t>ثبات : </a:t>
              </a:r>
            </a:p>
            <a:p>
              <a:pPr algn="r">
                <a:lnSpc>
                  <a:spcPct val="155000"/>
                </a:lnSpc>
                <a:spcBef>
                  <a:spcPct val="50000"/>
                </a:spcBef>
              </a:pPr>
              <a:r>
                <a:rPr lang="fa-IR" sz="800" b="1">
                  <a:cs typeface="B Titr" pitchFamily="2" charset="-78"/>
                </a:rPr>
                <a:t>مسئول دفتر:</a:t>
              </a:r>
            </a:p>
            <a:p>
              <a:pPr algn="r">
                <a:lnSpc>
                  <a:spcPct val="155000"/>
                </a:lnSpc>
                <a:spcBef>
                  <a:spcPct val="50000"/>
                </a:spcBef>
              </a:pPr>
              <a:r>
                <a:rPr lang="fa-IR" sz="800" b="1">
                  <a:cs typeface="B Titr" pitchFamily="2" charset="-78"/>
                </a:rPr>
                <a:t>مدير و معاون:</a:t>
              </a:r>
            </a:p>
            <a:p>
              <a:pPr algn="r">
                <a:lnSpc>
                  <a:spcPct val="155000"/>
                </a:lnSpc>
                <a:spcBef>
                  <a:spcPct val="50000"/>
                </a:spcBef>
              </a:pPr>
              <a:r>
                <a:rPr lang="fa-IR" sz="800" b="1">
                  <a:cs typeface="B Titr" pitchFamily="2" charset="-78"/>
                </a:rPr>
                <a:t>كارشناس:</a:t>
              </a:r>
              <a:endParaRPr lang="en-US" sz="800" b="1">
                <a:cs typeface="B Titr" pitchFamily="2" charset="-78"/>
              </a:endParaRPr>
            </a:p>
          </p:txBody>
        </p:sp>
        <p:sp>
          <p:nvSpPr>
            <p:cNvPr id="99347" name="Rectangle 19"/>
            <p:cNvSpPr>
              <a:spLocks noChangeArrowheads="1"/>
            </p:cNvSpPr>
            <p:nvPr/>
          </p:nvSpPr>
          <p:spPr bwMode="auto">
            <a:xfrm>
              <a:off x="2201" y="1810"/>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4</a:t>
              </a:r>
              <a:endParaRPr lang="en-US" sz="1000">
                <a:cs typeface="B Titr" pitchFamily="2" charset="-78"/>
              </a:endParaRPr>
            </a:p>
          </p:txBody>
        </p:sp>
        <p:sp>
          <p:nvSpPr>
            <p:cNvPr id="99348" name="Rectangle 20"/>
            <p:cNvSpPr>
              <a:spLocks noChangeArrowheads="1"/>
            </p:cNvSpPr>
            <p:nvPr/>
          </p:nvSpPr>
          <p:spPr bwMode="auto">
            <a:xfrm>
              <a:off x="2200" y="1957"/>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4</a:t>
              </a:r>
              <a:endParaRPr lang="en-US" sz="1000">
                <a:cs typeface="B Titr" pitchFamily="2" charset="-78"/>
              </a:endParaRPr>
            </a:p>
          </p:txBody>
        </p:sp>
        <p:sp>
          <p:nvSpPr>
            <p:cNvPr id="99349" name="Rectangle 21"/>
            <p:cNvSpPr>
              <a:spLocks noChangeArrowheads="1"/>
            </p:cNvSpPr>
            <p:nvPr/>
          </p:nvSpPr>
          <p:spPr bwMode="auto">
            <a:xfrm>
              <a:off x="2200" y="2107"/>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15</a:t>
              </a:r>
              <a:endParaRPr lang="en-US" sz="1000">
                <a:cs typeface="B Titr" pitchFamily="2" charset="-78"/>
              </a:endParaRPr>
            </a:p>
          </p:txBody>
        </p:sp>
        <p:sp>
          <p:nvSpPr>
            <p:cNvPr id="99350" name="Rectangle 22"/>
            <p:cNvSpPr>
              <a:spLocks noChangeArrowheads="1"/>
            </p:cNvSpPr>
            <p:nvPr/>
          </p:nvSpPr>
          <p:spPr bwMode="auto">
            <a:xfrm>
              <a:off x="2200" y="2267"/>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77</a:t>
              </a:r>
              <a:endParaRPr lang="en-US" sz="1000">
                <a:cs typeface="B Titr" pitchFamily="2" charset="-78"/>
              </a:endParaRPr>
            </a:p>
          </p:txBody>
        </p:sp>
      </p:grpSp>
      <p:sp>
        <p:nvSpPr>
          <p:cNvPr id="99352" name="AutoShape 24"/>
          <p:cNvSpPr>
            <a:spLocks noChangeArrowheads="1"/>
          </p:cNvSpPr>
          <p:nvPr/>
        </p:nvSpPr>
        <p:spPr bwMode="auto">
          <a:xfrm>
            <a:off x="7740650" y="412750"/>
            <a:ext cx="720725" cy="1131888"/>
          </a:xfrm>
          <a:prstGeom prst="roundRect">
            <a:avLst>
              <a:gd name="adj" fmla="val 16667"/>
            </a:avLst>
          </a:prstGeom>
          <a:solidFill>
            <a:schemeClr val="folHlink"/>
          </a:solidFill>
          <a:ln w="38100" cmpd="dbl" algn="ctr">
            <a:solidFill>
              <a:schemeClr val="tx1"/>
            </a:solidFill>
            <a:round/>
            <a:headEnd/>
            <a:tailEnd/>
          </a:ln>
          <a:effectLst/>
        </p:spPr>
        <p:txBody>
          <a:bodyPr wrap="none" anchor="ctr"/>
          <a:lstStyle/>
          <a:p>
            <a:r>
              <a:rPr lang="fa-IR" sz="1000">
                <a:cs typeface="B Titr" pitchFamily="2" charset="-78"/>
              </a:rPr>
              <a:t>معاونت</a:t>
            </a:r>
          </a:p>
          <a:p>
            <a:r>
              <a:rPr lang="fa-IR" sz="1000">
                <a:cs typeface="B Titr" pitchFamily="2" charset="-78"/>
              </a:rPr>
              <a:t> بهداشتي </a:t>
            </a:r>
          </a:p>
          <a:p>
            <a:endParaRPr lang="en-US" sz="1000">
              <a:cs typeface="B Titr" pitchFamily="2" charset="-78"/>
            </a:endParaRPr>
          </a:p>
        </p:txBody>
      </p:sp>
      <p:sp>
        <p:nvSpPr>
          <p:cNvPr id="99353" name="AutoShape 25"/>
          <p:cNvSpPr>
            <a:spLocks noChangeArrowheads="1"/>
          </p:cNvSpPr>
          <p:nvPr/>
        </p:nvSpPr>
        <p:spPr bwMode="auto">
          <a:xfrm>
            <a:off x="6227763" y="404813"/>
            <a:ext cx="1471612" cy="1152525"/>
          </a:xfrm>
          <a:prstGeom prst="roundRect">
            <a:avLst>
              <a:gd name="adj" fmla="val 16667"/>
            </a:avLst>
          </a:prstGeom>
          <a:solidFill>
            <a:schemeClr val="hlink"/>
          </a:solidFill>
          <a:ln w="38100" cmpd="dbl" algn="ctr">
            <a:solidFill>
              <a:schemeClr val="tx1"/>
            </a:solidFill>
            <a:round/>
            <a:headEnd/>
            <a:tailEnd/>
          </a:ln>
          <a:effectLst/>
        </p:spPr>
        <p:txBody>
          <a:bodyPr wrap="none" anchor="ctr"/>
          <a:lstStyle/>
          <a:p>
            <a:endParaRPr lang="fa-IR"/>
          </a:p>
        </p:txBody>
      </p:sp>
      <p:sp>
        <p:nvSpPr>
          <p:cNvPr id="99354" name="Text Box 26"/>
          <p:cNvSpPr txBox="1">
            <a:spLocks noChangeArrowheads="1"/>
          </p:cNvSpPr>
          <p:nvPr/>
        </p:nvSpPr>
        <p:spPr bwMode="auto">
          <a:xfrm>
            <a:off x="6896100" y="455613"/>
            <a:ext cx="720725" cy="1033462"/>
          </a:xfrm>
          <a:prstGeom prst="rect">
            <a:avLst/>
          </a:prstGeom>
          <a:noFill/>
          <a:ln w="9525" algn="ctr">
            <a:noFill/>
            <a:miter lim="800000"/>
            <a:headEnd/>
            <a:tailEnd/>
          </a:ln>
          <a:effectLst/>
        </p:spPr>
        <p:txBody>
          <a:bodyPr>
            <a:spAutoFit/>
          </a:bodyPr>
          <a:lstStyle/>
          <a:p>
            <a:pPr algn="r">
              <a:lnSpc>
                <a:spcPct val="155000"/>
              </a:lnSpc>
              <a:spcBef>
                <a:spcPct val="50000"/>
              </a:spcBef>
            </a:pPr>
            <a:r>
              <a:rPr lang="fa-IR" sz="800" b="1">
                <a:cs typeface="B Titr" pitchFamily="2" charset="-78"/>
              </a:rPr>
              <a:t>ثبات : </a:t>
            </a:r>
          </a:p>
          <a:p>
            <a:pPr algn="r">
              <a:lnSpc>
                <a:spcPct val="155000"/>
              </a:lnSpc>
              <a:spcBef>
                <a:spcPct val="50000"/>
              </a:spcBef>
            </a:pPr>
            <a:r>
              <a:rPr lang="fa-IR" sz="800" b="1">
                <a:cs typeface="B Titr" pitchFamily="2" charset="-78"/>
              </a:rPr>
              <a:t>مسئول دفتر:</a:t>
            </a:r>
          </a:p>
          <a:p>
            <a:pPr algn="r">
              <a:lnSpc>
                <a:spcPct val="155000"/>
              </a:lnSpc>
              <a:spcBef>
                <a:spcPct val="50000"/>
              </a:spcBef>
            </a:pPr>
            <a:r>
              <a:rPr lang="fa-IR" sz="800" b="1">
                <a:cs typeface="B Titr" pitchFamily="2" charset="-78"/>
              </a:rPr>
              <a:t>مدير و معاون:</a:t>
            </a:r>
          </a:p>
          <a:p>
            <a:pPr algn="r">
              <a:lnSpc>
                <a:spcPct val="155000"/>
              </a:lnSpc>
              <a:spcBef>
                <a:spcPct val="50000"/>
              </a:spcBef>
            </a:pPr>
            <a:r>
              <a:rPr lang="fa-IR" sz="800" b="1">
                <a:cs typeface="B Titr" pitchFamily="2" charset="-78"/>
              </a:rPr>
              <a:t>كارشناس:</a:t>
            </a:r>
            <a:endParaRPr lang="en-US" sz="800" b="1">
              <a:cs typeface="B Titr" pitchFamily="2" charset="-78"/>
            </a:endParaRPr>
          </a:p>
        </p:txBody>
      </p:sp>
      <p:sp>
        <p:nvSpPr>
          <p:cNvPr id="99355" name="Rectangle 27"/>
          <p:cNvSpPr>
            <a:spLocks noChangeArrowheads="1"/>
          </p:cNvSpPr>
          <p:nvPr/>
        </p:nvSpPr>
        <p:spPr bwMode="auto">
          <a:xfrm>
            <a:off x="6373813" y="509588"/>
            <a:ext cx="431800" cy="195262"/>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13</a:t>
            </a:r>
            <a:endParaRPr lang="en-US" sz="1000">
              <a:cs typeface="B Titr" pitchFamily="2" charset="-78"/>
            </a:endParaRPr>
          </a:p>
        </p:txBody>
      </p:sp>
      <p:sp>
        <p:nvSpPr>
          <p:cNvPr id="99356" name="Rectangle 28"/>
          <p:cNvSpPr>
            <a:spLocks noChangeArrowheads="1"/>
          </p:cNvSpPr>
          <p:nvPr/>
        </p:nvSpPr>
        <p:spPr bwMode="auto">
          <a:xfrm>
            <a:off x="6372225" y="742950"/>
            <a:ext cx="431800" cy="19526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3</a:t>
            </a:r>
            <a:endParaRPr lang="en-US" sz="1000">
              <a:cs typeface="B Titr" pitchFamily="2" charset="-78"/>
            </a:endParaRPr>
          </a:p>
        </p:txBody>
      </p:sp>
      <p:sp>
        <p:nvSpPr>
          <p:cNvPr id="99357" name="Rectangle 29"/>
          <p:cNvSpPr>
            <a:spLocks noChangeArrowheads="1"/>
          </p:cNvSpPr>
          <p:nvPr/>
        </p:nvSpPr>
        <p:spPr bwMode="auto">
          <a:xfrm>
            <a:off x="6372225" y="981075"/>
            <a:ext cx="431800" cy="19526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14</a:t>
            </a:r>
            <a:endParaRPr lang="en-US" sz="1000">
              <a:cs typeface="B Titr" pitchFamily="2" charset="-78"/>
            </a:endParaRPr>
          </a:p>
        </p:txBody>
      </p:sp>
      <p:sp>
        <p:nvSpPr>
          <p:cNvPr id="99358" name="Rectangle 30"/>
          <p:cNvSpPr>
            <a:spLocks noChangeArrowheads="1"/>
          </p:cNvSpPr>
          <p:nvPr/>
        </p:nvSpPr>
        <p:spPr bwMode="auto">
          <a:xfrm>
            <a:off x="6372225" y="1235075"/>
            <a:ext cx="431800" cy="19526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90</a:t>
            </a:r>
            <a:endParaRPr lang="en-US" sz="1000">
              <a:cs typeface="B Titr" pitchFamily="2" charset="-78"/>
            </a:endParaRPr>
          </a:p>
        </p:txBody>
      </p:sp>
      <p:grpSp>
        <p:nvGrpSpPr>
          <p:cNvPr id="3" name="Group 31"/>
          <p:cNvGrpSpPr>
            <a:grpSpLocks/>
          </p:cNvGrpSpPr>
          <p:nvPr/>
        </p:nvGrpSpPr>
        <p:grpSpPr bwMode="auto">
          <a:xfrm>
            <a:off x="6300788" y="4365625"/>
            <a:ext cx="2233612" cy="1152525"/>
            <a:chOff x="2109" y="1744"/>
            <a:chExt cx="1407" cy="726"/>
          </a:xfrm>
        </p:grpSpPr>
        <p:sp>
          <p:nvSpPr>
            <p:cNvPr id="99360" name="AutoShape 32"/>
            <p:cNvSpPr>
              <a:spLocks noChangeArrowheads="1"/>
            </p:cNvSpPr>
            <p:nvPr/>
          </p:nvSpPr>
          <p:spPr bwMode="auto">
            <a:xfrm>
              <a:off x="3062" y="1749"/>
              <a:ext cx="454" cy="713"/>
            </a:xfrm>
            <a:prstGeom prst="roundRect">
              <a:avLst>
                <a:gd name="adj" fmla="val 16667"/>
              </a:avLst>
            </a:prstGeom>
            <a:solidFill>
              <a:schemeClr val="folHlink"/>
            </a:solidFill>
            <a:ln w="38100" cmpd="dbl" algn="ctr">
              <a:solidFill>
                <a:schemeClr val="tx1"/>
              </a:solidFill>
              <a:round/>
              <a:headEnd/>
              <a:tailEnd/>
            </a:ln>
            <a:effectLst/>
          </p:spPr>
          <p:txBody>
            <a:bodyPr wrap="none" anchor="ctr"/>
            <a:lstStyle/>
            <a:p>
              <a:r>
                <a:rPr lang="fa-IR" sz="1000">
                  <a:cs typeface="B Titr" pitchFamily="2" charset="-78"/>
                </a:rPr>
                <a:t>معاونت </a:t>
              </a:r>
            </a:p>
            <a:p>
              <a:r>
                <a:rPr lang="fa-IR" sz="1000">
                  <a:cs typeface="B Titr" pitchFamily="2" charset="-78"/>
                </a:rPr>
                <a:t>دانشجويي</a:t>
              </a:r>
            </a:p>
            <a:p>
              <a:endParaRPr lang="en-US" sz="1000">
                <a:cs typeface="B Titr" pitchFamily="2" charset="-78"/>
              </a:endParaRPr>
            </a:p>
          </p:txBody>
        </p:sp>
        <p:sp>
          <p:nvSpPr>
            <p:cNvPr id="99361" name="AutoShape 33"/>
            <p:cNvSpPr>
              <a:spLocks noChangeArrowheads="1"/>
            </p:cNvSpPr>
            <p:nvPr/>
          </p:nvSpPr>
          <p:spPr bwMode="auto">
            <a:xfrm>
              <a:off x="2109" y="1744"/>
              <a:ext cx="927" cy="726"/>
            </a:xfrm>
            <a:prstGeom prst="roundRect">
              <a:avLst>
                <a:gd name="adj" fmla="val 16667"/>
              </a:avLst>
            </a:prstGeom>
            <a:solidFill>
              <a:schemeClr val="hlink"/>
            </a:solidFill>
            <a:ln w="38100" cmpd="dbl" algn="ctr">
              <a:solidFill>
                <a:schemeClr val="tx1"/>
              </a:solidFill>
              <a:round/>
              <a:headEnd/>
              <a:tailEnd/>
            </a:ln>
            <a:effectLst/>
          </p:spPr>
          <p:txBody>
            <a:bodyPr wrap="none" anchor="ctr"/>
            <a:lstStyle/>
            <a:p>
              <a:endParaRPr lang="fa-IR"/>
            </a:p>
          </p:txBody>
        </p:sp>
        <p:sp>
          <p:nvSpPr>
            <p:cNvPr id="99362" name="Text Box 34"/>
            <p:cNvSpPr txBox="1">
              <a:spLocks noChangeArrowheads="1"/>
            </p:cNvSpPr>
            <p:nvPr/>
          </p:nvSpPr>
          <p:spPr bwMode="auto">
            <a:xfrm>
              <a:off x="2530" y="1776"/>
              <a:ext cx="454" cy="651"/>
            </a:xfrm>
            <a:prstGeom prst="rect">
              <a:avLst/>
            </a:prstGeom>
            <a:noFill/>
            <a:ln w="9525" algn="ctr">
              <a:noFill/>
              <a:miter lim="800000"/>
              <a:headEnd/>
              <a:tailEnd/>
            </a:ln>
            <a:effectLst/>
          </p:spPr>
          <p:txBody>
            <a:bodyPr>
              <a:spAutoFit/>
            </a:bodyPr>
            <a:lstStyle/>
            <a:p>
              <a:pPr algn="r">
                <a:lnSpc>
                  <a:spcPct val="155000"/>
                </a:lnSpc>
                <a:spcBef>
                  <a:spcPct val="50000"/>
                </a:spcBef>
              </a:pPr>
              <a:r>
                <a:rPr lang="fa-IR" sz="800" b="1">
                  <a:cs typeface="B Titr" pitchFamily="2" charset="-78"/>
                </a:rPr>
                <a:t>ثبات : </a:t>
              </a:r>
            </a:p>
            <a:p>
              <a:pPr algn="r">
                <a:lnSpc>
                  <a:spcPct val="155000"/>
                </a:lnSpc>
                <a:spcBef>
                  <a:spcPct val="50000"/>
                </a:spcBef>
              </a:pPr>
              <a:r>
                <a:rPr lang="fa-IR" sz="800" b="1">
                  <a:cs typeface="B Titr" pitchFamily="2" charset="-78"/>
                </a:rPr>
                <a:t>مسئول دفتر:</a:t>
              </a:r>
            </a:p>
            <a:p>
              <a:pPr algn="r">
                <a:lnSpc>
                  <a:spcPct val="155000"/>
                </a:lnSpc>
                <a:spcBef>
                  <a:spcPct val="50000"/>
                </a:spcBef>
              </a:pPr>
              <a:r>
                <a:rPr lang="fa-IR" sz="800" b="1">
                  <a:cs typeface="B Titr" pitchFamily="2" charset="-78"/>
                </a:rPr>
                <a:t>مدير و معاون:</a:t>
              </a:r>
            </a:p>
            <a:p>
              <a:pPr algn="r">
                <a:lnSpc>
                  <a:spcPct val="155000"/>
                </a:lnSpc>
                <a:spcBef>
                  <a:spcPct val="50000"/>
                </a:spcBef>
              </a:pPr>
              <a:r>
                <a:rPr lang="fa-IR" sz="800" b="1">
                  <a:cs typeface="B Titr" pitchFamily="2" charset="-78"/>
                </a:rPr>
                <a:t>كارشناس:</a:t>
              </a:r>
              <a:endParaRPr lang="en-US" sz="800" b="1">
                <a:cs typeface="B Titr" pitchFamily="2" charset="-78"/>
              </a:endParaRPr>
            </a:p>
          </p:txBody>
        </p:sp>
        <p:sp>
          <p:nvSpPr>
            <p:cNvPr id="99363" name="Rectangle 35"/>
            <p:cNvSpPr>
              <a:spLocks noChangeArrowheads="1"/>
            </p:cNvSpPr>
            <p:nvPr/>
          </p:nvSpPr>
          <p:spPr bwMode="auto">
            <a:xfrm>
              <a:off x="2201" y="1810"/>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3</a:t>
              </a:r>
              <a:endParaRPr lang="en-US" sz="1000">
                <a:cs typeface="B Titr" pitchFamily="2" charset="-78"/>
              </a:endParaRPr>
            </a:p>
          </p:txBody>
        </p:sp>
        <p:sp>
          <p:nvSpPr>
            <p:cNvPr id="99364" name="Rectangle 36"/>
            <p:cNvSpPr>
              <a:spLocks noChangeArrowheads="1"/>
            </p:cNvSpPr>
            <p:nvPr/>
          </p:nvSpPr>
          <p:spPr bwMode="auto">
            <a:xfrm>
              <a:off x="2200" y="1957"/>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1</a:t>
              </a:r>
              <a:endParaRPr lang="en-US" sz="1000">
                <a:cs typeface="B Titr" pitchFamily="2" charset="-78"/>
              </a:endParaRPr>
            </a:p>
          </p:txBody>
        </p:sp>
        <p:sp>
          <p:nvSpPr>
            <p:cNvPr id="99365" name="Rectangle 37"/>
            <p:cNvSpPr>
              <a:spLocks noChangeArrowheads="1"/>
            </p:cNvSpPr>
            <p:nvPr/>
          </p:nvSpPr>
          <p:spPr bwMode="auto">
            <a:xfrm>
              <a:off x="2200" y="2107"/>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5</a:t>
              </a:r>
              <a:endParaRPr lang="en-US" sz="1000">
                <a:cs typeface="B Titr" pitchFamily="2" charset="-78"/>
              </a:endParaRPr>
            </a:p>
          </p:txBody>
        </p:sp>
        <p:sp>
          <p:nvSpPr>
            <p:cNvPr id="99366" name="Rectangle 38"/>
            <p:cNvSpPr>
              <a:spLocks noChangeArrowheads="1"/>
            </p:cNvSpPr>
            <p:nvPr/>
          </p:nvSpPr>
          <p:spPr bwMode="auto">
            <a:xfrm>
              <a:off x="2200" y="2267"/>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29</a:t>
              </a:r>
              <a:endParaRPr lang="en-US" sz="1000">
                <a:cs typeface="B Titr" pitchFamily="2" charset="-78"/>
              </a:endParaRPr>
            </a:p>
          </p:txBody>
        </p:sp>
      </p:grpSp>
      <p:grpSp>
        <p:nvGrpSpPr>
          <p:cNvPr id="4" name="Group 39"/>
          <p:cNvGrpSpPr>
            <a:grpSpLocks/>
          </p:cNvGrpSpPr>
          <p:nvPr/>
        </p:nvGrpSpPr>
        <p:grpSpPr bwMode="auto">
          <a:xfrm>
            <a:off x="323850" y="4365625"/>
            <a:ext cx="2233613" cy="1152525"/>
            <a:chOff x="2109" y="1744"/>
            <a:chExt cx="1407" cy="726"/>
          </a:xfrm>
        </p:grpSpPr>
        <p:sp>
          <p:nvSpPr>
            <p:cNvPr id="99368" name="AutoShape 40"/>
            <p:cNvSpPr>
              <a:spLocks noChangeArrowheads="1"/>
            </p:cNvSpPr>
            <p:nvPr/>
          </p:nvSpPr>
          <p:spPr bwMode="auto">
            <a:xfrm>
              <a:off x="3062" y="1749"/>
              <a:ext cx="454" cy="713"/>
            </a:xfrm>
            <a:prstGeom prst="roundRect">
              <a:avLst>
                <a:gd name="adj" fmla="val 16667"/>
              </a:avLst>
            </a:prstGeom>
            <a:solidFill>
              <a:schemeClr val="folHlink"/>
            </a:solidFill>
            <a:ln w="38100" cmpd="dbl" algn="ctr">
              <a:solidFill>
                <a:schemeClr val="tx1"/>
              </a:solidFill>
              <a:round/>
              <a:headEnd/>
              <a:tailEnd/>
            </a:ln>
            <a:effectLst/>
          </p:spPr>
          <p:txBody>
            <a:bodyPr wrap="none" anchor="ctr"/>
            <a:lstStyle/>
            <a:p>
              <a:pPr>
                <a:lnSpc>
                  <a:spcPct val="125000"/>
                </a:lnSpc>
              </a:pPr>
              <a:r>
                <a:rPr lang="fa-IR" sz="1000">
                  <a:cs typeface="B Titr" pitchFamily="2" charset="-78"/>
                </a:rPr>
                <a:t>معاونت  </a:t>
              </a:r>
            </a:p>
            <a:p>
              <a:pPr>
                <a:lnSpc>
                  <a:spcPct val="125000"/>
                </a:lnSpc>
              </a:pPr>
              <a:r>
                <a:rPr lang="fa-IR" sz="1000">
                  <a:cs typeface="B Titr" pitchFamily="2" charset="-78"/>
                </a:rPr>
                <a:t>پشتيباني </a:t>
              </a:r>
            </a:p>
            <a:p>
              <a:pPr>
                <a:lnSpc>
                  <a:spcPct val="125000"/>
                </a:lnSpc>
              </a:pPr>
              <a:r>
                <a:rPr lang="fa-IR" sz="1000">
                  <a:cs typeface="B Titr" pitchFamily="2" charset="-78"/>
                </a:rPr>
                <a:t>شماره 2</a:t>
              </a:r>
            </a:p>
            <a:p>
              <a:pPr>
                <a:lnSpc>
                  <a:spcPct val="125000"/>
                </a:lnSpc>
              </a:pPr>
              <a:endParaRPr lang="en-US" sz="1000">
                <a:cs typeface="B Titr" pitchFamily="2" charset="-78"/>
              </a:endParaRPr>
            </a:p>
          </p:txBody>
        </p:sp>
        <p:sp>
          <p:nvSpPr>
            <p:cNvPr id="99369" name="AutoShape 41"/>
            <p:cNvSpPr>
              <a:spLocks noChangeArrowheads="1"/>
            </p:cNvSpPr>
            <p:nvPr/>
          </p:nvSpPr>
          <p:spPr bwMode="auto">
            <a:xfrm>
              <a:off x="2109" y="1744"/>
              <a:ext cx="927" cy="726"/>
            </a:xfrm>
            <a:prstGeom prst="roundRect">
              <a:avLst>
                <a:gd name="adj" fmla="val 16667"/>
              </a:avLst>
            </a:prstGeom>
            <a:solidFill>
              <a:schemeClr val="hlink"/>
            </a:solidFill>
            <a:ln w="38100" cmpd="dbl" algn="ctr">
              <a:solidFill>
                <a:schemeClr val="tx1"/>
              </a:solidFill>
              <a:round/>
              <a:headEnd/>
              <a:tailEnd/>
            </a:ln>
            <a:effectLst/>
          </p:spPr>
          <p:txBody>
            <a:bodyPr wrap="none" anchor="ctr"/>
            <a:lstStyle/>
            <a:p>
              <a:endParaRPr lang="fa-IR"/>
            </a:p>
          </p:txBody>
        </p:sp>
        <p:sp>
          <p:nvSpPr>
            <p:cNvPr id="99370" name="Text Box 42"/>
            <p:cNvSpPr txBox="1">
              <a:spLocks noChangeArrowheads="1"/>
            </p:cNvSpPr>
            <p:nvPr/>
          </p:nvSpPr>
          <p:spPr bwMode="auto">
            <a:xfrm>
              <a:off x="2530" y="1776"/>
              <a:ext cx="454" cy="651"/>
            </a:xfrm>
            <a:prstGeom prst="rect">
              <a:avLst/>
            </a:prstGeom>
            <a:noFill/>
            <a:ln w="9525" algn="ctr">
              <a:noFill/>
              <a:miter lim="800000"/>
              <a:headEnd/>
              <a:tailEnd/>
            </a:ln>
            <a:effectLst/>
          </p:spPr>
          <p:txBody>
            <a:bodyPr>
              <a:spAutoFit/>
            </a:bodyPr>
            <a:lstStyle/>
            <a:p>
              <a:pPr algn="r">
                <a:lnSpc>
                  <a:spcPct val="155000"/>
                </a:lnSpc>
                <a:spcBef>
                  <a:spcPct val="50000"/>
                </a:spcBef>
              </a:pPr>
              <a:r>
                <a:rPr lang="fa-IR" sz="800" b="1">
                  <a:cs typeface="B Titr" pitchFamily="2" charset="-78"/>
                </a:rPr>
                <a:t>ثبات : </a:t>
              </a:r>
            </a:p>
            <a:p>
              <a:pPr algn="r">
                <a:lnSpc>
                  <a:spcPct val="155000"/>
                </a:lnSpc>
                <a:spcBef>
                  <a:spcPct val="50000"/>
                </a:spcBef>
              </a:pPr>
              <a:r>
                <a:rPr lang="fa-IR" sz="800" b="1">
                  <a:cs typeface="B Titr" pitchFamily="2" charset="-78"/>
                </a:rPr>
                <a:t>مسئول دفتر:</a:t>
              </a:r>
            </a:p>
            <a:p>
              <a:pPr algn="r">
                <a:lnSpc>
                  <a:spcPct val="155000"/>
                </a:lnSpc>
                <a:spcBef>
                  <a:spcPct val="50000"/>
                </a:spcBef>
              </a:pPr>
              <a:r>
                <a:rPr lang="fa-IR" sz="800" b="1">
                  <a:cs typeface="B Titr" pitchFamily="2" charset="-78"/>
                </a:rPr>
                <a:t>مدير و معاون:</a:t>
              </a:r>
            </a:p>
            <a:p>
              <a:pPr algn="r">
                <a:lnSpc>
                  <a:spcPct val="155000"/>
                </a:lnSpc>
                <a:spcBef>
                  <a:spcPct val="50000"/>
                </a:spcBef>
              </a:pPr>
              <a:r>
                <a:rPr lang="fa-IR" sz="800" b="1">
                  <a:cs typeface="B Titr" pitchFamily="2" charset="-78"/>
                </a:rPr>
                <a:t>كارشناس:</a:t>
              </a:r>
              <a:endParaRPr lang="en-US" sz="800" b="1">
                <a:cs typeface="B Titr" pitchFamily="2" charset="-78"/>
              </a:endParaRPr>
            </a:p>
          </p:txBody>
        </p:sp>
        <p:sp>
          <p:nvSpPr>
            <p:cNvPr id="99371" name="Rectangle 43"/>
            <p:cNvSpPr>
              <a:spLocks noChangeArrowheads="1"/>
            </p:cNvSpPr>
            <p:nvPr/>
          </p:nvSpPr>
          <p:spPr bwMode="auto">
            <a:xfrm>
              <a:off x="2201" y="1810"/>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8</a:t>
              </a:r>
              <a:endParaRPr lang="en-US" sz="1000">
                <a:cs typeface="B Titr" pitchFamily="2" charset="-78"/>
              </a:endParaRPr>
            </a:p>
          </p:txBody>
        </p:sp>
        <p:sp>
          <p:nvSpPr>
            <p:cNvPr id="99372" name="Rectangle 44"/>
            <p:cNvSpPr>
              <a:spLocks noChangeArrowheads="1"/>
            </p:cNvSpPr>
            <p:nvPr/>
          </p:nvSpPr>
          <p:spPr bwMode="auto">
            <a:xfrm>
              <a:off x="2200" y="1957"/>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4</a:t>
              </a:r>
              <a:endParaRPr lang="en-US" sz="1000">
                <a:cs typeface="B Titr" pitchFamily="2" charset="-78"/>
              </a:endParaRPr>
            </a:p>
          </p:txBody>
        </p:sp>
        <p:sp>
          <p:nvSpPr>
            <p:cNvPr id="99373" name="Rectangle 45"/>
            <p:cNvSpPr>
              <a:spLocks noChangeArrowheads="1"/>
            </p:cNvSpPr>
            <p:nvPr/>
          </p:nvSpPr>
          <p:spPr bwMode="auto">
            <a:xfrm>
              <a:off x="2200" y="2107"/>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5</a:t>
              </a:r>
              <a:endParaRPr lang="en-US" sz="1000">
                <a:cs typeface="B Titr" pitchFamily="2" charset="-78"/>
              </a:endParaRPr>
            </a:p>
          </p:txBody>
        </p:sp>
        <p:sp>
          <p:nvSpPr>
            <p:cNvPr id="99374" name="Rectangle 46"/>
            <p:cNvSpPr>
              <a:spLocks noChangeArrowheads="1"/>
            </p:cNvSpPr>
            <p:nvPr/>
          </p:nvSpPr>
          <p:spPr bwMode="auto">
            <a:xfrm>
              <a:off x="2200" y="2267"/>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65</a:t>
              </a:r>
              <a:endParaRPr lang="en-US" sz="1000">
                <a:cs typeface="B Titr" pitchFamily="2" charset="-78"/>
              </a:endParaRPr>
            </a:p>
          </p:txBody>
        </p:sp>
      </p:grpSp>
      <p:grpSp>
        <p:nvGrpSpPr>
          <p:cNvPr id="5" name="Group 47"/>
          <p:cNvGrpSpPr>
            <a:grpSpLocks/>
          </p:cNvGrpSpPr>
          <p:nvPr/>
        </p:nvGrpSpPr>
        <p:grpSpPr bwMode="auto">
          <a:xfrm>
            <a:off x="468313" y="476250"/>
            <a:ext cx="2233612" cy="1152525"/>
            <a:chOff x="2109" y="1744"/>
            <a:chExt cx="1407" cy="726"/>
          </a:xfrm>
        </p:grpSpPr>
        <p:sp>
          <p:nvSpPr>
            <p:cNvPr id="99376" name="AutoShape 48"/>
            <p:cNvSpPr>
              <a:spLocks noChangeArrowheads="1"/>
            </p:cNvSpPr>
            <p:nvPr/>
          </p:nvSpPr>
          <p:spPr bwMode="auto">
            <a:xfrm>
              <a:off x="3062" y="1749"/>
              <a:ext cx="454" cy="713"/>
            </a:xfrm>
            <a:prstGeom prst="roundRect">
              <a:avLst>
                <a:gd name="adj" fmla="val 16667"/>
              </a:avLst>
            </a:prstGeom>
            <a:solidFill>
              <a:schemeClr val="folHlink"/>
            </a:solidFill>
            <a:ln w="38100" cmpd="dbl" algn="ctr">
              <a:solidFill>
                <a:schemeClr val="tx1"/>
              </a:solidFill>
              <a:round/>
              <a:headEnd/>
              <a:tailEnd/>
            </a:ln>
            <a:effectLst/>
          </p:spPr>
          <p:txBody>
            <a:bodyPr wrap="none" anchor="ctr"/>
            <a:lstStyle/>
            <a:p>
              <a:r>
                <a:rPr lang="fa-IR" sz="1000">
                  <a:cs typeface="B Titr" pitchFamily="2" charset="-78"/>
                </a:rPr>
                <a:t>ساختمان</a:t>
              </a:r>
            </a:p>
            <a:p>
              <a:r>
                <a:rPr lang="fa-IR" sz="1000">
                  <a:cs typeface="B Titr" pitchFamily="2" charset="-78"/>
                </a:rPr>
                <a:t> ذيحسابي</a:t>
              </a:r>
            </a:p>
            <a:p>
              <a:endParaRPr lang="en-US" sz="1000">
                <a:cs typeface="B Titr" pitchFamily="2" charset="-78"/>
              </a:endParaRPr>
            </a:p>
          </p:txBody>
        </p:sp>
        <p:sp>
          <p:nvSpPr>
            <p:cNvPr id="99377" name="AutoShape 49"/>
            <p:cNvSpPr>
              <a:spLocks noChangeArrowheads="1"/>
            </p:cNvSpPr>
            <p:nvPr/>
          </p:nvSpPr>
          <p:spPr bwMode="auto">
            <a:xfrm>
              <a:off x="2109" y="1744"/>
              <a:ext cx="927" cy="726"/>
            </a:xfrm>
            <a:prstGeom prst="roundRect">
              <a:avLst>
                <a:gd name="adj" fmla="val 16667"/>
              </a:avLst>
            </a:prstGeom>
            <a:solidFill>
              <a:schemeClr val="hlink"/>
            </a:solidFill>
            <a:ln w="38100" cmpd="dbl" algn="ctr">
              <a:solidFill>
                <a:schemeClr val="tx1"/>
              </a:solidFill>
              <a:round/>
              <a:headEnd/>
              <a:tailEnd/>
            </a:ln>
            <a:effectLst/>
          </p:spPr>
          <p:txBody>
            <a:bodyPr wrap="none" anchor="ctr"/>
            <a:lstStyle/>
            <a:p>
              <a:endParaRPr lang="fa-IR"/>
            </a:p>
          </p:txBody>
        </p:sp>
        <p:sp>
          <p:nvSpPr>
            <p:cNvPr id="99378" name="Text Box 50"/>
            <p:cNvSpPr txBox="1">
              <a:spLocks noChangeArrowheads="1"/>
            </p:cNvSpPr>
            <p:nvPr/>
          </p:nvSpPr>
          <p:spPr bwMode="auto">
            <a:xfrm>
              <a:off x="2530" y="1776"/>
              <a:ext cx="454" cy="651"/>
            </a:xfrm>
            <a:prstGeom prst="rect">
              <a:avLst/>
            </a:prstGeom>
            <a:noFill/>
            <a:ln w="9525" algn="ctr">
              <a:noFill/>
              <a:miter lim="800000"/>
              <a:headEnd/>
              <a:tailEnd/>
            </a:ln>
            <a:effectLst/>
          </p:spPr>
          <p:txBody>
            <a:bodyPr>
              <a:spAutoFit/>
            </a:bodyPr>
            <a:lstStyle/>
            <a:p>
              <a:pPr algn="r">
                <a:lnSpc>
                  <a:spcPct val="155000"/>
                </a:lnSpc>
                <a:spcBef>
                  <a:spcPct val="50000"/>
                </a:spcBef>
              </a:pPr>
              <a:r>
                <a:rPr lang="fa-IR" sz="800" b="1">
                  <a:cs typeface="B Titr" pitchFamily="2" charset="-78"/>
                </a:rPr>
                <a:t>ثبات : </a:t>
              </a:r>
            </a:p>
            <a:p>
              <a:pPr algn="r">
                <a:lnSpc>
                  <a:spcPct val="155000"/>
                </a:lnSpc>
                <a:spcBef>
                  <a:spcPct val="50000"/>
                </a:spcBef>
              </a:pPr>
              <a:r>
                <a:rPr lang="fa-IR" sz="800" b="1">
                  <a:cs typeface="B Titr" pitchFamily="2" charset="-78"/>
                </a:rPr>
                <a:t>مسئول دفتر:</a:t>
              </a:r>
            </a:p>
            <a:p>
              <a:pPr algn="r">
                <a:lnSpc>
                  <a:spcPct val="155000"/>
                </a:lnSpc>
                <a:spcBef>
                  <a:spcPct val="50000"/>
                </a:spcBef>
              </a:pPr>
              <a:r>
                <a:rPr lang="fa-IR" sz="800" b="1">
                  <a:cs typeface="B Titr" pitchFamily="2" charset="-78"/>
                </a:rPr>
                <a:t>مدير و معاون:</a:t>
              </a:r>
            </a:p>
            <a:p>
              <a:pPr algn="r">
                <a:lnSpc>
                  <a:spcPct val="155000"/>
                </a:lnSpc>
                <a:spcBef>
                  <a:spcPct val="50000"/>
                </a:spcBef>
              </a:pPr>
              <a:r>
                <a:rPr lang="fa-IR" sz="800" b="1">
                  <a:cs typeface="B Titr" pitchFamily="2" charset="-78"/>
                </a:rPr>
                <a:t>كارشناس:</a:t>
              </a:r>
              <a:endParaRPr lang="en-US" sz="800" b="1">
                <a:cs typeface="B Titr" pitchFamily="2" charset="-78"/>
              </a:endParaRPr>
            </a:p>
          </p:txBody>
        </p:sp>
        <p:sp>
          <p:nvSpPr>
            <p:cNvPr id="99379" name="Rectangle 51"/>
            <p:cNvSpPr>
              <a:spLocks noChangeArrowheads="1"/>
            </p:cNvSpPr>
            <p:nvPr/>
          </p:nvSpPr>
          <p:spPr bwMode="auto">
            <a:xfrm>
              <a:off x="2201" y="1810"/>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10</a:t>
              </a:r>
              <a:endParaRPr lang="en-US" sz="1000">
                <a:cs typeface="B Titr" pitchFamily="2" charset="-78"/>
              </a:endParaRPr>
            </a:p>
          </p:txBody>
        </p:sp>
        <p:sp>
          <p:nvSpPr>
            <p:cNvPr id="99380" name="Rectangle 52"/>
            <p:cNvSpPr>
              <a:spLocks noChangeArrowheads="1"/>
            </p:cNvSpPr>
            <p:nvPr/>
          </p:nvSpPr>
          <p:spPr bwMode="auto">
            <a:xfrm>
              <a:off x="2200" y="1957"/>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4</a:t>
              </a:r>
              <a:endParaRPr lang="en-US" sz="1000">
                <a:cs typeface="B Titr" pitchFamily="2" charset="-78"/>
              </a:endParaRPr>
            </a:p>
          </p:txBody>
        </p:sp>
        <p:sp>
          <p:nvSpPr>
            <p:cNvPr id="99381" name="Rectangle 53"/>
            <p:cNvSpPr>
              <a:spLocks noChangeArrowheads="1"/>
            </p:cNvSpPr>
            <p:nvPr/>
          </p:nvSpPr>
          <p:spPr bwMode="auto">
            <a:xfrm>
              <a:off x="2200" y="2107"/>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8</a:t>
              </a:r>
              <a:endParaRPr lang="en-US" sz="1000">
                <a:cs typeface="B Titr" pitchFamily="2" charset="-78"/>
              </a:endParaRPr>
            </a:p>
          </p:txBody>
        </p:sp>
        <p:sp>
          <p:nvSpPr>
            <p:cNvPr id="99382" name="Rectangle 54"/>
            <p:cNvSpPr>
              <a:spLocks noChangeArrowheads="1"/>
            </p:cNvSpPr>
            <p:nvPr/>
          </p:nvSpPr>
          <p:spPr bwMode="auto">
            <a:xfrm>
              <a:off x="2200" y="2267"/>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108</a:t>
              </a:r>
              <a:endParaRPr lang="en-US" sz="1000">
                <a:cs typeface="B Titr" pitchFamily="2" charset="-78"/>
              </a:endParaRPr>
            </a:p>
          </p:txBody>
        </p:sp>
      </p:grpSp>
      <p:grpSp>
        <p:nvGrpSpPr>
          <p:cNvPr id="6" name="Group 55"/>
          <p:cNvGrpSpPr>
            <a:grpSpLocks/>
          </p:cNvGrpSpPr>
          <p:nvPr/>
        </p:nvGrpSpPr>
        <p:grpSpPr bwMode="auto">
          <a:xfrm>
            <a:off x="3417888" y="5373688"/>
            <a:ext cx="2233612" cy="1152525"/>
            <a:chOff x="2109" y="1744"/>
            <a:chExt cx="1407" cy="726"/>
          </a:xfrm>
        </p:grpSpPr>
        <p:sp>
          <p:nvSpPr>
            <p:cNvPr id="99384" name="AutoShape 56"/>
            <p:cNvSpPr>
              <a:spLocks noChangeArrowheads="1"/>
            </p:cNvSpPr>
            <p:nvPr/>
          </p:nvSpPr>
          <p:spPr bwMode="auto">
            <a:xfrm>
              <a:off x="3062" y="1749"/>
              <a:ext cx="454" cy="713"/>
            </a:xfrm>
            <a:prstGeom prst="roundRect">
              <a:avLst>
                <a:gd name="adj" fmla="val 16667"/>
              </a:avLst>
            </a:prstGeom>
            <a:solidFill>
              <a:schemeClr val="folHlink"/>
            </a:solidFill>
            <a:ln w="38100" cmpd="dbl" algn="ctr">
              <a:solidFill>
                <a:schemeClr val="tx1"/>
              </a:solidFill>
              <a:round/>
              <a:headEnd/>
              <a:tailEnd/>
            </a:ln>
            <a:effectLst/>
          </p:spPr>
          <p:txBody>
            <a:bodyPr wrap="none" anchor="ctr"/>
            <a:lstStyle/>
            <a:p>
              <a:r>
                <a:rPr lang="fa-IR" sz="1000">
                  <a:cs typeface="B Titr" pitchFamily="2" charset="-78"/>
                </a:rPr>
                <a:t>معاونت</a:t>
              </a:r>
            </a:p>
            <a:p>
              <a:r>
                <a:rPr lang="fa-IR" sz="1000">
                  <a:cs typeface="B Titr" pitchFamily="2" charset="-78"/>
                </a:rPr>
                <a:t> درمان </a:t>
              </a:r>
            </a:p>
            <a:p>
              <a:endParaRPr lang="en-US" sz="1000">
                <a:cs typeface="B Titr" pitchFamily="2" charset="-78"/>
              </a:endParaRPr>
            </a:p>
          </p:txBody>
        </p:sp>
        <p:sp>
          <p:nvSpPr>
            <p:cNvPr id="99385" name="AutoShape 57"/>
            <p:cNvSpPr>
              <a:spLocks noChangeArrowheads="1"/>
            </p:cNvSpPr>
            <p:nvPr/>
          </p:nvSpPr>
          <p:spPr bwMode="auto">
            <a:xfrm>
              <a:off x="2109" y="1744"/>
              <a:ext cx="927" cy="726"/>
            </a:xfrm>
            <a:prstGeom prst="roundRect">
              <a:avLst>
                <a:gd name="adj" fmla="val 16667"/>
              </a:avLst>
            </a:prstGeom>
            <a:solidFill>
              <a:schemeClr val="hlink"/>
            </a:solidFill>
            <a:ln w="38100" cmpd="dbl" algn="ctr">
              <a:solidFill>
                <a:schemeClr val="tx1"/>
              </a:solidFill>
              <a:round/>
              <a:headEnd/>
              <a:tailEnd/>
            </a:ln>
            <a:effectLst/>
          </p:spPr>
          <p:txBody>
            <a:bodyPr wrap="none" anchor="ctr"/>
            <a:lstStyle/>
            <a:p>
              <a:endParaRPr lang="fa-IR"/>
            </a:p>
          </p:txBody>
        </p:sp>
        <p:sp>
          <p:nvSpPr>
            <p:cNvPr id="99386" name="Text Box 58"/>
            <p:cNvSpPr txBox="1">
              <a:spLocks noChangeArrowheads="1"/>
            </p:cNvSpPr>
            <p:nvPr/>
          </p:nvSpPr>
          <p:spPr bwMode="auto">
            <a:xfrm>
              <a:off x="2530" y="1776"/>
              <a:ext cx="454" cy="651"/>
            </a:xfrm>
            <a:prstGeom prst="rect">
              <a:avLst/>
            </a:prstGeom>
            <a:noFill/>
            <a:ln w="9525" algn="ctr">
              <a:noFill/>
              <a:miter lim="800000"/>
              <a:headEnd/>
              <a:tailEnd/>
            </a:ln>
            <a:effectLst/>
          </p:spPr>
          <p:txBody>
            <a:bodyPr>
              <a:spAutoFit/>
            </a:bodyPr>
            <a:lstStyle/>
            <a:p>
              <a:pPr algn="r">
                <a:lnSpc>
                  <a:spcPct val="155000"/>
                </a:lnSpc>
                <a:spcBef>
                  <a:spcPct val="50000"/>
                </a:spcBef>
              </a:pPr>
              <a:r>
                <a:rPr lang="fa-IR" sz="800" b="1">
                  <a:cs typeface="B Titr" pitchFamily="2" charset="-78"/>
                </a:rPr>
                <a:t>ثبات : </a:t>
              </a:r>
            </a:p>
            <a:p>
              <a:pPr algn="r">
                <a:lnSpc>
                  <a:spcPct val="155000"/>
                </a:lnSpc>
                <a:spcBef>
                  <a:spcPct val="50000"/>
                </a:spcBef>
              </a:pPr>
              <a:r>
                <a:rPr lang="fa-IR" sz="800" b="1">
                  <a:cs typeface="B Titr" pitchFamily="2" charset="-78"/>
                </a:rPr>
                <a:t>مسئول دفتر:</a:t>
              </a:r>
            </a:p>
            <a:p>
              <a:pPr algn="r">
                <a:lnSpc>
                  <a:spcPct val="155000"/>
                </a:lnSpc>
                <a:spcBef>
                  <a:spcPct val="50000"/>
                </a:spcBef>
              </a:pPr>
              <a:r>
                <a:rPr lang="fa-IR" sz="800" b="1">
                  <a:cs typeface="B Titr" pitchFamily="2" charset="-78"/>
                </a:rPr>
                <a:t>مدير و معاون:</a:t>
              </a:r>
            </a:p>
            <a:p>
              <a:pPr algn="r">
                <a:lnSpc>
                  <a:spcPct val="155000"/>
                </a:lnSpc>
                <a:spcBef>
                  <a:spcPct val="50000"/>
                </a:spcBef>
              </a:pPr>
              <a:r>
                <a:rPr lang="fa-IR" sz="800" b="1">
                  <a:cs typeface="B Titr" pitchFamily="2" charset="-78"/>
                </a:rPr>
                <a:t>كارشناس:</a:t>
              </a:r>
              <a:endParaRPr lang="en-US" sz="800" b="1">
                <a:cs typeface="B Titr" pitchFamily="2" charset="-78"/>
              </a:endParaRPr>
            </a:p>
          </p:txBody>
        </p:sp>
        <p:sp>
          <p:nvSpPr>
            <p:cNvPr id="99387" name="Rectangle 59"/>
            <p:cNvSpPr>
              <a:spLocks noChangeArrowheads="1"/>
            </p:cNvSpPr>
            <p:nvPr/>
          </p:nvSpPr>
          <p:spPr bwMode="auto">
            <a:xfrm>
              <a:off x="2201" y="1810"/>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4</a:t>
              </a:r>
              <a:endParaRPr lang="en-US" sz="1000">
                <a:cs typeface="B Titr" pitchFamily="2" charset="-78"/>
              </a:endParaRPr>
            </a:p>
          </p:txBody>
        </p:sp>
        <p:sp>
          <p:nvSpPr>
            <p:cNvPr id="99388" name="Rectangle 60"/>
            <p:cNvSpPr>
              <a:spLocks noChangeArrowheads="1"/>
            </p:cNvSpPr>
            <p:nvPr/>
          </p:nvSpPr>
          <p:spPr bwMode="auto">
            <a:xfrm>
              <a:off x="2200" y="1957"/>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8</a:t>
              </a:r>
              <a:endParaRPr lang="en-US" sz="1000">
                <a:cs typeface="B Titr" pitchFamily="2" charset="-78"/>
              </a:endParaRPr>
            </a:p>
          </p:txBody>
        </p:sp>
        <p:sp>
          <p:nvSpPr>
            <p:cNvPr id="99389" name="Rectangle 61"/>
            <p:cNvSpPr>
              <a:spLocks noChangeArrowheads="1"/>
            </p:cNvSpPr>
            <p:nvPr/>
          </p:nvSpPr>
          <p:spPr bwMode="auto">
            <a:xfrm>
              <a:off x="2200" y="2107"/>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6</a:t>
              </a:r>
              <a:endParaRPr lang="en-US" sz="1000">
                <a:cs typeface="B Titr" pitchFamily="2" charset="-78"/>
              </a:endParaRPr>
            </a:p>
          </p:txBody>
        </p:sp>
        <p:sp>
          <p:nvSpPr>
            <p:cNvPr id="99390" name="Rectangle 62"/>
            <p:cNvSpPr>
              <a:spLocks noChangeArrowheads="1"/>
            </p:cNvSpPr>
            <p:nvPr/>
          </p:nvSpPr>
          <p:spPr bwMode="auto">
            <a:xfrm>
              <a:off x="2200" y="2267"/>
              <a:ext cx="272" cy="123"/>
            </a:xfrm>
            <a:prstGeom prst="rect">
              <a:avLst/>
            </a:prstGeom>
            <a:solidFill>
              <a:schemeClr val="bg1"/>
            </a:solidFill>
            <a:ln w="9525" algn="ctr">
              <a:solidFill>
                <a:schemeClr val="tx1"/>
              </a:solidFill>
              <a:miter lim="800000"/>
              <a:headEnd/>
              <a:tailEnd/>
            </a:ln>
            <a:effectLst/>
          </p:spPr>
          <p:txBody>
            <a:bodyPr wrap="none" anchor="ctr"/>
            <a:lstStyle/>
            <a:p>
              <a:r>
                <a:rPr lang="fa-IR" sz="1000">
                  <a:cs typeface="B Titr" pitchFamily="2" charset="-78"/>
                </a:rPr>
                <a:t>90</a:t>
              </a:r>
              <a:endParaRPr lang="en-US" sz="1000">
                <a:cs typeface="B Titr" pitchFamily="2" charset="-78"/>
              </a:endParaRPr>
            </a:p>
          </p:txBody>
        </p:sp>
      </p:grpSp>
      <p:sp>
        <p:nvSpPr>
          <p:cNvPr id="99391" name="Line 63"/>
          <p:cNvSpPr>
            <a:spLocks noChangeShapeType="1"/>
          </p:cNvSpPr>
          <p:nvPr/>
        </p:nvSpPr>
        <p:spPr bwMode="auto">
          <a:xfrm flipV="1">
            <a:off x="5508625" y="1484313"/>
            <a:ext cx="719138" cy="504825"/>
          </a:xfrm>
          <a:prstGeom prst="line">
            <a:avLst/>
          </a:prstGeom>
          <a:noFill/>
          <a:ln w="38100">
            <a:solidFill>
              <a:schemeClr val="tx1"/>
            </a:solidFill>
            <a:prstDash val="sysDot"/>
            <a:round/>
            <a:headEnd/>
            <a:tailEnd type="triangle" w="med" len="med"/>
          </a:ln>
          <a:effectLst/>
        </p:spPr>
        <p:txBody>
          <a:bodyPr/>
          <a:lstStyle/>
          <a:p>
            <a:endParaRPr lang="fa-IR"/>
          </a:p>
        </p:txBody>
      </p:sp>
      <p:sp>
        <p:nvSpPr>
          <p:cNvPr id="99392" name="Line 64"/>
          <p:cNvSpPr>
            <a:spLocks noChangeShapeType="1"/>
          </p:cNvSpPr>
          <p:nvPr/>
        </p:nvSpPr>
        <p:spPr bwMode="auto">
          <a:xfrm flipH="1" flipV="1">
            <a:off x="2700338" y="1628775"/>
            <a:ext cx="647700" cy="433388"/>
          </a:xfrm>
          <a:prstGeom prst="line">
            <a:avLst/>
          </a:prstGeom>
          <a:noFill/>
          <a:ln w="38100">
            <a:solidFill>
              <a:schemeClr val="tx1"/>
            </a:solidFill>
            <a:prstDash val="sysDot"/>
            <a:round/>
            <a:headEnd/>
            <a:tailEnd type="triangle" w="med" len="med"/>
          </a:ln>
          <a:effectLst/>
        </p:spPr>
        <p:txBody>
          <a:bodyPr/>
          <a:lstStyle/>
          <a:p>
            <a:endParaRPr lang="fa-IR"/>
          </a:p>
        </p:txBody>
      </p:sp>
      <p:sp>
        <p:nvSpPr>
          <p:cNvPr id="99393" name="Line 65"/>
          <p:cNvSpPr>
            <a:spLocks noChangeShapeType="1"/>
          </p:cNvSpPr>
          <p:nvPr/>
        </p:nvSpPr>
        <p:spPr bwMode="auto">
          <a:xfrm>
            <a:off x="5508625" y="4005263"/>
            <a:ext cx="792163" cy="431800"/>
          </a:xfrm>
          <a:prstGeom prst="line">
            <a:avLst/>
          </a:prstGeom>
          <a:noFill/>
          <a:ln w="38100">
            <a:solidFill>
              <a:schemeClr val="tx1"/>
            </a:solidFill>
            <a:prstDash val="sysDot"/>
            <a:round/>
            <a:headEnd/>
            <a:tailEnd type="triangle" w="med" len="med"/>
          </a:ln>
          <a:effectLst/>
        </p:spPr>
        <p:txBody>
          <a:bodyPr/>
          <a:lstStyle/>
          <a:p>
            <a:endParaRPr lang="fa-IR"/>
          </a:p>
        </p:txBody>
      </p:sp>
      <p:sp>
        <p:nvSpPr>
          <p:cNvPr id="99394" name="Line 66"/>
          <p:cNvSpPr>
            <a:spLocks noChangeShapeType="1"/>
          </p:cNvSpPr>
          <p:nvPr/>
        </p:nvSpPr>
        <p:spPr bwMode="auto">
          <a:xfrm flipH="1">
            <a:off x="2555875" y="3789363"/>
            <a:ext cx="647700" cy="576262"/>
          </a:xfrm>
          <a:prstGeom prst="line">
            <a:avLst/>
          </a:prstGeom>
          <a:noFill/>
          <a:ln w="38100">
            <a:solidFill>
              <a:schemeClr val="tx1"/>
            </a:solidFill>
            <a:prstDash val="sysDot"/>
            <a:round/>
            <a:headEnd/>
            <a:tailEnd type="triangle" w="med" len="med"/>
          </a:ln>
          <a:effectLst/>
        </p:spPr>
        <p:txBody>
          <a:bodyPr/>
          <a:lstStyle/>
          <a:p>
            <a:endParaRPr lang="fa-IR"/>
          </a:p>
        </p:txBody>
      </p:sp>
      <p:sp>
        <p:nvSpPr>
          <p:cNvPr id="99395" name="Line 67"/>
          <p:cNvSpPr>
            <a:spLocks noChangeShapeType="1"/>
          </p:cNvSpPr>
          <p:nvPr/>
        </p:nvSpPr>
        <p:spPr bwMode="auto">
          <a:xfrm>
            <a:off x="4356100" y="4437063"/>
            <a:ext cx="0" cy="862012"/>
          </a:xfrm>
          <a:prstGeom prst="line">
            <a:avLst/>
          </a:prstGeom>
          <a:noFill/>
          <a:ln w="38100">
            <a:solidFill>
              <a:schemeClr val="tx1"/>
            </a:solidFill>
            <a:prstDash val="sysDot"/>
            <a:round/>
            <a:headEnd/>
            <a:tailEnd type="triangle" w="med" len="med"/>
          </a:ln>
          <a:effectLst/>
        </p:spPr>
        <p:txBody>
          <a:bodyPr/>
          <a:lstStyle/>
          <a:p>
            <a:endParaRPr lang="fa-IR"/>
          </a:p>
        </p:txBody>
      </p:sp>
      <p:sp>
        <p:nvSpPr>
          <p:cNvPr id="99396" name="Text Box 68"/>
          <p:cNvSpPr txBox="1">
            <a:spLocks noChangeArrowheads="1"/>
          </p:cNvSpPr>
          <p:nvPr/>
        </p:nvSpPr>
        <p:spPr bwMode="auto">
          <a:xfrm rot="-2694543">
            <a:off x="2195513" y="3716338"/>
            <a:ext cx="1081087" cy="244475"/>
          </a:xfrm>
          <a:prstGeom prst="rect">
            <a:avLst/>
          </a:prstGeom>
          <a:noFill/>
          <a:ln w="9525" algn="ctr">
            <a:noFill/>
            <a:miter lim="800000"/>
            <a:headEnd/>
            <a:tailEnd/>
          </a:ln>
          <a:effectLst/>
        </p:spPr>
        <p:txBody>
          <a:bodyPr>
            <a:spAutoFit/>
          </a:bodyPr>
          <a:lstStyle/>
          <a:p>
            <a:pPr rtl="1">
              <a:spcBef>
                <a:spcPct val="50000"/>
              </a:spcBef>
            </a:pPr>
            <a:r>
              <a:rPr lang="fa-IR" sz="1000">
                <a:cs typeface="B Titr" pitchFamily="2" charset="-78"/>
              </a:rPr>
              <a:t>فيبر نوري</a:t>
            </a:r>
            <a:endParaRPr lang="en-US" sz="1000">
              <a:cs typeface="B Titr" pitchFamily="2" charset="-78"/>
            </a:endParaRPr>
          </a:p>
        </p:txBody>
      </p:sp>
      <p:sp>
        <p:nvSpPr>
          <p:cNvPr id="99397" name="Text Box 69"/>
          <p:cNvSpPr txBox="1">
            <a:spLocks noChangeArrowheads="1"/>
          </p:cNvSpPr>
          <p:nvPr/>
        </p:nvSpPr>
        <p:spPr bwMode="auto">
          <a:xfrm rot="-2249312">
            <a:off x="5148263" y="1484313"/>
            <a:ext cx="1081087" cy="244475"/>
          </a:xfrm>
          <a:prstGeom prst="rect">
            <a:avLst/>
          </a:prstGeom>
          <a:noFill/>
          <a:ln w="9525" algn="ctr">
            <a:noFill/>
            <a:miter lim="800000"/>
            <a:headEnd/>
            <a:tailEnd/>
          </a:ln>
          <a:effectLst/>
        </p:spPr>
        <p:txBody>
          <a:bodyPr>
            <a:spAutoFit/>
          </a:bodyPr>
          <a:lstStyle/>
          <a:p>
            <a:pPr rtl="1">
              <a:spcBef>
                <a:spcPct val="50000"/>
              </a:spcBef>
            </a:pPr>
            <a:r>
              <a:rPr lang="fa-IR" sz="1000">
                <a:cs typeface="B Titr" pitchFamily="2" charset="-78"/>
              </a:rPr>
              <a:t>بي سيم </a:t>
            </a:r>
            <a:r>
              <a:rPr lang="en-US" sz="1000">
                <a:cs typeface="B Titr" pitchFamily="2" charset="-78"/>
              </a:rPr>
              <a:t>4MB</a:t>
            </a:r>
          </a:p>
        </p:txBody>
      </p:sp>
      <p:sp>
        <p:nvSpPr>
          <p:cNvPr id="99398" name="Text Box 70"/>
          <p:cNvSpPr txBox="1">
            <a:spLocks noChangeArrowheads="1"/>
          </p:cNvSpPr>
          <p:nvPr/>
        </p:nvSpPr>
        <p:spPr bwMode="auto">
          <a:xfrm rot="1808275">
            <a:off x="2606675" y="1557338"/>
            <a:ext cx="1081088" cy="244475"/>
          </a:xfrm>
          <a:prstGeom prst="rect">
            <a:avLst/>
          </a:prstGeom>
          <a:noFill/>
          <a:ln w="9525" algn="ctr">
            <a:noFill/>
            <a:miter lim="800000"/>
            <a:headEnd/>
            <a:tailEnd/>
          </a:ln>
          <a:effectLst/>
        </p:spPr>
        <p:txBody>
          <a:bodyPr>
            <a:spAutoFit/>
          </a:bodyPr>
          <a:lstStyle/>
          <a:p>
            <a:pPr rtl="1">
              <a:spcBef>
                <a:spcPct val="50000"/>
              </a:spcBef>
            </a:pPr>
            <a:r>
              <a:rPr lang="fa-IR" sz="1000">
                <a:cs typeface="B Titr" pitchFamily="2" charset="-78"/>
              </a:rPr>
              <a:t>بي سيم </a:t>
            </a:r>
            <a:r>
              <a:rPr lang="en-US" sz="1000">
                <a:cs typeface="B Titr" pitchFamily="2" charset="-78"/>
              </a:rPr>
              <a:t>4MB</a:t>
            </a:r>
          </a:p>
        </p:txBody>
      </p:sp>
      <p:sp>
        <p:nvSpPr>
          <p:cNvPr id="99399" name="Text Box 71"/>
          <p:cNvSpPr txBox="1">
            <a:spLocks noChangeArrowheads="1"/>
          </p:cNvSpPr>
          <p:nvPr/>
        </p:nvSpPr>
        <p:spPr bwMode="auto">
          <a:xfrm rot="1485844">
            <a:off x="5384800" y="3963988"/>
            <a:ext cx="1081088" cy="244475"/>
          </a:xfrm>
          <a:prstGeom prst="rect">
            <a:avLst/>
          </a:prstGeom>
          <a:noFill/>
          <a:ln w="9525" algn="ctr">
            <a:noFill/>
            <a:miter lim="800000"/>
            <a:headEnd/>
            <a:tailEnd/>
          </a:ln>
          <a:effectLst/>
        </p:spPr>
        <p:txBody>
          <a:bodyPr>
            <a:spAutoFit/>
          </a:bodyPr>
          <a:lstStyle/>
          <a:p>
            <a:pPr rtl="1">
              <a:spcBef>
                <a:spcPct val="50000"/>
              </a:spcBef>
            </a:pPr>
            <a:r>
              <a:rPr lang="fa-IR" sz="1000">
                <a:cs typeface="B Titr" pitchFamily="2" charset="-78"/>
              </a:rPr>
              <a:t>بي سيم </a:t>
            </a:r>
            <a:r>
              <a:rPr lang="en-US" sz="1000">
                <a:cs typeface="B Titr" pitchFamily="2" charset="-78"/>
              </a:rPr>
              <a:t>4MB</a:t>
            </a:r>
          </a:p>
        </p:txBody>
      </p:sp>
      <p:sp>
        <p:nvSpPr>
          <p:cNvPr id="99400" name="Text Box 72"/>
          <p:cNvSpPr txBox="1">
            <a:spLocks noChangeArrowheads="1"/>
          </p:cNvSpPr>
          <p:nvPr/>
        </p:nvSpPr>
        <p:spPr bwMode="auto">
          <a:xfrm rot="16200000">
            <a:off x="3577432" y="4723606"/>
            <a:ext cx="1081088" cy="244475"/>
          </a:xfrm>
          <a:prstGeom prst="rect">
            <a:avLst/>
          </a:prstGeom>
          <a:noFill/>
          <a:ln w="9525" algn="ctr">
            <a:noFill/>
            <a:miter lim="800000"/>
            <a:headEnd/>
            <a:tailEnd/>
          </a:ln>
          <a:effectLst/>
        </p:spPr>
        <p:txBody>
          <a:bodyPr>
            <a:spAutoFit/>
          </a:bodyPr>
          <a:lstStyle/>
          <a:p>
            <a:pPr rtl="1">
              <a:spcBef>
                <a:spcPct val="50000"/>
              </a:spcBef>
            </a:pPr>
            <a:r>
              <a:rPr lang="fa-IR" sz="1000">
                <a:cs typeface="B Titr" pitchFamily="2" charset="-78"/>
              </a:rPr>
              <a:t>بي سيم </a:t>
            </a:r>
            <a:r>
              <a:rPr lang="en-US" sz="1000">
                <a:cs typeface="B Titr" pitchFamily="2" charset="-78"/>
              </a:rPr>
              <a:t>4MB</a:t>
            </a:r>
          </a:p>
        </p:txBody>
      </p:sp>
      <p:sp>
        <p:nvSpPr>
          <p:cNvPr id="99406" name="AutoShape 78"/>
          <p:cNvSpPr>
            <a:spLocks noChangeArrowheads="1"/>
          </p:cNvSpPr>
          <p:nvPr/>
        </p:nvSpPr>
        <p:spPr bwMode="auto">
          <a:xfrm>
            <a:off x="3421063" y="188913"/>
            <a:ext cx="2303462" cy="574675"/>
          </a:xfrm>
          <a:prstGeom prst="wedgeRoundRectCallout">
            <a:avLst>
              <a:gd name="adj1" fmla="val 241"/>
              <a:gd name="adj2" fmla="val 138676"/>
              <a:gd name="adj3" fmla="val 16667"/>
            </a:avLst>
          </a:prstGeom>
          <a:gradFill rotWithShape="0">
            <a:gsLst>
              <a:gs pos="0">
                <a:srgbClr val="FFFF00"/>
              </a:gs>
              <a:gs pos="100000">
                <a:srgbClr val="FFFF00">
                  <a:gamma/>
                  <a:shade val="46275"/>
                  <a:invGamma/>
                </a:srgbClr>
              </a:gs>
            </a:gsLst>
            <a:lin ang="5400000" scaled="1"/>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FFFF00"/>
            </a:extrusionClr>
          </a:sp3d>
        </p:spPr>
        <p:txBody>
          <a:bodyPr anchor="ctr" anchorCtr="1">
            <a:flatTx/>
          </a:bodyPr>
          <a:lstStyle/>
          <a:p>
            <a:pPr>
              <a:lnSpc>
                <a:spcPct val="65000"/>
              </a:lnSpc>
            </a:pPr>
            <a:r>
              <a:rPr lang="fa-IR" sz="2000">
                <a:effectLst>
                  <a:outerShdw blurRad="38100" dist="38100" dir="2700000" algn="tl">
                    <a:srgbClr val="FFFFFF"/>
                  </a:outerShdw>
                </a:effectLst>
                <a:cs typeface="B Titr" pitchFamily="2" charset="-78"/>
              </a:rPr>
              <a:t>فاز يك و دو</a:t>
            </a:r>
            <a:endParaRPr lang="en-US" sz="2000">
              <a:effectLst>
                <a:outerShdw blurRad="38100" dist="38100" dir="2700000" algn="tl">
                  <a:srgbClr val="FFFFFF"/>
                </a:outerShdw>
              </a:effectLst>
              <a:cs typeface="B Titr" pitchFamily="2" charset="-78"/>
            </a:endParaRPr>
          </a:p>
        </p:txBody>
      </p:sp>
      <p:sp>
        <p:nvSpPr>
          <p:cNvPr id="99407" name="Text Box 79"/>
          <p:cNvSpPr txBox="1">
            <a:spLocks noChangeArrowheads="1"/>
          </p:cNvSpPr>
          <p:nvPr/>
        </p:nvSpPr>
        <p:spPr bwMode="auto">
          <a:xfrm>
            <a:off x="179388" y="6237288"/>
            <a:ext cx="936625" cy="457200"/>
          </a:xfrm>
          <a:prstGeom prst="rect">
            <a:avLst/>
          </a:prstGeom>
          <a:noFill/>
          <a:ln w="9525" algn="ctr">
            <a:noFill/>
            <a:miter lim="800000"/>
            <a:headEnd/>
            <a:tailEnd/>
          </a:ln>
          <a:effectLst/>
        </p:spPr>
        <p:txBody>
          <a:bodyPr>
            <a:spAutoFit/>
          </a:bodyPr>
          <a:lstStyle/>
          <a:p>
            <a:pPr>
              <a:spcBef>
                <a:spcPct val="50000"/>
              </a:spcBef>
            </a:pPr>
            <a:r>
              <a:rPr lang="en-US">
                <a:cs typeface="B Titr" pitchFamily="2" charset="-78"/>
              </a:rPr>
              <a:t>(</a:t>
            </a:r>
            <a:r>
              <a:rPr lang="fa-IR">
                <a:cs typeface="B Titr" pitchFamily="2" charset="-78"/>
              </a:rPr>
              <a:t>23</a:t>
            </a:r>
            <a:r>
              <a:rPr lang="en-US">
                <a:cs typeface="B Titr" pitchFamily="2" charset="-78"/>
              </a:rPr>
              <a:t>)</a:t>
            </a: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0" descr="S3010018"/>
          <p:cNvPicPr>
            <a:picLocks noChangeAspect="1" noChangeArrowheads="1"/>
          </p:cNvPicPr>
          <p:nvPr/>
        </p:nvPicPr>
        <p:blipFill>
          <a:blip r:embed="rId3" cstate="print"/>
          <a:srcRect/>
          <a:stretch>
            <a:fillRect/>
          </a:stretch>
        </p:blipFill>
        <p:spPr bwMode="auto">
          <a:xfrm>
            <a:off x="642938" y="285750"/>
            <a:ext cx="7772400" cy="5829300"/>
          </a:xfrm>
          <a:prstGeom prst="rect">
            <a:avLst/>
          </a:prstGeom>
          <a:noFill/>
          <a:ln w="9525">
            <a:noFill/>
            <a:miter lim="800000"/>
            <a:headEnd/>
            <a:tailEnd/>
          </a:ln>
        </p:spPr>
      </p:pic>
      <p:sp>
        <p:nvSpPr>
          <p:cNvPr id="3089" name="Rectangle 17"/>
          <p:cNvSpPr>
            <a:spLocks noGrp="1" noChangeArrowheads="1"/>
          </p:cNvSpPr>
          <p:nvPr>
            <p:ph type="subTitle" idx="1"/>
          </p:nvPr>
        </p:nvSpPr>
        <p:spPr>
          <a:xfrm>
            <a:off x="1676400" y="2209800"/>
            <a:ext cx="5791200" cy="1981200"/>
          </a:xfrm>
        </p:spPr>
        <p:txBody>
          <a:bodyPr>
            <a:normAutofit/>
          </a:bodyPr>
          <a:lstStyle/>
          <a:p>
            <a:pPr marR="0" algn="ctr" eaLnBrk="1" hangingPunct="1">
              <a:defRPr/>
            </a:pPr>
            <a:r>
              <a:rPr lang="fa-IR" sz="8000" b="1" dirty="0" smtClean="0">
                <a:solidFill>
                  <a:srgbClr val="002060"/>
                </a:solidFill>
                <a:cs typeface="Titr" pitchFamily="2" charset="-78"/>
              </a:rPr>
              <a:t>نامه نگاری</a:t>
            </a:r>
            <a:endParaRPr lang="es-ES_tradnl" sz="8000" b="1" dirty="0" smtClean="0">
              <a:solidFill>
                <a:srgbClr val="002060"/>
              </a:solidFill>
              <a:effectLst>
                <a:outerShdw blurRad="38100" dist="38100" dir="2700000" algn="tl">
                  <a:srgbClr val="FFFFFF"/>
                </a:outerShdw>
              </a:effectLst>
              <a:latin typeface="Papyrus" pitchFamily="66" charset="0"/>
              <a:cs typeface="Titr" pitchFamily="2" charset="-78"/>
            </a:endParaRPr>
          </a:p>
          <a:p>
            <a:pPr marR="0" eaLnBrk="1" hangingPunct="1">
              <a:defRPr/>
            </a:pPr>
            <a:endParaRPr lang="es-VE" sz="6000" b="1" dirty="0" smtClean="0">
              <a:solidFill>
                <a:srgbClr val="800000"/>
              </a:solidFill>
              <a:effectLst>
                <a:outerShdw blurRad="38100" dist="38100" dir="2700000" algn="tl">
                  <a:srgbClr val="FFFFFF"/>
                </a:outerShdw>
              </a:effectLst>
              <a:latin typeface="Papyrus" pitchFamily="66" charset="0"/>
              <a:cs typeface="Majalla UI"/>
            </a:endParaRPr>
          </a:p>
        </p:txBody>
      </p:sp>
      <p:sp>
        <p:nvSpPr>
          <p:cNvPr id="7172" name="Text Box 20"/>
          <p:cNvSpPr txBox="1">
            <a:spLocks noChangeArrowheads="1"/>
          </p:cNvSpPr>
          <p:nvPr/>
        </p:nvSpPr>
        <p:spPr bwMode="auto">
          <a:xfrm>
            <a:off x="0" y="228600"/>
            <a:ext cx="3505200" cy="336550"/>
          </a:xfrm>
          <a:prstGeom prst="rect">
            <a:avLst/>
          </a:prstGeom>
          <a:noFill/>
          <a:ln w="9525">
            <a:noFill/>
            <a:miter lim="800000"/>
            <a:headEnd/>
            <a:tailEnd/>
          </a:ln>
        </p:spPr>
        <p:txBody>
          <a:bodyPr>
            <a:spAutoFit/>
          </a:bodyPr>
          <a:lstStyle/>
          <a:p>
            <a:pPr>
              <a:spcBef>
                <a:spcPct val="50000"/>
              </a:spcBef>
            </a:pPr>
            <a:r>
              <a:rPr lang="es-ES_tradnl" sz="1600">
                <a:solidFill>
                  <a:prstClr val="white"/>
                </a:solidFill>
              </a:rPr>
              <a:t>Comunicación y Gerencia</a:t>
            </a:r>
            <a:endParaRPr lang="es-VE" sz="1600">
              <a:solidFill>
                <a:prstClr val="white"/>
              </a:solidFill>
            </a:endParaRPr>
          </a:p>
        </p:txBody>
      </p:sp>
      <p:sp>
        <p:nvSpPr>
          <p:cNvPr id="7173" name="Rectangle 22"/>
          <p:cNvSpPr>
            <a:spLocks noChangeArrowheads="1"/>
          </p:cNvSpPr>
          <p:nvPr/>
        </p:nvSpPr>
        <p:spPr bwMode="auto">
          <a:xfrm rot="5400000">
            <a:off x="4305300" y="-4305300"/>
            <a:ext cx="533400" cy="9144000"/>
          </a:xfrm>
          <a:prstGeom prst="rect">
            <a:avLst/>
          </a:prstGeom>
          <a:blipFill dpi="0" rotWithShape="1">
            <a:blip r:embed="rId4" cstate="print"/>
            <a:srcRect/>
            <a:tile tx="0" ty="0" sx="100000" sy="100000" flip="none" algn="tl"/>
          </a:blipFill>
          <a:ln w="9525">
            <a:solidFill>
              <a:schemeClr val="tx1"/>
            </a:solidFill>
            <a:miter lim="800000"/>
            <a:headEnd/>
            <a:tailEnd/>
          </a:ln>
        </p:spPr>
        <p:txBody>
          <a:bodyPr wrap="none" anchor="ctr"/>
          <a:lstStyle/>
          <a:p>
            <a:endParaRPr lang="fa-IR">
              <a:solidFill>
                <a:prstClr val="black"/>
              </a:solidFill>
            </a:endParaRPr>
          </a:p>
        </p:txBody>
      </p:sp>
      <p:sp>
        <p:nvSpPr>
          <p:cNvPr id="3103" name="Rectangle 31"/>
          <p:cNvSpPr>
            <a:spLocks noChangeArrowheads="1"/>
          </p:cNvSpPr>
          <p:nvPr/>
        </p:nvSpPr>
        <p:spPr bwMode="auto">
          <a:xfrm>
            <a:off x="762000" y="4876800"/>
            <a:ext cx="7620000" cy="533400"/>
          </a:xfrm>
          <a:prstGeom prst="rect">
            <a:avLst/>
          </a:prstGeom>
          <a:noFill/>
          <a:ln w="9525">
            <a:noFill/>
            <a:miter lim="800000"/>
            <a:headEnd/>
            <a:tailEnd/>
          </a:ln>
          <a:effectLst/>
        </p:spPr>
        <p:txBody>
          <a:bodyPr/>
          <a:lstStyle/>
          <a:p>
            <a:pPr algn="ctr">
              <a:lnSpc>
                <a:spcPct val="90000"/>
              </a:lnSpc>
              <a:spcBef>
                <a:spcPct val="20000"/>
              </a:spcBef>
              <a:defRPr/>
            </a:pPr>
            <a:endParaRPr lang="es-ES_tradnl" sz="2000" dirty="0">
              <a:solidFill>
                <a:srgbClr val="800000"/>
              </a:solidFill>
              <a:effectLst>
                <a:outerShdw blurRad="38100" dist="38100" dir="2700000" algn="tl">
                  <a:srgbClr val="000000"/>
                </a:outerShdw>
              </a:effectLst>
              <a:latin typeface="Papyrus" pitchFamily="66" charset="0"/>
            </a:endParaRPr>
          </a:p>
        </p:txBody>
      </p:sp>
      <p:sp>
        <p:nvSpPr>
          <p:cNvPr id="7175" name="Rectangle 38"/>
          <p:cNvSpPr>
            <a:spLocks noChangeArrowheads="1"/>
          </p:cNvSpPr>
          <p:nvPr/>
        </p:nvSpPr>
        <p:spPr bwMode="auto">
          <a:xfrm>
            <a:off x="0" y="838200"/>
            <a:ext cx="685800" cy="5715000"/>
          </a:xfrm>
          <a:prstGeom prst="rect">
            <a:avLst/>
          </a:prstGeom>
          <a:blipFill dpi="0" rotWithShape="1">
            <a:blip r:embed="rId4" cstate="print"/>
            <a:srcRect/>
            <a:tile tx="0" ty="0" sx="100000" sy="100000" flip="none" algn="tl"/>
          </a:blipFill>
          <a:ln w="9525">
            <a:solidFill>
              <a:schemeClr val="tx1"/>
            </a:solidFill>
            <a:miter lim="800000"/>
            <a:headEnd/>
            <a:tailEnd/>
          </a:ln>
        </p:spPr>
        <p:txBody>
          <a:bodyPr wrap="none" anchor="ctr"/>
          <a:lstStyle/>
          <a:p>
            <a:endParaRPr lang="fa-IR">
              <a:solidFill>
                <a:prstClr val="black"/>
              </a:solidFill>
            </a:endParaRPr>
          </a:p>
        </p:txBody>
      </p:sp>
      <p:sp>
        <p:nvSpPr>
          <p:cNvPr id="7176" name="Rectangle 39"/>
          <p:cNvSpPr>
            <a:spLocks noChangeArrowheads="1"/>
          </p:cNvSpPr>
          <p:nvPr/>
        </p:nvSpPr>
        <p:spPr bwMode="auto">
          <a:xfrm>
            <a:off x="8458200" y="838200"/>
            <a:ext cx="685800" cy="5715000"/>
          </a:xfrm>
          <a:prstGeom prst="rect">
            <a:avLst/>
          </a:prstGeom>
          <a:blipFill dpi="0" rotWithShape="1">
            <a:blip r:embed="rId4" cstate="print"/>
            <a:srcRect/>
            <a:tile tx="0" ty="0" sx="100000" sy="100000" flip="none" algn="tl"/>
          </a:blipFill>
          <a:ln w="9525">
            <a:solidFill>
              <a:schemeClr val="tx1"/>
            </a:solidFill>
            <a:miter lim="800000"/>
            <a:headEnd/>
            <a:tailEnd/>
          </a:ln>
        </p:spPr>
        <p:txBody>
          <a:bodyPr wrap="none" anchor="ctr"/>
          <a:lstStyle/>
          <a:p>
            <a:endParaRPr lang="fa-IR">
              <a:solidFill>
                <a:prstClr val="black"/>
              </a:solidFill>
            </a:endParaRPr>
          </a:p>
        </p:txBody>
      </p:sp>
      <p:sp>
        <p:nvSpPr>
          <p:cNvPr id="3105" name="Text Box 33"/>
          <p:cNvSpPr txBox="1">
            <a:spLocks noChangeArrowheads="1"/>
          </p:cNvSpPr>
          <p:nvPr/>
        </p:nvSpPr>
        <p:spPr bwMode="auto">
          <a:xfrm>
            <a:off x="0" y="5334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defRPr/>
            </a:pPr>
            <a:endParaRPr lang="fa-IR" sz="1400">
              <a:solidFill>
                <a:prstClr val="white"/>
              </a:solidFill>
            </a:endParaRPr>
          </a:p>
        </p:txBody>
      </p:sp>
      <p:sp>
        <p:nvSpPr>
          <p:cNvPr id="3107" name="Text Box 35"/>
          <p:cNvSpPr txBox="1">
            <a:spLocks noChangeArrowheads="1"/>
          </p:cNvSpPr>
          <p:nvPr/>
        </p:nvSpPr>
        <p:spPr bwMode="auto">
          <a:xfrm>
            <a:off x="0" y="60198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a:spcBef>
                <a:spcPct val="50000"/>
              </a:spcBef>
              <a:defRPr/>
            </a:pPr>
            <a:endParaRPr lang="fa-IR" sz="1400">
              <a:solidFill>
                <a:prstClr val="white"/>
              </a:solidFill>
            </a:endParaRPr>
          </a:p>
        </p:txBody>
      </p:sp>
      <p:sp>
        <p:nvSpPr>
          <p:cNvPr id="7179" name="Rectangle 41"/>
          <p:cNvSpPr>
            <a:spLocks noChangeArrowheads="1"/>
          </p:cNvSpPr>
          <p:nvPr/>
        </p:nvSpPr>
        <p:spPr bwMode="auto">
          <a:xfrm rot="5400000">
            <a:off x="4305300" y="2019300"/>
            <a:ext cx="533400" cy="9144000"/>
          </a:xfrm>
          <a:prstGeom prst="rect">
            <a:avLst/>
          </a:prstGeom>
          <a:blipFill dpi="0" rotWithShape="1">
            <a:blip r:embed="rId4" cstate="print"/>
            <a:srcRect/>
            <a:tile tx="0" ty="0" sx="100000" sy="100000" flip="none" algn="tl"/>
          </a:blipFill>
          <a:ln w="9525">
            <a:solidFill>
              <a:schemeClr val="tx1"/>
            </a:solidFill>
            <a:miter lim="800000"/>
            <a:headEnd/>
            <a:tailEnd/>
          </a:ln>
        </p:spPr>
        <p:txBody>
          <a:bodyPr wrap="none" anchor="ctr"/>
          <a:lstStyle/>
          <a:p>
            <a:pPr algn="ctr"/>
            <a:endParaRPr lang="fa-IR">
              <a:solidFill>
                <a:prstClr val="black"/>
              </a:solidFill>
            </a:endParaRPr>
          </a:p>
        </p:txBody>
      </p:sp>
    </p:spTree>
    <p:extLst>
      <p:ext uri="{BB962C8B-B14F-4D97-AF65-F5344CB8AC3E}">
        <p14:creationId xmlns:p14="http://schemas.microsoft.com/office/powerpoint/2010/main" val="374630547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3103"/>
                                        </p:tgtEl>
                                        <p:attrNameLst>
                                          <p:attrName>style.visibility</p:attrName>
                                        </p:attrNameLst>
                                      </p:cBhvr>
                                      <p:to>
                                        <p:strVal val="visible"/>
                                      </p:to>
                                    </p:set>
                                    <p:anim calcmode="lin" valueType="num">
                                      <p:cBhvr additive="base">
                                        <p:cTn id="7" dur="500" fill="hold"/>
                                        <p:tgtEl>
                                          <p:spTgt spid="3103"/>
                                        </p:tgtEl>
                                        <p:attrNameLst>
                                          <p:attrName>ppt_x</p:attrName>
                                        </p:attrNameLst>
                                      </p:cBhvr>
                                      <p:tavLst>
                                        <p:tav tm="0">
                                          <p:val>
                                            <p:strVal val="#ppt_x"/>
                                          </p:val>
                                        </p:tav>
                                        <p:tav tm="100000">
                                          <p:val>
                                            <p:strVal val="#ppt_x"/>
                                          </p:val>
                                        </p:tav>
                                      </p:tavLst>
                                    </p:anim>
                                    <p:anim calcmode="lin" valueType="num">
                                      <p:cBhvr additive="base">
                                        <p:cTn id="8" dur="500" fill="hold"/>
                                        <p:tgtEl>
                                          <p:spTgt spid="3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1295400"/>
            <a:ext cx="8229600" cy="4648200"/>
          </a:xfrm>
        </p:spPr>
        <p:txBody>
          <a:bodyPr>
            <a:normAutofit fontScale="90000"/>
          </a:bodyPr>
          <a:lstStyle/>
          <a:p>
            <a:pPr algn="r" rtl="0"/>
            <a:r>
              <a:rPr lang="fa-IR" sz="3200" b="1" dirty="0" smtClean="0">
                <a:cs typeface="B Nazanin" pitchFamily="2" charset="-78"/>
              </a:rPr>
              <a:t>عناوین موضوعات کارگاه نامه نگاری و مکاتبات اداری</a:t>
            </a:r>
            <a:r>
              <a:rPr lang="en-US" sz="3200" dirty="0" smtClean="0">
                <a:cs typeface="B Nazanin" pitchFamily="2" charset="-78"/>
              </a:rPr>
              <a:t/>
            </a:r>
            <a:br>
              <a:rPr lang="en-US" sz="3200" dirty="0" smtClean="0">
                <a:cs typeface="B Nazanin" pitchFamily="2" charset="-78"/>
              </a:rPr>
            </a:br>
            <a:r>
              <a:rPr lang="fa-IR" sz="3200" dirty="0" smtClean="0">
                <a:cs typeface="B Nazanin" pitchFamily="2" charset="-78"/>
              </a:rPr>
              <a:t/>
            </a:r>
            <a:br>
              <a:rPr lang="fa-IR" sz="3200" dirty="0" smtClean="0">
                <a:cs typeface="B Nazanin" pitchFamily="2" charset="-78"/>
              </a:rPr>
            </a:br>
            <a:r>
              <a:rPr lang="fa-IR" sz="3200" b="1" dirty="0" smtClean="0">
                <a:cs typeface="B Nazanin" pitchFamily="2" charset="-78"/>
              </a:rPr>
              <a:t>آشنایی با تقسیم بندی نامه ها </a:t>
            </a:r>
            <a:r>
              <a:rPr lang="en-US" sz="3200" dirty="0" smtClean="0">
                <a:cs typeface="B Nazanin" pitchFamily="2" charset="-78"/>
              </a:rPr>
              <a:t/>
            </a:r>
            <a:br>
              <a:rPr lang="en-US" sz="3200" dirty="0" smtClean="0">
                <a:cs typeface="B Nazanin" pitchFamily="2" charset="-78"/>
              </a:rPr>
            </a:br>
            <a:r>
              <a:rPr lang="fa-IR" sz="3200" b="1" dirty="0" smtClean="0">
                <a:cs typeface="B Nazanin" pitchFamily="2" charset="-78"/>
              </a:rPr>
              <a:t>ریخت شناسی نامه ها</a:t>
            </a:r>
            <a:r>
              <a:rPr lang="en-US" sz="3200" dirty="0" smtClean="0">
                <a:cs typeface="B Nazanin" pitchFamily="2" charset="-78"/>
              </a:rPr>
              <a:t/>
            </a:r>
            <a:br>
              <a:rPr lang="en-US" sz="3200" dirty="0" smtClean="0">
                <a:cs typeface="B Nazanin" pitchFamily="2" charset="-78"/>
              </a:rPr>
            </a:br>
            <a:r>
              <a:rPr lang="fa-IR" sz="3200" b="1" dirty="0" smtClean="0">
                <a:cs typeface="B Nazanin" pitchFamily="2" charset="-78"/>
              </a:rPr>
              <a:t>شیوه نگارش نامه ها</a:t>
            </a:r>
            <a:r>
              <a:rPr lang="en-US" sz="3200" dirty="0" smtClean="0">
                <a:cs typeface="B Nazanin" pitchFamily="2" charset="-78"/>
              </a:rPr>
              <a:t/>
            </a:r>
            <a:br>
              <a:rPr lang="en-US" sz="3200" dirty="0" smtClean="0">
                <a:cs typeface="B Nazanin" pitchFamily="2" charset="-78"/>
              </a:rPr>
            </a:br>
            <a:r>
              <a:rPr lang="fa-IR" sz="3200" b="1" dirty="0" smtClean="0">
                <a:cs typeface="B Nazanin" pitchFamily="2" charset="-78"/>
              </a:rPr>
              <a:t>انواع نامه های اداری و مراحل تهیه آنها</a:t>
            </a:r>
            <a:r>
              <a:rPr lang="en-US" sz="3200" dirty="0" smtClean="0">
                <a:cs typeface="B Nazanin" pitchFamily="2" charset="-78"/>
              </a:rPr>
              <a:t/>
            </a:r>
            <a:br>
              <a:rPr lang="en-US" sz="3200" dirty="0" smtClean="0">
                <a:cs typeface="B Nazanin" pitchFamily="2" charset="-78"/>
              </a:rPr>
            </a:br>
            <a:r>
              <a:rPr lang="fa-IR" sz="3200" b="1" dirty="0" smtClean="0">
                <a:cs typeface="B Nazanin" pitchFamily="2" charset="-78"/>
              </a:rPr>
              <a:t>اصطلاح شناسی مکاتبات اداری</a:t>
            </a:r>
            <a:r>
              <a:rPr lang="en-US" sz="3200" dirty="0" smtClean="0">
                <a:cs typeface="B Nazanin" pitchFamily="2" charset="-78"/>
              </a:rPr>
              <a:t/>
            </a:r>
            <a:br>
              <a:rPr lang="en-US" sz="3200" dirty="0" smtClean="0">
                <a:cs typeface="B Nazanin" pitchFamily="2" charset="-78"/>
              </a:rPr>
            </a:br>
            <a:r>
              <a:rPr lang="fa-IR" sz="3200" b="1" dirty="0" smtClean="0">
                <a:cs typeface="B Nazanin" pitchFamily="2" charset="-78"/>
              </a:rPr>
              <a:t>نامه ها و شکایات حقوقی</a:t>
            </a:r>
            <a:r>
              <a:rPr lang="en-US" sz="3200" dirty="0" smtClean="0">
                <a:cs typeface="B Nazanin" pitchFamily="2" charset="-78"/>
              </a:rPr>
              <a:t/>
            </a:r>
            <a:br>
              <a:rPr lang="en-US" sz="3200" dirty="0" smtClean="0">
                <a:cs typeface="B Nazanin" pitchFamily="2" charset="-78"/>
              </a:rPr>
            </a:br>
            <a:r>
              <a:rPr lang="fa-IR" sz="3200" b="1" dirty="0" smtClean="0">
                <a:cs typeface="B Nazanin" pitchFamily="2" charset="-78"/>
              </a:rPr>
              <a:t>اسناد و نوشته های حقوقی </a:t>
            </a:r>
            <a:r>
              <a:rPr lang="en-US" sz="3200" dirty="0" smtClean="0">
                <a:cs typeface="B Nazanin" pitchFamily="2" charset="-78"/>
              </a:rPr>
              <a:t/>
            </a:r>
            <a:br>
              <a:rPr lang="en-US" sz="3200" dirty="0" smtClean="0">
                <a:cs typeface="B Nazanin" pitchFamily="2" charset="-78"/>
              </a:rPr>
            </a:br>
            <a:r>
              <a:rPr lang="fa-IR" sz="3200" b="1" dirty="0" smtClean="0">
                <a:cs typeface="B Nazanin" pitchFamily="2" charset="-78"/>
              </a:rPr>
              <a:t>آشنایی با سبک نگارش انواع نامه های تسلیت ، تشکر ، دعوت ، خانوادگی و دوستانه ، خداحافظی ، تودیع و معارفه و ...</a:t>
            </a:r>
            <a:r>
              <a:rPr lang="en-US" sz="3200" dirty="0" smtClean="0">
                <a:cs typeface="B Nazanin" pitchFamily="2" charset="-78"/>
              </a:rPr>
              <a:t/>
            </a:r>
            <a:br>
              <a:rPr lang="en-US" sz="3200" dirty="0" smtClean="0">
                <a:cs typeface="B Nazanin" pitchFamily="2" charset="-78"/>
              </a:rPr>
            </a:br>
            <a:endParaRPr lang="en-US" sz="3200" dirty="0" smtClean="0">
              <a:cs typeface="B Nazanin" pitchFamily="2" charset="-78"/>
            </a:endParaRPr>
          </a:p>
        </p:txBody>
      </p:sp>
    </p:spTree>
    <p:extLst>
      <p:ext uri="{BB962C8B-B14F-4D97-AF65-F5344CB8AC3E}">
        <p14:creationId xmlns:p14="http://schemas.microsoft.com/office/powerpoint/2010/main" val="561408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fa-IR" b="1" smtClean="0">
                <a:cs typeface="B Nazanin" pitchFamily="2" charset="-78"/>
              </a:rPr>
              <a:t>اهمیت مکاتبات اداری</a:t>
            </a:r>
            <a:endParaRPr lang="en-US" b="1" smtClean="0">
              <a:cs typeface="B Nazanin" pitchFamily="2" charset="-78"/>
            </a:endParaRPr>
          </a:p>
        </p:txBody>
      </p:sp>
      <p:sp>
        <p:nvSpPr>
          <p:cNvPr id="9219" name="Content Placeholder 2"/>
          <p:cNvSpPr>
            <a:spLocks noGrp="1"/>
          </p:cNvSpPr>
          <p:nvPr>
            <p:ph idx="1"/>
          </p:nvPr>
        </p:nvSpPr>
        <p:spPr/>
        <p:txBody>
          <a:bodyPr>
            <a:normAutofit lnSpcReduction="10000"/>
          </a:bodyPr>
          <a:lstStyle/>
          <a:p>
            <a:r>
              <a:rPr lang="en-US" b="1" smtClean="0">
                <a:cs typeface="Majalla UI"/>
              </a:rPr>
              <a:t>         </a:t>
            </a:r>
            <a:r>
              <a:rPr lang="ar-SA" b="1" smtClean="0">
                <a:cs typeface="B Nazanin" pitchFamily="2" charset="-78"/>
              </a:rPr>
              <a:t>یکی از مهمترین ابزارهای رسیدن به هدف های سازمان، ایجاد ارتباطات رسمی از طریق نوشته های اداری</a:t>
            </a:r>
            <a:r>
              <a:rPr lang="fa-IR" b="1" smtClean="0">
                <a:cs typeface="B Nazanin" pitchFamily="2" charset="-78"/>
              </a:rPr>
              <a:t> </a:t>
            </a:r>
            <a:r>
              <a:rPr lang="ar-SA" b="1" smtClean="0">
                <a:cs typeface="B Nazanin" pitchFamily="2" charset="-78"/>
              </a:rPr>
              <a:t>است</a:t>
            </a:r>
            <a:endParaRPr lang="fa-IR" b="1" smtClean="0">
              <a:cs typeface="B Nazanin" pitchFamily="2" charset="-78"/>
            </a:endParaRPr>
          </a:p>
          <a:p>
            <a:r>
              <a:rPr lang="en-US" b="1" smtClean="0">
                <a:cs typeface="B Nazanin" pitchFamily="2" charset="-78"/>
              </a:rPr>
              <a:t>. </a:t>
            </a:r>
            <a:r>
              <a:rPr lang="ar-SA" b="1" smtClean="0">
                <a:cs typeface="B Nazanin" pitchFamily="2" charset="-78"/>
              </a:rPr>
              <a:t>مکاتبات اداری زبان رسمی سازمان محسوب شده و موجب موفقیت و پیشرفت سازمان خواهد شد. </a:t>
            </a:r>
            <a:endParaRPr lang="fa-IR" b="1" smtClean="0">
              <a:cs typeface="B Nazanin" pitchFamily="2" charset="-78"/>
            </a:endParaRPr>
          </a:p>
          <a:p>
            <a:r>
              <a:rPr lang="ar-SA" b="1" smtClean="0">
                <a:cs typeface="B Nazanin" pitchFamily="2" charset="-78"/>
              </a:rPr>
              <a:t>یکی از ارکان ساختار ادارت، نوشتار اداری است که از سویی دیگر</a:t>
            </a:r>
            <a:endParaRPr lang="fa-IR" b="1" smtClean="0">
              <a:cs typeface="B Nazanin" pitchFamily="2" charset="-78"/>
            </a:endParaRPr>
          </a:p>
          <a:p>
            <a:r>
              <a:rPr lang="ar-SA" b="1" smtClean="0">
                <a:cs typeface="B Nazanin" pitchFamily="2" charset="-78"/>
              </a:rPr>
              <a:t>بیانگر میزان دانش، تخصص و کاردانی کارکنان و</a:t>
            </a:r>
            <a:r>
              <a:rPr lang="en-US" b="1" smtClean="0">
                <a:cs typeface="B Nazanin" pitchFamily="2" charset="-78"/>
              </a:rPr>
              <a:t/>
            </a:r>
            <a:br>
              <a:rPr lang="en-US" b="1" smtClean="0">
                <a:cs typeface="B Nazanin" pitchFamily="2" charset="-78"/>
              </a:rPr>
            </a:br>
            <a:r>
              <a:rPr lang="ar-SA" b="1" smtClean="0">
                <a:cs typeface="B Nazanin" pitchFamily="2" charset="-78"/>
              </a:rPr>
              <a:t>مدیران سازمان است. </a:t>
            </a:r>
            <a:endParaRPr lang="en-US" smtClean="0">
              <a:cs typeface="B Nazanin" pitchFamily="2" charset="-78"/>
            </a:endParaRPr>
          </a:p>
        </p:txBody>
      </p:sp>
    </p:spTree>
    <p:extLst>
      <p:ext uri="{BB962C8B-B14F-4D97-AF65-F5344CB8AC3E}">
        <p14:creationId xmlns:p14="http://schemas.microsoft.com/office/powerpoint/2010/main" val="2634751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fa-IR" b="1" smtClean="0">
                <a:cs typeface="B Nazanin" pitchFamily="2" charset="-78"/>
              </a:rPr>
              <a:t>اهمیت مکاتبات اداری</a:t>
            </a:r>
            <a:endParaRPr lang="en-US" b="1" smtClean="0">
              <a:cs typeface="B Nazanin" pitchFamily="2" charset="-78"/>
            </a:endParaRPr>
          </a:p>
        </p:txBody>
      </p:sp>
      <p:sp>
        <p:nvSpPr>
          <p:cNvPr id="10243" name="Content Placeholder 2"/>
          <p:cNvSpPr>
            <a:spLocks noGrp="1"/>
          </p:cNvSpPr>
          <p:nvPr>
            <p:ph idx="1"/>
          </p:nvPr>
        </p:nvSpPr>
        <p:spPr/>
        <p:txBody>
          <a:bodyPr/>
          <a:lstStyle/>
          <a:p>
            <a:pPr algn="r" rtl="1"/>
            <a:r>
              <a:rPr lang="fa-IR" b="1" dirty="0" smtClean="0">
                <a:solidFill>
                  <a:srgbClr val="FF0000"/>
                </a:solidFill>
                <a:cs typeface="B Nazanin" pitchFamily="2" charset="-78"/>
              </a:rPr>
              <a:t>ارزش قانونی</a:t>
            </a:r>
          </a:p>
          <a:p>
            <a:pPr algn="r" rtl="1"/>
            <a:r>
              <a:rPr lang="fa-IR" b="1" dirty="0" smtClean="0">
                <a:solidFill>
                  <a:srgbClr val="FF0000"/>
                </a:solidFill>
                <a:cs typeface="B Nazanin" pitchFamily="2" charset="-78"/>
              </a:rPr>
              <a:t>محتوای نامه از حیث پیام ، نوع نگارش و استناد می تواند اثر مثبت یا منفی داشته باشد.</a:t>
            </a:r>
          </a:p>
          <a:p>
            <a:pPr algn="r" rtl="1"/>
            <a:r>
              <a:rPr lang="fa-IR" b="1" dirty="0" smtClean="0">
                <a:solidFill>
                  <a:srgbClr val="FF0000"/>
                </a:solidFill>
                <a:cs typeface="B Nazanin" pitchFamily="2" charset="-78"/>
              </a:rPr>
              <a:t>سند حکومتی است و آثار سیاسی ، حقوقی ، اقتصادی و اسنادی بر آنها مترتب است.</a:t>
            </a:r>
          </a:p>
          <a:p>
            <a:pPr algn="r" rtl="1"/>
            <a:r>
              <a:rPr lang="fa-IR" b="1" dirty="0" smtClean="0">
                <a:solidFill>
                  <a:srgbClr val="FF0000"/>
                </a:solidFill>
                <a:cs typeface="B Nazanin" pitchFamily="2" charset="-78"/>
              </a:rPr>
              <a:t>عمده ترین و موثرترین وسیله ارتباطی در سازمانها است.</a:t>
            </a:r>
          </a:p>
          <a:p>
            <a:pPr algn="r" rtl="1"/>
            <a:r>
              <a:rPr lang="fa-IR" b="1" dirty="0" smtClean="0">
                <a:solidFill>
                  <a:srgbClr val="FF0000"/>
                </a:solidFill>
                <a:cs typeface="B Nazanin" pitchFamily="2" charset="-78"/>
              </a:rPr>
              <a:t>25 درصد وقت مدیران صرف نامه های اداری می شود.</a:t>
            </a:r>
          </a:p>
        </p:txBody>
      </p:sp>
    </p:spTree>
    <p:extLst>
      <p:ext uri="{BB962C8B-B14F-4D97-AF65-F5344CB8AC3E}">
        <p14:creationId xmlns:p14="http://schemas.microsoft.com/office/powerpoint/2010/main" val="1012119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1828800"/>
            <a:ext cx="8229600" cy="2713038"/>
          </a:xfrm>
        </p:spPr>
        <p:txBody>
          <a:bodyPr>
            <a:normAutofit lnSpcReduction="10000"/>
          </a:bodyPr>
          <a:lstStyle/>
          <a:p>
            <a:r>
              <a:rPr lang="fa-IR" b="1" dirty="0" smtClean="0">
                <a:cs typeface="B Nazanin" pitchFamily="2" charset="-78"/>
              </a:rPr>
              <a:t>برقرای ارتباط و تبادل اطلاعات</a:t>
            </a:r>
          </a:p>
          <a:p>
            <a:r>
              <a:rPr lang="fa-IR" b="1" dirty="0" smtClean="0">
                <a:cs typeface="B Nazanin" pitchFamily="2" charset="-78"/>
              </a:rPr>
              <a:t>انعکاس فعالیتهای ادارات و موضوعات گوناگون</a:t>
            </a:r>
          </a:p>
          <a:p>
            <a:r>
              <a:rPr lang="fa-IR" b="1" dirty="0" smtClean="0">
                <a:cs typeface="B Nazanin" pitchFamily="2" charset="-78"/>
              </a:rPr>
              <a:t>شناخت اوضاع اجتماعی و فرهنگی</a:t>
            </a:r>
          </a:p>
          <a:p>
            <a:r>
              <a:rPr lang="fa-IR" b="1" dirty="0" smtClean="0">
                <a:cs typeface="B Nazanin" pitchFamily="2" charset="-78"/>
              </a:rPr>
              <a:t>استفاده از اسناد و مدارک برای قضاوت</a:t>
            </a:r>
          </a:p>
          <a:p>
            <a:r>
              <a:rPr lang="fa-IR" b="1" dirty="0" smtClean="0">
                <a:cs typeface="B Nazanin" pitchFamily="2" charset="-78"/>
              </a:rPr>
              <a:t>انتقال معلومات و تجارب حال به آینده</a:t>
            </a:r>
            <a:endParaRPr lang="en-US" b="1" dirty="0" smtClean="0">
              <a:cs typeface="B Nazanin" pitchFamily="2" charset="-78"/>
            </a:endParaRPr>
          </a:p>
        </p:txBody>
      </p:sp>
      <p:sp>
        <p:nvSpPr>
          <p:cNvPr id="4" name="Title 1"/>
          <p:cNvSpPr txBox="1">
            <a:spLocks/>
          </p:cNvSpPr>
          <p:nvPr/>
        </p:nvSpPr>
        <p:spPr bwMode="auto">
          <a:xfrm>
            <a:off x="457200" y="609600"/>
            <a:ext cx="8229600" cy="1143000"/>
          </a:xfrm>
          <a:prstGeom prst="rect">
            <a:avLst/>
          </a:prstGeom>
          <a:noFill/>
          <a:ln w="9525">
            <a:noFill/>
            <a:miter lim="800000"/>
            <a:headEnd/>
            <a:tailEnd/>
          </a:ln>
        </p:spPr>
        <p:txBody>
          <a:bodyPr lIns="0" rIns="0" bIns="0" anchor="b"/>
          <a:lstStyle/>
          <a:p>
            <a:pPr algn="ctr" eaLnBrk="0" hangingPunct="0">
              <a:defRPr/>
            </a:pPr>
            <a:r>
              <a:rPr lang="fa-IR" sz="5000" b="1" dirty="0">
                <a:solidFill>
                  <a:srgbClr val="1F497D"/>
                </a:solidFill>
                <a:cs typeface="B Nazanin" pitchFamily="2" charset="-78"/>
              </a:rPr>
              <a:t>نقش نامه ها و مکاتبات اداری</a:t>
            </a:r>
            <a:endParaRPr lang="en-US" sz="5000" b="1" dirty="0">
              <a:solidFill>
                <a:srgbClr val="1F497D"/>
              </a:solidFill>
              <a:cs typeface="B Nazanin" pitchFamily="2" charset="-78"/>
            </a:endParaRPr>
          </a:p>
        </p:txBody>
      </p:sp>
    </p:spTree>
    <p:extLst>
      <p:ext uri="{BB962C8B-B14F-4D97-AF65-F5344CB8AC3E}">
        <p14:creationId xmlns:p14="http://schemas.microsoft.com/office/powerpoint/2010/main" val="1234890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eaLnBrk="1" hangingPunct="1"/>
            <a:r>
              <a:rPr lang="fa-IR" b="1" smtClean="0">
                <a:cs typeface="B Nazanin" pitchFamily="2" charset="-78"/>
              </a:rPr>
              <a:t>تعريف نامه ی اداری</a:t>
            </a:r>
          </a:p>
        </p:txBody>
      </p:sp>
      <p:sp>
        <p:nvSpPr>
          <p:cNvPr id="6147" name="Content Placeholder 2"/>
          <p:cNvSpPr>
            <a:spLocks noGrp="1"/>
          </p:cNvSpPr>
          <p:nvPr>
            <p:ph idx="1"/>
          </p:nvPr>
        </p:nvSpPr>
        <p:spPr/>
        <p:txBody>
          <a:bodyPr>
            <a:normAutofit lnSpcReduction="10000"/>
          </a:bodyPr>
          <a:lstStyle/>
          <a:p>
            <a:pPr algn="just" rtl="1" eaLnBrk="1" hangingPunct="1"/>
            <a:r>
              <a:rPr lang="fa-IR" b="1" dirty="0" smtClean="0">
                <a:cs typeface="B Nazanin" pitchFamily="2" charset="-78"/>
              </a:rPr>
              <a:t>نامه ی اداری، نوشته ای است که برای انجام يک کار اداری، آموزشی، اطلاع رسانی و .....تهيه و ميان اداره ها، سازمان ها، شرکت ها و افراد، مبادله می شود.</a:t>
            </a:r>
          </a:p>
          <a:p>
            <a:pPr algn="just" rtl="1" eaLnBrk="1" hangingPunct="1"/>
            <a:r>
              <a:rPr lang="fa-IR" b="1" dirty="0" smtClean="0">
                <a:cs typeface="B Nazanin" pitchFamily="2" charset="-78"/>
              </a:rPr>
              <a:t>هر نوشته ای که حاوی یک یا چند موضوع اداری بوده و به عنوان وسیله ارتباط در داخل یا خارج سازمان مورد استفاده قرار گیرد اصطلاحاً نامه اداری نامیده میشود .</a:t>
            </a:r>
          </a:p>
          <a:p>
            <a:pPr algn="just" rtl="1" eaLnBrk="1" hangingPunct="1"/>
            <a:r>
              <a:rPr lang="fa-IR" b="1" dirty="0" smtClean="0">
                <a:cs typeface="B Nazanin" pitchFamily="2" charset="-78"/>
              </a:rPr>
              <a:t>کلیه مکاتباتی که با هدف معیین و مشخص فی مابین اشخاص حقیقی و حقوقی و همچنین بین سازمانها به منظور برقراری ارتباط مبادله می گردد .</a:t>
            </a:r>
          </a:p>
          <a:p>
            <a:pPr algn="just" rtl="1" eaLnBrk="1" hangingPunct="1"/>
            <a:endParaRPr lang="fa-IR" b="1" dirty="0" smtClean="0">
              <a:cs typeface="B Nazanin" pitchFamily="2" charset="-78"/>
            </a:endParaRPr>
          </a:p>
        </p:txBody>
      </p:sp>
    </p:spTree>
    <p:extLst>
      <p:ext uri="{BB962C8B-B14F-4D97-AF65-F5344CB8AC3E}">
        <p14:creationId xmlns:p14="http://schemas.microsoft.com/office/powerpoint/2010/main" val="63941170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10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14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1000" fill="hold"/>
                                        <p:tgtEl>
                                          <p:spTgt spid="614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14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 calcmode="lin" valueType="num">
                                      <p:cBhvr>
                                        <p:cTn id="21" dur="1000" fill="hold"/>
                                        <p:tgtEl>
                                          <p:spTgt spid="614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14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eaLnBrk="1" hangingPunct="1"/>
            <a:r>
              <a:rPr lang="fa-IR" b="1" smtClean="0">
                <a:cs typeface="B Nazanin" pitchFamily="2" charset="-78"/>
              </a:rPr>
              <a:t>انواع نامه ها</a:t>
            </a:r>
          </a:p>
        </p:txBody>
      </p:sp>
      <p:sp>
        <p:nvSpPr>
          <p:cNvPr id="7171" name="Content Placeholder 2"/>
          <p:cNvSpPr>
            <a:spLocks noGrp="1"/>
          </p:cNvSpPr>
          <p:nvPr>
            <p:ph idx="1"/>
          </p:nvPr>
        </p:nvSpPr>
        <p:spPr/>
        <p:txBody>
          <a:bodyPr>
            <a:normAutofit fontScale="92500" lnSpcReduction="20000"/>
          </a:bodyPr>
          <a:lstStyle/>
          <a:p>
            <a:pPr algn="r" rtl="1" eaLnBrk="1" hangingPunct="1"/>
            <a:r>
              <a:rPr lang="fa-IR" b="1" dirty="0" smtClean="0">
                <a:solidFill>
                  <a:srgbClr val="7030A0"/>
                </a:solidFill>
                <a:cs typeface="B Nazanin" pitchFamily="2" charset="-78"/>
              </a:rPr>
              <a:t>نامه ی وارده</a:t>
            </a:r>
          </a:p>
          <a:p>
            <a:pPr algn="r" rtl="1" eaLnBrk="1" hangingPunct="1"/>
            <a:r>
              <a:rPr lang="fa-IR" b="1" dirty="0" smtClean="0">
                <a:solidFill>
                  <a:srgbClr val="7030A0"/>
                </a:solidFill>
                <a:cs typeface="B Nazanin" pitchFamily="2" charset="-78"/>
              </a:rPr>
              <a:t>نامه صادره</a:t>
            </a:r>
          </a:p>
          <a:p>
            <a:pPr algn="r" rtl="1" eaLnBrk="1" hangingPunct="1"/>
            <a:r>
              <a:rPr lang="fa-IR" b="1" dirty="0" smtClean="0">
                <a:solidFill>
                  <a:srgbClr val="7030A0"/>
                </a:solidFill>
                <a:cs typeface="B Nazanin" pitchFamily="2" charset="-78"/>
              </a:rPr>
              <a:t>نامه محرمانه</a:t>
            </a:r>
          </a:p>
          <a:p>
            <a:pPr algn="r" rtl="1" eaLnBrk="1" hangingPunct="1"/>
            <a:endParaRPr lang="fa-IR" b="1" dirty="0" smtClean="0">
              <a:cs typeface="B Nazanin" pitchFamily="2" charset="-78"/>
            </a:endParaRPr>
          </a:p>
          <a:p>
            <a:pPr algn="r" rtl="1" eaLnBrk="1" hangingPunct="1"/>
            <a:r>
              <a:rPr lang="fa-IR" b="1" dirty="0" smtClean="0">
                <a:cs typeface="B Titr" pitchFamily="2" charset="-78"/>
              </a:rPr>
              <a:t>اسناد طبقه بندی شده با توجه به میزان محرمانه بودن</a:t>
            </a:r>
          </a:p>
          <a:p>
            <a:pPr algn="r" rtl="1" eaLnBrk="1" hangingPunct="1"/>
            <a:r>
              <a:rPr lang="fa-IR" b="1" dirty="0" smtClean="0">
                <a:solidFill>
                  <a:srgbClr val="FF0000"/>
                </a:solidFill>
                <a:cs typeface="B Nazanin" pitchFamily="2" charset="-78"/>
              </a:rPr>
              <a:t>محرمانه</a:t>
            </a:r>
          </a:p>
          <a:p>
            <a:pPr algn="r" rtl="1" eaLnBrk="1" hangingPunct="1"/>
            <a:r>
              <a:rPr lang="fa-IR" b="1" dirty="0" smtClean="0">
                <a:solidFill>
                  <a:srgbClr val="FF0000"/>
                </a:solidFill>
                <a:cs typeface="B Nazanin" pitchFamily="2" charset="-78"/>
              </a:rPr>
              <a:t>خیلی محرمانه</a:t>
            </a:r>
          </a:p>
          <a:p>
            <a:pPr algn="r" rtl="1" eaLnBrk="1" hangingPunct="1"/>
            <a:r>
              <a:rPr lang="fa-IR" b="1" dirty="0" smtClean="0">
                <a:solidFill>
                  <a:srgbClr val="FF0000"/>
                </a:solidFill>
                <a:cs typeface="B Nazanin" pitchFamily="2" charset="-78"/>
              </a:rPr>
              <a:t>سرّی</a:t>
            </a:r>
          </a:p>
          <a:p>
            <a:pPr algn="r" rtl="1" eaLnBrk="1" hangingPunct="1"/>
            <a:r>
              <a:rPr lang="fa-IR" b="1" dirty="0" smtClean="0">
                <a:solidFill>
                  <a:srgbClr val="FF0000"/>
                </a:solidFill>
                <a:cs typeface="B Nazanin" pitchFamily="2" charset="-78"/>
              </a:rPr>
              <a:t>بکی سرّی</a:t>
            </a:r>
          </a:p>
        </p:txBody>
      </p:sp>
    </p:spTree>
    <p:extLst>
      <p:ext uri="{BB962C8B-B14F-4D97-AF65-F5344CB8AC3E}">
        <p14:creationId xmlns:p14="http://schemas.microsoft.com/office/powerpoint/2010/main" val="361057169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20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20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fade">
                                      <p:cBhvr>
                                        <p:cTn id="22" dur="2000"/>
                                        <p:tgtEl>
                                          <p:spTgt spid="71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fade">
                                      <p:cBhvr>
                                        <p:cTn id="27" dur="2000"/>
                                        <p:tgtEl>
                                          <p:spTgt spid="717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71">
                                            <p:txEl>
                                              <p:pRg st="6" end="6"/>
                                            </p:txEl>
                                          </p:spTgt>
                                        </p:tgtEl>
                                        <p:attrNameLst>
                                          <p:attrName>style.visibility</p:attrName>
                                        </p:attrNameLst>
                                      </p:cBhvr>
                                      <p:to>
                                        <p:strVal val="visible"/>
                                      </p:to>
                                    </p:set>
                                    <p:animEffect transition="in" filter="fade">
                                      <p:cBhvr>
                                        <p:cTn id="32" dur="2000"/>
                                        <p:tgtEl>
                                          <p:spTgt spid="717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71">
                                            <p:txEl>
                                              <p:pRg st="7" end="7"/>
                                            </p:txEl>
                                          </p:spTgt>
                                        </p:tgtEl>
                                        <p:attrNameLst>
                                          <p:attrName>style.visibility</p:attrName>
                                        </p:attrNameLst>
                                      </p:cBhvr>
                                      <p:to>
                                        <p:strVal val="visible"/>
                                      </p:to>
                                    </p:set>
                                    <p:animEffect transition="in" filter="fade">
                                      <p:cBhvr>
                                        <p:cTn id="37" dur="2000"/>
                                        <p:tgtEl>
                                          <p:spTgt spid="717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171">
                                            <p:txEl>
                                              <p:pRg st="8" end="8"/>
                                            </p:txEl>
                                          </p:spTgt>
                                        </p:tgtEl>
                                        <p:attrNameLst>
                                          <p:attrName>style.visibility</p:attrName>
                                        </p:attrNameLst>
                                      </p:cBhvr>
                                      <p:to>
                                        <p:strVal val="visible"/>
                                      </p:to>
                                    </p:set>
                                    <p:animEffect transition="in" filter="fade">
                                      <p:cBhvr>
                                        <p:cTn id="42" dur="20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34" name="Rectangle 14"/>
          <p:cNvSpPr>
            <a:spLocks noGrp="1" noChangeArrowheads="1"/>
          </p:cNvSpPr>
          <p:nvPr>
            <p:ph type="title"/>
          </p:nvPr>
        </p:nvSpPr>
        <p:spPr>
          <a:xfrm>
            <a:off x="194897" y="228600"/>
            <a:ext cx="8015654" cy="609600"/>
          </a:xfrm>
        </p:spPr>
        <p:txBody>
          <a:bodyPr/>
          <a:lstStyle/>
          <a:p>
            <a:r>
              <a:rPr lang="fa-IR" sz="1000">
                <a:cs typeface="B Homa" pitchFamily="2" charset="-78"/>
              </a:rPr>
              <a:t>كارگاه مكاتبات داري</a:t>
            </a:r>
            <a:endParaRPr lang="en-US" sz="1000">
              <a:cs typeface="B Homa" pitchFamily="2" charset="-78"/>
            </a:endParaRPr>
          </a:p>
        </p:txBody>
      </p:sp>
      <p:graphicFrame>
        <p:nvGraphicFramePr>
          <p:cNvPr id="2" name="Diagram 1"/>
          <p:cNvGraphicFramePr/>
          <p:nvPr/>
        </p:nvGraphicFramePr>
        <p:xfrm>
          <a:off x="609600" y="1676400"/>
          <a:ext cx="7924800" cy="4554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0"/>
            <a:ext cx="8229600" cy="1143000"/>
          </a:xfrm>
        </p:spPr>
        <p:txBody>
          <a:bodyPr/>
          <a:lstStyle/>
          <a:p>
            <a:pPr algn="ctr" eaLnBrk="1" hangingPunct="1"/>
            <a:r>
              <a:rPr lang="fa-IR" sz="3600" b="1" dirty="0" smtClean="0">
                <a:cs typeface="B Nazanin" pitchFamily="2" charset="-78"/>
              </a:rPr>
              <a:t>انواع نامه های اداری بر اساس نوع گيرنده</a:t>
            </a:r>
          </a:p>
        </p:txBody>
      </p:sp>
      <p:sp>
        <p:nvSpPr>
          <p:cNvPr id="8195" name="Content Placeholder 2"/>
          <p:cNvSpPr>
            <a:spLocks noGrp="1"/>
          </p:cNvSpPr>
          <p:nvPr>
            <p:ph idx="1"/>
          </p:nvPr>
        </p:nvSpPr>
        <p:spPr/>
        <p:txBody>
          <a:bodyPr/>
          <a:lstStyle/>
          <a:p>
            <a:pPr algn="r" rtl="1" eaLnBrk="1" hangingPunct="1"/>
            <a:r>
              <a:rPr lang="fa-IR" b="1" dirty="0" smtClean="0">
                <a:cs typeface="B Nazanin" pitchFamily="2" charset="-78"/>
              </a:rPr>
              <a:t>نامه ی اداره به اداره</a:t>
            </a:r>
          </a:p>
          <a:p>
            <a:pPr algn="r" rtl="1" eaLnBrk="1" hangingPunct="1"/>
            <a:r>
              <a:rPr lang="fa-IR" b="1" dirty="0" smtClean="0">
                <a:cs typeface="B Nazanin" pitchFamily="2" charset="-78"/>
              </a:rPr>
              <a:t>نامه ی اداره به شخص</a:t>
            </a:r>
          </a:p>
          <a:p>
            <a:pPr algn="r" rtl="1" eaLnBrk="1" hangingPunct="1"/>
            <a:r>
              <a:rPr lang="fa-IR" b="1" dirty="0" smtClean="0">
                <a:cs typeface="B Nazanin" pitchFamily="2" charset="-78"/>
              </a:rPr>
              <a:t>نامه ی شخص به اداره</a:t>
            </a:r>
          </a:p>
        </p:txBody>
      </p:sp>
    </p:spTree>
    <p:extLst>
      <p:ext uri="{BB962C8B-B14F-4D97-AF65-F5344CB8AC3E}">
        <p14:creationId xmlns:p14="http://schemas.microsoft.com/office/powerpoint/2010/main" val="62749492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20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20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ar-SA" sz="3500" b="1" u="sng" smtClean="0">
                <a:cs typeface="B Nazanin" pitchFamily="2" charset="-78"/>
              </a:rPr>
              <a:t> نامه های اداری از دیدگاه ماهیت کار</a:t>
            </a:r>
            <a:r>
              <a:rPr lang="en-US" sz="3500" b="1" u="sng" smtClean="0">
                <a:cs typeface="B Nazanin" pitchFamily="2" charset="-78"/>
              </a:rPr>
              <a:t>:</a:t>
            </a:r>
          </a:p>
        </p:txBody>
      </p:sp>
      <p:sp>
        <p:nvSpPr>
          <p:cNvPr id="15363" name="Content Placeholder 2"/>
          <p:cNvSpPr>
            <a:spLocks noGrp="1"/>
          </p:cNvSpPr>
          <p:nvPr>
            <p:ph idx="1"/>
          </p:nvPr>
        </p:nvSpPr>
        <p:spPr/>
        <p:txBody>
          <a:bodyPr>
            <a:normAutofit fontScale="92500" lnSpcReduction="10000"/>
          </a:bodyPr>
          <a:lstStyle/>
          <a:p>
            <a:pPr algn="r" rtl="1"/>
            <a:r>
              <a:rPr lang="fa-IR" dirty="0" smtClean="0">
                <a:cs typeface="B Nazanin" pitchFamily="2" charset="-78"/>
              </a:rPr>
              <a:t> </a:t>
            </a:r>
            <a:r>
              <a:rPr lang="fa-IR" b="1" dirty="0" smtClean="0">
                <a:cs typeface="B Nazanin" pitchFamily="2" charset="-78"/>
              </a:rPr>
              <a:t>نامه های خبری: </a:t>
            </a:r>
            <a:r>
              <a:rPr lang="fa-IR" dirty="0" smtClean="0">
                <a:cs typeface="B Nazanin" pitchFamily="2" charset="-78"/>
              </a:rPr>
              <a:t>نامه هایی که به واسطه آنها نتیجه کاری یا آغاز و پایان کاری اطلاع داده می شود.</a:t>
            </a:r>
          </a:p>
          <a:p>
            <a:pPr algn="r" rtl="1"/>
            <a:r>
              <a:rPr lang="fa-IR" b="1" dirty="0" smtClean="0">
                <a:cs typeface="B Nazanin" pitchFamily="2" charset="-78"/>
              </a:rPr>
              <a:t>نامه های بازدارنده: </a:t>
            </a:r>
            <a:r>
              <a:rPr lang="fa-IR" dirty="0" smtClean="0">
                <a:cs typeface="B Nazanin" pitchFamily="2" charset="-78"/>
              </a:rPr>
              <a:t>نامه هایی که از انجام کاری یا بروز حادثه ای بطور موقت یا دائم جلوگیری می کنند.</a:t>
            </a:r>
          </a:p>
          <a:p>
            <a:pPr algn="r" rtl="1"/>
            <a:r>
              <a:rPr lang="fa-IR" b="1" u="sng" dirty="0" smtClean="0">
                <a:solidFill>
                  <a:srgbClr val="7030A0"/>
                </a:solidFill>
                <a:cs typeface="B Nazanin" pitchFamily="2" charset="-78"/>
              </a:rPr>
              <a:t>نامه های دستوری-درخواستی</a:t>
            </a:r>
            <a:r>
              <a:rPr lang="fa-IR" b="1" dirty="0" smtClean="0">
                <a:cs typeface="B Nazanin" pitchFamily="2" charset="-78"/>
              </a:rPr>
              <a:t>: </a:t>
            </a:r>
            <a:r>
              <a:rPr lang="fa-IR" dirty="0" smtClean="0">
                <a:cs typeface="B Nazanin" pitchFamily="2" charset="-78"/>
              </a:rPr>
              <a:t>نامه هایی که در آنها ارتباط عمودی حاکم است، مثل درخواست از مقام بالاو یا دستور مافوق به کارمند زیر دست.</a:t>
            </a:r>
          </a:p>
          <a:p>
            <a:pPr algn="r" rtl="1"/>
            <a:r>
              <a:rPr lang="fa-IR" dirty="0" smtClean="0">
                <a:cs typeface="B Nazanin" pitchFamily="2" charset="-78"/>
              </a:rPr>
              <a:t> </a:t>
            </a:r>
            <a:r>
              <a:rPr lang="fa-IR" b="1" dirty="0" smtClean="0">
                <a:cs typeface="B Nazanin" pitchFamily="2" charset="-78"/>
              </a:rPr>
              <a:t>نامه های هماهنگی: </a:t>
            </a:r>
            <a:r>
              <a:rPr lang="fa-IR" dirty="0" smtClean="0">
                <a:cs typeface="B Nazanin" pitchFamily="2" charset="-78"/>
              </a:rPr>
              <a:t>نامه هایی همانند بخشنامه ها که بمنظور هماهنگی بین دو یا چند واحد و سازمان تهیه می شوند.</a:t>
            </a:r>
            <a:r>
              <a:rPr lang="fa-IR" dirty="0" smtClean="0"/>
              <a:t/>
            </a:r>
            <a:br>
              <a:rPr lang="fa-IR" dirty="0" smtClean="0"/>
            </a:br>
            <a:endParaRPr lang="en-US" dirty="0" smtClean="0">
              <a:cs typeface="Majalla UI"/>
            </a:endParaRPr>
          </a:p>
        </p:txBody>
      </p:sp>
    </p:spTree>
    <p:extLst>
      <p:ext uri="{BB962C8B-B14F-4D97-AF65-F5344CB8AC3E}">
        <p14:creationId xmlns:p14="http://schemas.microsoft.com/office/powerpoint/2010/main" val="1816696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algn="ctr"/>
            <a:r>
              <a:rPr lang="fa-IR" sz="3500" b="1" smtClean="0">
                <a:cs typeface="B Nazanin" pitchFamily="2" charset="-78"/>
              </a:rPr>
              <a:t>نامه های اداری از نظر سطوح ارتباطی</a:t>
            </a:r>
            <a:r>
              <a:rPr lang="en-US" sz="3500" smtClean="0">
                <a:cs typeface="B Nazanin" pitchFamily="2" charset="-78"/>
              </a:rPr>
              <a:t/>
            </a:r>
            <a:br>
              <a:rPr lang="en-US" sz="3500" smtClean="0">
                <a:cs typeface="B Nazanin" pitchFamily="2" charset="-78"/>
              </a:rPr>
            </a:br>
            <a:endParaRPr lang="en-US" sz="3500" smtClean="0">
              <a:cs typeface="B Nazanin" pitchFamily="2" charset="-78"/>
            </a:endParaRPr>
          </a:p>
        </p:txBody>
      </p:sp>
      <p:sp>
        <p:nvSpPr>
          <p:cNvPr id="16387" name="Content Placeholder 2"/>
          <p:cNvSpPr>
            <a:spLocks noGrp="1"/>
          </p:cNvSpPr>
          <p:nvPr>
            <p:ph idx="1"/>
          </p:nvPr>
        </p:nvSpPr>
        <p:spPr/>
        <p:txBody>
          <a:bodyPr>
            <a:normAutofit lnSpcReduction="10000"/>
          </a:bodyPr>
          <a:lstStyle/>
          <a:p>
            <a:pPr algn="ctr" rtl="1">
              <a:buFont typeface="Wingdings 2" pitchFamily="18" charset="2"/>
              <a:buNone/>
            </a:pPr>
            <a:r>
              <a:rPr lang="fa-IR" b="1" dirty="0" smtClean="0">
                <a:cs typeface="B Nazanin" pitchFamily="2" charset="-78"/>
              </a:rPr>
              <a:t>نامه های داخلی :</a:t>
            </a:r>
            <a:endParaRPr lang="en-US" b="1" dirty="0" smtClean="0">
              <a:cs typeface="B Nazanin" pitchFamily="2" charset="-78"/>
            </a:endParaRPr>
          </a:p>
          <a:p>
            <a:pPr algn="ctr" rtl="1">
              <a:buFont typeface="Wingdings 2" pitchFamily="18" charset="2"/>
              <a:buNone/>
            </a:pPr>
            <a:r>
              <a:rPr lang="fa-IR" dirty="0" smtClean="0">
                <a:cs typeface="B Nazanin" pitchFamily="2" charset="-78"/>
              </a:rPr>
              <a:t>نامه های داخلی به مکاتباتی اطلاق می گردند که در داخل سازمان بین واحد های مختلف جریان دارد :</a:t>
            </a:r>
            <a:endParaRPr lang="en-US" dirty="0" smtClean="0">
              <a:cs typeface="B Nazanin" pitchFamily="2" charset="-78"/>
            </a:endParaRPr>
          </a:p>
          <a:p>
            <a:pPr algn="r" rtl="1"/>
            <a:r>
              <a:rPr lang="fa-IR" dirty="0" smtClean="0">
                <a:cs typeface="B Nazanin" pitchFamily="2" charset="-78"/>
              </a:rPr>
              <a:t>نامه بین دو داحد هم سطح </a:t>
            </a:r>
            <a:endParaRPr lang="en-US" dirty="0" smtClean="0">
              <a:cs typeface="B Nazanin" pitchFamily="2" charset="-78"/>
            </a:endParaRPr>
          </a:p>
          <a:p>
            <a:pPr algn="r" rtl="1"/>
            <a:r>
              <a:rPr lang="fa-IR" dirty="0" smtClean="0">
                <a:cs typeface="B Nazanin" pitchFamily="2" charset="-78"/>
              </a:rPr>
              <a:t>نامه از واحد بالاتر به واحد پایین تر </a:t>
            </a:r>
            <a:endParaRPr lang="en-US" dirty="0" smtClean="0">
              <a:cs typeface="B Nazanin" pitchFamily="2" charset="-78"/>
            </a:endParaRPr>
          </a:p>
          <a:p>
            <a:pPr algn="r" rtl="1"/>
            <a:r>
              <a:rPr lang="fa-IR" dirty="0" smtClean="0">
                <a:cs typeface="B Nazanin" pitchFamily="2" charset="-78"/>
              </a:rPr>
              <a:t>نامه از واحد پایین تر به مقام یا واحد بالاتر </a:t>
            </a:r>
            <a:endParaRPr lang="en-US" dirty="0" smtClean="0">
              <a:cs typeface="B Nazanin" pitchFamily="2" charset="-78"/>
            </a:endParaRPr>
          </a:p>
          <a:p>
            <a:pPr algn="r" rtl="1"/>
            <a:r>
              <a:rPr lang="fa-IR" dirty="0" smtClean="0">
                <a:cs typeface="B Nazanin" pitchFamily="2" charset="-78"/>
              </a:rPr>
              <a:t>نامه از طرف کارمند به عنوان یک واحد </a:t>
            </a:r>
            <a:endParaRPr lang="en-US" dirty="0" smtClean="0">
              <a:cs typeface="B Nazanin" pitchFamily="2" charset="-78"/>
            </a:endParaRPr>
          </a:p>
          <a:p>
            <a:pPr algn="r" rtl="1"/>
            <a:r>
              <a:rPr lang="fa-IR" dirty="0" smtClean="0">
                <a:cs typeface="B Nazanin" pitchFamily="2" charset="-78"/>
              </a:rPr>
              <a:t>نامه از طرف یک واحد سازمانی به کارمند </a:t>
            </a:r>
            <a:endParaRPr lang="en-US" dirty="0" smtClean="0">
              <a:cs typeface="B Nazanin" pitchFamily="2" charset="-78"/>
            </a:endParaRPr>
          </a:p>
          <a:p>
            <a:pPr algn="r" rtl="1"/>
            <a:endParaRPr lang="en-US" dirty="0" smtClean="0">
              <a:cs typeface="Majalla UI"/>
            </a:endParaRPr>
          </a:p>
        </p:txBody>
      </p:sp>
    </p:spTree>
    <p:extLst>
      <p:ext uri="{BB962C8B-B14F-4D97-AF65-F5344CB8AC3E}">
        <p14:creationId xmlns:p14="http://schemas.microsoft.com/office/powerpoint/2010/main" val="1238837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fa-IR" sz="3500" b="1" smtClean="0">
                <a:cs typeface="B Nazanin" pitchFamily="2" charset="-78"/>
              </a:rPr>
              <a:t>انواع نامه ها از نظر موضوع :</a:t>
            </a:r>
            <a:endParaRPr lang="en-US" sz="3500" b="1" smtClean="0">
              <a:cs typeface="B Nazanin" pitchFamily="2" charset="-78"/>
            </a:endParaRPr>
          </a:p>
        </p:txBody>
      </p:sp>
      <p:sp>
        <p:nvSpPr>
          <p:cNvPr id="17411" name="Content Placeholder 2"/>
          <p:cNvSpPr>
            <a:spLocks noGrp="1"/>
          </p:cNvSpPr>
          <p:nvPr>
            <p:ph idx="1"/>
          </p:nvPr>
        </p:nvSpPr>
        <p:spPr>
          <a:xfrm>
            <a:off x="5257800" y="1905000"/>
            <a:ext cx="2590800" cy="4389438"/>
          </a:xfrm>
        </p:spPr>
        <p:txBody>
          <a:bodyPr>
            <a:normAutofit fontScale="92500" lnSpcReduction="20000"/>
          </a:bodyPr>
          <a:lstStyle/>
          <a:p>
            <a:pPr algn="r" rtl="1"/>
            <a:r>
              <a:rPr lang="fa-IR" dirty="0" smtClean="0">
                <a:cs typeface="B Nazanin" pitchFamily="2" charset="-78"/>
              </a:rPr>
              <a:t>فرمان</a:t>
            </a:r>
          </a:p>
          <a:p>
            <a:pPr algn="r" rtl="1"/>
            <a:r>
              <a:rPr lang="fa-IR" dirty="0" smtClean="0">
                <a:cs typeface="B Nazanin" pitchFamily="2" charset="-78"/>
              </a:rPr>
              <a:t>ابلاغ</a:t>
            </a:r>
          </a:p>
          <a:p>
            <a:pPr algn="r" rtl="1"/>
            <a:r>
              <a:rPr lang="fa-IR" dirty="0" smtClean="0">
                <a:cs typeface="B Nazanin" pitchFamily="2" charset="-78"/>
              </a:rPr>
              <a:t>حکم</a:t>
            </a:r>
          </a:p>
          <a:p>
            <a:pPr algn="r" rtl="1"/>
            <a:r>
              <a:rPr lang="fa-IR" dirty="0" smtClean="0">
                <a:cs typeface="B Nazanin" pitchFamily="2" charset="-78"/>
              </a:rPr>
              <a:t>حکم استخدام</a:t>
            </a:r>
          </a:p>
          <a:p>
            <a:pPr algn="r" rtl="1"/>
            <a:r>
              <a:rPr lang="fa-IR" dirty="0" smtClean="0">
                <a:cs typeface="B Nazanin" pitchFamily="2" charset="-78"/>
              </a:rPr>
              <a:t>سپاس و تجلیل</a:t>
            </a:r>
          </a:p>
          <a:p>
            <a:pPr algn="r" rtl="1"/>
            <a:r>
              <a:rPr lang="fa-IR" dirty="0" smtClean="0">
                <a:cs typeface="B Nazanin" pitchFamily="2" charset="-78"/>
              </a:rPr>
              <a:t>توبیخ</a:t>
            </a:r>
          </a:p>
          <a:p>
            <a:pPr algn="r" rtl="1"/>
            <a:r>
              <a:rPr lang="fa-IR" dirty="0" smtClean="0">
                <a:cs typeface="B Nazanin" pitchFamily="2" charset="-78"/>
              </a:rPr>
              <a:t>دستور</a:t>
            </a:r>
          </a:p>
          <a:p>
            <a:pPr algn="r" rtl="1"/>
            <a:r>
              <a:rPr lang="fa-IR" dirty="0" smtClean="0">
                <a:cs typeface="B Nazanin" pitchFamily="2" charset="-78"/>
              </a:rPr>
              <a:t>بخشنامه</a:t>
            </a:r>
          </a:p>
          <a:p>
            <a:pPr algn="r" rtl="1"/>
            <a:r>
              <a:rPr lang="fa-IR" dirty="0" smtClean="0">
                <a:cs typeface="B Nazanin" pitchFamily="2" charset="-78"/>
              </a:rPr>
              <a:t>استوار نامه</a:t>
            </a:r>
            <a:endParaRPr lang="en-US" dirty="0" smtClean="0">
              <a:cs typeface="B Nazanin" pitchFamily="2" charset="-78"/>
            </a:endParaRPr>
          </a:p>
        </p:txBody>
      </p:sp>
      <p:sp>
        <p:nvSpPr>
          <p:cNvPr id="4" name="Content Placeholder 2"/>
          <p:cNvSpPr txBox="1">
            <a:spLocks/>
          </p:cNvSpPr>
          <p:nvPr/>
        </p:nvSpPr>
        <p:spPr bwMode="auto">
          <a:xfrm>
            <a:off x="1447800" y="2057400"/>
            <a:ext cx="2590800" cy="4389438"/>
          </a:xfrm>
          <a:prstGeom prst="rect">
            <a:avLst/>
          </a:prstGeom>
          <a:noFill/>
          <a:ln w="9525">
            <a:noFill/>
            <a:miter lim="800000"/>
            <a:headEnd/>
            <a:tailEnd/>
          </a:ln>
        </p:spPr>
        <p:txBody>
          <a:bodyPr/>
          <a:lstStyle/>
          <a:p>
            <a:pPr marL="273050" indent="-273050" algn="r" rtl="1" eaLnBrk="0" hangingPunct="0">
              <a:spcBef>
                <a:spcPct val="20000"/>
              </a:spcBef>
              <a:buClr>
                <a:srgbClr val="0BD0D9"/>
              </a:buClr>
              <a:buSzPct val="95000"/>
              <a:buFont typeface="Wingdings 2" pitchFamily="18" charset="2"/>
              <a:buChar char=""/>
              <a:defRPr/>
            </a:pPr>
            <a:r>
              <a:rPr lang="fa-IR" sz="2600" dirty="0">
                <a:solidFill>
                  <a:prstClr val="black"/>
                </a:solidFill>
                <a:cs typeface="B Nazanin" pitchFamily="2" charset="-78"/>
              </a:rPr>
              <a:t>اعتبارنامه</a:t>
            </a:r>
          </a:p>
          <a:p>
            <a:pPr marL="273050" indent="-273050" algn="r" rtl="1" eaLnBrk="0" hangingPunct="0">
              <a:spcBef>
                <a:spcPct val="20000"/>
              </a:spcBef>
              <a:buClr>
                <a:srgbClr val="0BD0D9"/>
              </a:buClr>
              <a:buSzPct val="95000"/>
              <a:buFont typeface="Wingdings 2" pitchFamily="18" charset="2"/>
              <a:buChar char=""/>
              <a:defRPr/>
            </a:pPr>
            <a:r>
              <a:rPr lang="fa-IR" sz="2600" dirty="0">
                <a:solidFill>
                  <a:prstClr val="black"/>
                </a:solidFill>
                <a:cs typeface="B Nazanin" pitchFamily="2" charset="-78"/>
              </a:rPr>
              <a:t>حکم ترفیع</a:t>
            </a:r>
          </a:p>
          <a:p>
            <a:pPr marL="273050" indent="-273050" algn="r" rtl="1" eaLnBrk="0" hangingPunct="0">
              <a:spcBef>
                <a:spcPct val="20000"/>
              </a:spcBef>
              <a:buClr>
                <a:srgbClr val="0BD0D9"/>
              </a:buClr>
              <a:buSzPct val="95000"/>
              <a:buFont typeface="Wingdings 2" pitchFamily="18" charset="2"/>
              <a:buChar char=""/>
              <a:defRPr/>
            </a:pPr>
            <a:r>
              <a:rPr lang="fa-IR" sz="2600" dirty="0">
                <a:solidFill>
                  <a:prstClr val="black"/>
                </a:solidFill>
                <a:cs typeface="B Nazanin" pitchFamily="2" charset="-78"/>
              </a:rPr>
              <a:t>حکم انفصال</a:t>
            </a:r>
          </a:p>
          <a:p>
            <a:pPr marL="273050" indent="-273050" algn="r" rtl="1" eaLnBrk="0" hangingPunct="0">
              <a:spcBef>
                <a:spcPct val="20000"/>
              </a:spcBef>
              <a:buClr>
                <a:srgbClr val="0BD0D9"/>
              </a:buClr>
              <a:buSzPct val="95000"/>
              <a:buFont typeface="Wingdings 2" pitchFamily="18" charset="2"/>
              <a:buChar char=""/>
              <a:defRPr/>
            </a:pPr>
            <a:r>
              <a:rPr lang="fa-IR" sz="2600" dirty="0">
                <a:solidFill>
                  <a:prstClr val="black"/>
                </a:solidFill>
                <a:cs typeface="B Nazanin" pitchFamily="2" charset="-78"/>
              </a:rPr>
              <a:t>بازنشستگی</a:t>
            </a:r>
          </a:p>
          <a:p>
            <a:pPr marL="273050" indent="-273050" algn="r" rtl="1" eaLnBrk="0" hangingPunct="0">
              <a:spcBef>
                <a:spcPct val="20000"/>
              </a:spcBef>
              <a:buClr>
                <a:srgbClr val="0BD0D9"/>
              </a:buClr>
              <a:buSzPct val="95000"/>
              <a:buFont typeface="Wingdings 2" pitchFamily="18" charset="2"/>
              <a:buChar char=""/>
              <a:defRPr/>
            </a:pPr>
            <a:r>
              <a:rPr lang="fa-IR" sz="2600" dirty="0">
                <a:solidFill>
                  <a:prstClr val="black"/>
                </a:solidFill>
                <a:cs typeface="B Nazanin" pitchFamily="2" charset="-78"/>
              </a:rPr>
              <a:t>اعلام وصول</a:t>
            </a:r>
          </a:p>
          <a:p>
            <a:pPr marL="273050" indent="-273050" algn="r" rtl="1" eaLnBrk="0" hangingPunct="0">
              <a:spcBef>
                <a:spcPct val="20000"/>
              </a:spcBef>
              <a:buClr>
                <a:srgbClr val="0BD0D9"/>
              </a:buClr>
              <a:buSzPct val="95000"/>
              <a:buFont typeface="Wingdings 2" pitchFamily="18" charset="2"/>
              <a:buChar char=""/>
              <a:defRPr/>
            </a:pPr>
            <a:r>
              <a:rPr lang="fa-IR" sz="2600" dirty="0">
                <a:solidFill>
                  <a:prstClr val="black"/>
                </a:solidFill>
                <a:cs typeface="B Nazanin" pitchFamily="2" charset="-78"/>
              </a:rPr>
              <a:t>حواله</a:t>
            </a:r>
          </a:p>
          <a:p>
            <a:pPr marL="273050" indent="-273050" algn="r" rtl="1" eaLnBrk="0" hangingPunct="0">
              <a:spcBef>
                <a:spcPct val="20000"/>
              </a:spcBef>
              <a:buClr>
                <a:srgbClr val="0BD0D9"/>
              </a:buClr>
              <a:buSzPct val="95000"/>
              <a:buFont typeface="Wingdings 2" pitchFamily="18" charset="2"/>
              <a:buChar char=""/>
              <a:defRPr/>
            </a:pPr>
            <a:r>
              <a:rPr lang="fa-IR" sz="2600" dirty="0">
                <a:solidFill>
                  <a:prstClr val="black"/>
                </a:solidFill>
                <a:cs typeface="B Nazanin" pitchFamily="2" charset="-78"/>
              </a:rPr>
              <a:t>گزارش</a:t>
            </a:r>
          </a:p>
          <a:p>
            <a:pPr marL="273050" indent="-273050" algn="r" rtl="1" eaLnBrk="0" hangingPunct="0">
              <a:spcBef>
                <a:spcPct val="20000"/>
              </a:spcBef>
              <a:buClr>
                <a:srgbClr val="0BD0D9"/>
              </a:buClr>
              <a:buSzPct val="95000"/>
              <a:buFont typeface="Wingdings 2" pitchFamily="18" charset="2"/>
              <a:buChar char=""/>
              <a:defRPr/>
            </a:pPr>
            <a:r>
              <a:rPr lang="fa-IR" sz="2600" dirty="0">
                <a:solidFill>
                  <a:prstClr val="black"/>
                </a:solidFill>
                <a:cs typeface="B Nazanin" pitchFamily="2" charset="-78"/>
              </a:rPr>
              <a:t>حکم اخراج</a:t>
            </a:r>
          </a:p>
          <a:p>
            <a:pPr marL="273050" indent="-273050" algn="r" rtl="1" eaLnBrk="0" hangingPunct="0">
              <a:spcBef>
                <a:spcPct val="20000"/>
              </a:spcBef>
              <a:buClr>
                <a:srgbClr val="0BD0D9"/>
              </a:buClr>
              <a:buSzPct val="95000"/>
              <a:buFont typeface="Wingdings 2" pitchFamily="18" charset="2"/>
              <a:buChar char=""/>
              <a:defRPr/>
            </a:pPr>
            <a:r>
              <a:rPr lang="fa-IR" sz="2600" dirty="0">
                <a:solidFill>
                  <a:prstClr val="black"/>
                </a:solidFill>
                <a:cs typeface="B Nazanin" pitchFamily="2" charset="-78"/>
              </a:rPr>
              <a:t>و ....</a:t>
            </a:r>
          </a:p>
        </p:txBody>
      </p:sp>
    </p:spTree>
    <p:extLst>
      <p:ext uri="{BB962C8B-B14F-4D97-AF65-F5344CB8AC3E}">
        <p14:creationId xmlns:p14="http://schemas.microsoft.com/office/powerpoint/2010/main" val="4067483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fa-IR" sz="3500" b="1" smtClean="0">
                <a:cs typeface="B Nazanin" pitchFamily="2" charset="-78"/>
              </a:rPr>
              <a:t>ابعاد نامه های اداری</a:t>
            </a:r>
            <a:endParaRPr lang="en-US" sz="3500" b="1" smtClean="0">
              <a:cs typeface="B Nazanin" pitchFamily="2" charset="-78"/>
            </a:endParaRPr>
          </a:p>
        </p:txBody>
      </p:sp>
      <p:sp>
        <p:nvSpPr>
          <p:cNvPr id="18435" name="Content Placeholder 2"/>
          <p:cNvSpPr>
            <a:spLocks noGrp="1"/>
          </p:cNvSpPr>
          <p:nvPr>
            <p:ph idx="1"/>
          </p:nvPr>
        </p:nvSpPr>
        <p:spPr/>
        <p:txBody>
          <a:bodyPr>
            <a:normAutofit fontScale="85000" lnSpcReduction="10000"/>
          </a:bodyPr>
          <a:lstStyle/>
          <a:p>
            <a:pPr algn="r" rtl="1"/>
            <a:r>
              <a:rPr lang="ar-SA" b="1" dirty="0" smtClean="0">
                <a:solidFill>
                  <a:srgbClr val="7030A0"/>
                </a:solidFill>
                <a:cs typeface="B Nazanin" pitchFamily="2" charset="-78"/>
              </a:rPr>
              <a:t>قطع ـ  </a:t>
            </a:r>
            <a:r>
              <a:rPr lang="en-US" b="1" dirty="0" smtClean="0">
                <a:solidFill>
                  <a:srgbClr val="7030A0"/>
                </a:solidFill>
                <a:cs typeface="B Nazanin" pitchFamily="2" charset="-78"/>
              </a:rPr>
              <a:t>A3</a:t>
            </a:r>
            <a:r>
              <a:rPr lang="ar-SA" b="1" dirty="0" smtClean="0">
                <a:solidFill>
                  <a:srgbClr val="7030A0"/>
                </a:solidFill>
                <a:cs typeface="B Nazanin" pitchFamily="2" charset="-78"/>
              </a:rPr>
              <a:t>ـ 297* 420  </a:t>
            </a:r>
            <a:endParaRPr lang="fa-IR" b="1" dirty="0" smtClean="0">
              <a:solidFill>
                <a:srgbClr val="7030A0"/>
              </a:solidFill>
              <a:cs typeface="B Nazanin" pitchFamily="2" charset="-78"/>
            </a:endParaRPr>
          </a:p>
          <a:p>
            <a:pPr algn="r" rtl="1">
              <a:buFont typeface="Wingdings 2" pitchFamily="18" charset="2"/>
              <a:buNone/>
            </a:pPr>
            <a:r>
              <a:rPr lang="fa-IR" b="1" dirty="0" smtClean="0">
                <a:cs typeface="B Nazanin" pitchFamily="2" charset="-78"/>
              </a:rPr>
              <a:t>			</a:t>
            </a:r>
            <a:r>
              <a:rPr lang="ar-SA" b="1" dirty="0" smtClean="0">
                <a:cs typeface="B Nazanin" pitchFamily="2" charset="-78"/>
              </a:rPr>
              <a:t> برای جدول ها  /    نمودارها    /  صورت های مالی بزرگ</a:t>
            </a:r>
            <a:endParaRPr lang="en-US" dirty="0" smtClean="0">
              <a:cs typeface="B Nazanin" pitchFamily="2" charset="-78"/>
            </a:endParaRPr>
          </a:p>
          <a:p>
            <a:pPr algn="r" rtl="1"/>
            <a:r>
              <a:rPr lang="ar-SA" b="1" dirty="0" smtClean="0">
                <a:solidFill>
                  <a:srgbClr val="7030A0"/>
                </a:solidFill>
                <a:cs typeface="B Nazanin" pitchFamily="2" charset="-78"/>
              </a:rPr>
              <a:t>قطع ـ </a:t>
            </a:r>
            <a:r>
              <a:rPr lang="en-US" b="1" dirty="0" smtClean="0">
                <a:solidFill>
                  <a:srgbClr val="7030A0"/>
                </a:solidFill>
                <a:cs typeface="B Nazanin" pitchFamily="2" charset="-78"/>
              </a:rPr>
              <a:t> A4</a:t>
            </a:r>
            <a:r>
              <a:rPr lang="ar-SA" b="1" dirty="0" smtClean="0">
                <a:solidFill>
                  <a:srgbClr val="7030A0"/>
                </a:solidFill>
                <a:cs typeface="B Nazanin" pitchFamily="2" charset="-78"/>
              </a:rPr>
              <a:t>ـ 297* 210  </a:t>
            </a:r>
            <a:endParaRPr lang="fa-IR" b="1" dirty="0" smtClean="0">
              <a:solidFill>
                <a:srgbClr val="7030A0"/>
              </a:solidFill>
              <a:cs typeface="B Nazanin" pitchFamily="2" charset="-78"/>
            </a:endParaRPr>
          </a:p>
          <a:p>
            <a:pPr algn="r" rtl="1">
              <a:buFont typeface="Wingdings 2" pitchFamily="18" charset="2"/>
              <a:buNone/>
            </a:pPr>
            <a:r>
              <a:rPr lang="ar-SA" b="1" dirty="0" smtClean="0">
                <a:cs typeface="B Nazanin" pitchFamily="2" charset="-78"/>
              </a:rPr>
              <a:t> </a:t>
            </a:r>
            <a:r>
              <a:rPr lang="fa-IR" b="1" dirty="0" smtClean="0">
                <a:cs typeface="B Nazanin" pitchFamily="2" charset="-78"/>
              </a:rPr>
              <a:t>				</a:t>
            </a:r>
            <a:r>
              <a:rPr lang="ar-SA" b="1" dirty="0" smtClean="0">
                <a:cs typeface="B Nazanin" pitchFamily="2" charset="-78"/>
              </a:rPr>
              <a:t>مخصوص نامه های بیش از 5 سطر کوچک</a:t>
            </a:r>
            <a:endParaRPr lang="en-US" dirty="0" smtClean="0">
              <a:cs typeface="B Nazanin" pitchFamily="2" charset="-78"/>
            </a:endParaRPr>
          </a:p>
          <a:p>
            <a:pPr algn="r" rtl="1"/>
            <a:r>
              <a:rPr lang="ar-SA" b="1" dirty="0" smtClean="0">
                <a:solidFill>
                  <a:srgbClr val="7030A0"/>
                </a:solidFill>
                <a:cs typeface="B Nazanin" pitchFamily="2" charset="-78"/>
              </a:rPr>
              <a:t>قطع ـ </a:t>
            </a:r>
            <a:r>
              <a:rPr lang="en-US" b="1" dirty="0" smtClean="0">
                <a:solidFill>
                  <a:srgbClr val="7030A0"/>
                </a:solidFill>
                <a:cs typeface="B Nazanin" pitchFamily="2" charset="-78"/>
              </a:rPr>
              <a:t> A5</a:t>
            </a:r>
            <a:r>
              <a:rPr lang="ar-SA" b="1" dirty="0" smtClean="0">
                <a:solidFill>
                  <a:srgbClr val="7030A0"/>
                </a:solidFill>
                <a:cs typeface="B Nazanin" pitchFamily="2" charset="-78"/>
              </a:rPr>
              <a:t>ـ </a:t>
            </a:r>
            <a:r>
              <a:rPr lang="fa-IR" b="1" dirty="0" smtClean="0">
                <a:solidFill>
                  <a:srgbClr val="7030A0"/>
                </a:solidFill>
                <a:cs typeface="B Nazanin" pitchFamily="2" charset="-78"/>
              </a:rPr>
              <a:t>148</a:t>
            </a:r>
            <a:r>
              <a:rPr lang="ar-SA" b="1" dirty="0" smtClean="0">
                <a:solidFill>
                  <a:srgbClr val="7030A0"/>
                </a:solidFill>
                <a:cs typeface="B Nazanin" pitchFamily="2" charset="-78"/>
              </a:rPr>
              <a:t>* 210  </a:t>
            </a:r>
            <a:endParaRPr lang="fa-IR" b="1" dirty="0" smtClean="0">
              <a:solidFill>
                <a:srgbClr val="7030A0"/>
              </a:solidFill>
              <a:cs typeface="B Nazanin" pitchFamily="2" charset="-78"/>
            </a:endParaRPr>
          </a:p>
          <a:p>
            <a:pPr algn="r" rtl="1">
              <a:buFont typeface="Wingdings 2" pitchFamily="18" charset="2"/>
              <a:buNone/>
            </a:pPr>
            <a:r>
              <a:rPr lang="fa-IR" b="1" dirty="0" smtClean="0">
                <a:cs typeface="B Nazanin" pitchFamily="2" charset="-78"/>
              </a:rPr>
              <a:t>				</a:t>
            </a:r>
            <a:r>
              <a:rPr lang="ar-SA" b="1" dirty="0" smtClean="0">
                <a:cs typeface="B Nazanin" pitchFamily="2" charset="-78"/>
              </a:rPr>
              <a:t> مخصوص نامه های کمتر از 5 سطر کوچکتر</a:t>
            </a:r>
            <a:r>
              <a:rPr lang="en-US" b="1" dirty="0" smtClean="0">
                <a:cs typeface="B Nazanin" pitchFamily="2" charset="-78"/>
              </a:rPr>
              <a:t>   </a:t>
            </a:r>
            <a:endParaRPr lang="en-US" dirty="0" smtClean="0">
              <a:cs typeface="B Nazanin" pitchFamily="2" charset="-78"/>
            </a:endParaRPr>
          </a:p>
          <a:p>
            <a:pPr algn="r" rtl="1"/>
            <a:r>
              <a:rPr lang="ar-SA" b="1" dirty="0" smtClean="0">
                <a:solidFill>
                  <a:srgbClr val="7030A0"/>
                </a:solidFill>
                <a:cs typeface="B Nazanin" pitchFamily="2" charset="-78"/>
              </a:rPr>
              <a:t>قطع ـ </a:t>
            </a:r>
            <a:r>
              <a:rPr lang="en-US" b="1" dirty="0" smtClean="0">
                <a:solidFill>
                  <a:srgbClr val="7030A0"/>
                </a:solidFill>
                <a:cs typeface="B Nazanin" pitchFamily="2" charset="-78"/>
              </a:rPr>
              <a:t> A6</a:t>
            </a:r>
            <a:r>
              <a:rPr lang="ar-SA" b="1" dirty="0" smtClean="0">
                <a:solidFill>
                  <a:srgbClr val="7030A0"/>
                </a:solidFill>
                <a:cs typeface="B Nazanin" pitchFamily="2" charset="-78"/>
              </a:rPr>
              <a:t>ـ 105* </a:t>
            </a:r>
            <a:r>
              <a:rPr lang="fa-IR" b="1" dirty="0" smtClean="0">
                <a:solidFill>
                  <a:srgbClr val="7030A0"/>
                </a:solidFill>
                <a:cs typeface="B Nazanin" pitchFamily="2" charset="-78"/>
              </a:rPr>
              <a:t>148 </a:t>
            </a:r>
            <a:r>
              <a:rPr lang="ar-SA" b="1" dirty="0" smtClean="0">
                <a:solidFill>
                  <a:srgbClr val="7030A0"/>
                </a:solidFill>
                <a:cs typeface="B Nazanin" pitchFamily="2" charset="-78"/>
              </a:rPr>
              <a:t> </a:t>
            </a:r>
            <a:endParaRPr lang="fa-IR" b="1" dirty="0" smtClean="0">
              <a:solidFill>
                <a:srgbClr val="7030A0"/>
              </a:solidFill>
              <a:cs typeface="B Nazanin" pitchFamily="2" charset="-78"/>
            </a:endParaRPr>
          </a:p>
          <a:p>
            <a:pPr algn="r" rtl="1">
              <a:buFont typeface="Wingdings 2" pitchFamily="18" charset="2"/>
              <a:buNone/>
            </a:pPr>
            <a:r>
              <a:rPr lang="fa-IR" b="1" dirty="0" smtClean="0">
                <a:cs typeface="B Nazanin" pitchFamily="2" charset="-78"/>
              </a:rPr>
              <a:t>				</a:t>
            </a:r>
            <a:r>
              <a:rPr lang="ar-SA" b="1" dirty="0" smtClean="0">
                <a:cs typeface="B Nazanin" pitchFamily="2" charset="-78"/>
              </a:rPr>
              <a:t> بدون سر لوحه برای مبادله یاد داشت اداری</a:t>
            </a:r>
            <a:endParaRPr lang="en-US" dirty="0" smtClean="0">
              <a:cs typeface="B Nazanin" pitchFamily="2" charset="-78"/>
            </a:endParaRPr>
          </a:p>
          <a:p>
            <a:pPr algn="r" rtl="1"/>
            <a:endParaRPr lang="en-US" dirty="0" smtClean="0">
              <a:cs typeface="Majalla UI"/>
            </a:endParaRPr>
          </a:p>
        </p:txBody>
      </p:sp>
    </p:spTree>
    <p:extLst>
      <p:ext uri="{BB962C8B-B14F-4D97-AF65-F5344CB8AC3E}">
        <p14:creationId xmlns:p14="http://schemas.microsoft.com/office/powerpoint/2010/main" val="1699137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57200"/>
            <a:ext cx="8229600" cy="1143000"/>
          </a:xfrm>
        </p:spPr>
        <p:txBody>
          <a:bodyPr/>
          <a:lstStyle/>
          <a:p>
            <a:pPr algn="ctr"/>
            <a:r>
              <a:rPr lang="fa-IR" sz="3500" b="1" smtClean="0">
                <a:cs typeface="B Nazanin" pitchFamily="2" charset="-78"/>
              </a:rPr>
              <a:t>ریخت شناسی نامه های اداری</a:t>
            </a:r>
            <a:endParaRPr lang="en-US" sz="3500" b="1" smtClean="0">
              <a:cs typeface="B Nazanin" pitchFamily="2" charset="-78"/>
            </a:endParaRPr>
          </a:p>
        </p:txBody>
      </p:sp>
      <p:sp>
        <p:nvSpPr>
          <p:cNvPr id="19459" name="Content Placeholder 2"/>
          <p:cNvSpPr>
            <a:spLocks noGrp="1"/>
          </p:cNvSpPr>
          <p:nvPr>
            <p:ph idx="1"/>
          </p:nvPr>
        </p:nvSpPr>
        <p:spPr>
          <a:xfrm>
            <a:off x="533400" y="1676400"/>
            <a:ext cx="8229600" cy="4800600"/>
          </a:xfrm>
        </p:spPr>
        <p:txBody>
          <a:bodyPr>
            <a:normAutofit lnSpcReduction="10000"/>
          </a:bodyPr>
          <a:lstStyle/>
          <a:p>
            <a:r>
              <a:rPr lang="fa-IR" sz="2400" b="1" smtClean="0">
                <a:cs typeface="B Nazanin" pitchFamily="2" charset="-78"/>
              </a:rPr>
              <a:t>سرلوحه و آرم</a:t>
            </a:r>
          </a:p>
          <a:p>
            <a:r>
              <a:rPr lang="fa-IR" sz="2400" b="1" smtClean="0">
                <a:cs typeface="B Nazanin" pitchFamily="2" charset="-78"/>
              </a:rPr>
              <a:t>تاریخ صدور نامه</a:t>
            </a:r>
          </a:p>
          <a:p>
            <a:r>
              <a:rPr lang="fa-IR" sz="2400" b="1" smtClean="0">
                <a:cs typeface="B Nazanin" pitchFamily="2" charset="-78"/>
              </a:rPr>
              <a:t>شماره دفتر</a:t>
            </a:r>
          </a:p>
          <a:p>
            <a:r>
              <a:rPr lang="fa-IR" sz="2400" b="1" smtClean="0">
                <a:cs typeface="B Nazanin" pitchFamily="2" charset="-78"/>
              </a:rPr>
              <a:t>پیوست : ضمایم</a:t>
            </a:r>
          </a:p>
          <a:p>
            <a:r>
              <a:rPr lang="fa-IR" sz="2400" b="1" smtClean="0">
                <a:cs typeface="B Nazanin" pitchFamily="2" charset="-78"/>
              </a:rPr>
              <a:t>عنوان گیرنده ـ </a:t>
            </a:r>
            <a:r>
              <a:rPr lang="fa-IR" sz="2400" smtClean="0">
                <a:cs typeface="B Nazanin" pitchFamily="2" charset="-78"/>
              </a:rPr>
              <a:t>جناب آقای/ سرکارخانم ـ فرمانده محترم / رئیس محترم</a:t>
            </a:r>
          </a:p>
          <a:p>
            <a:r>
              <a:rPr lang="fa-IR" sz="2400" b="1" smtClean="0">
                <a:cs typeface="B Nazanin" pitchFamily="2" charset="-78"/>
              </a:rPr>
              <a:t>آغاز نامه : </a:t>
            </a:r>
            <a:r>
              <a:rPr lang="fa-IR" sz="2300" smtClean="0">
                <a:cs typeface="B Nazanin" pitchFamily="2" charset="-78"/>
              </a:rPr>
              <a:t>با سلام و آرزوی توفیق الهی ، با سلام و عرض ادب و احترام ، به استحضار</a:t>
            </a:r>
          </a:p>
          <a:p>
            <a:r>
              <a:rPr lang="fa-IR" sz="2400" b="1" smtClean="0">
                <a:cs typeface="B Nazanin" pitchFamily="2" charset="-78"/>
              </a:rPr>
              <a:t>متن نامه: </a:t>
            </a:r>
          </a:p>
          <a:p>
            <a:r>
              <a:rPr lang="fa-IR" sz="2400" b="1" smtClean="0">
                <a:cs typeface="B Nazanin" pitchFamily="2" charset="-78"/>
              </a:rPr>
              <a:t>پایان و اختتام نامه</a:t>
            </a:r>
          </a:p>
          <a:p>
            <a:r>
              <a:rPr lang="fa-IR" sz="2400" b="1" smtClean="0">
                <a:cs typeface="B Nazanin" pitchFamily="2" charset="-78"/>
              </a:rPr>
              <a:t>نام و نام خانوادگی نویسنده</a:t>
            </a:r>
          </a:p>
          <a:p>
            <a:r>
              <a:rPr lang="fa-IR" sz="2400" b="1" smtClean="0">
                <a:cs typeface="B Nazanin" pitchFamily="2" charset="-78"/>
              </a:rPr>
              <a:t>مهر و امضای سازمان ـ </a:t>
            </a:r>
            <a:r>
              <a:rPr lang="fa-IR" sz="2400" smtClean="0">
                <a:cs typeface="B Nazanin" pitchFamily="2" charset="-78"/>
              </a:rPr>
              <a:t>امضا سندیت نامه است.</a:t>
            </a:r>
          </a:p>
          <a:p>
            <a:r>
              <a:rPr lang="fa-IR" sz="2400" b="1" smtClean="0">
                <a:cs typeface="B Nazanin" pitchFamily="2" charset="-78"/>
              </a:rPr>
              <a:t>رونوشت</a:t>
            </a:r>
            <a:endParaRPr lang="en-US" sz="2400" b="1" smtClean="0">
              <a:cs typeface="B Nazanin" pitchFamily="2" charset="-78"/>
            </a:endParaRPr>
          </a:p>
        </p:txBody>
      </p:sp>
    </p:spTree>
    <p:extLst>
      <p:ext uri="{BB962C8B-B14F-4D97-AF65-F5344CB8AC3E}">
        <p14:creationId xmlns:p14="http://schemas.microsoft.com/office/powerpoint/2010/main" val="2099261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fa-IR" b="1" smtClean="0">
                <a:cs typeface="B Nazanin" pitchFamily="2" charset="-78"/>
              </a:rPr>
              <a:t>اجزای نامه ی اداری</a:t>
            </a:r>
          </a:p>
        </p:txBody>
      </p:sp>
      <p:sp>
        <p:nvSpPr>
          <p:cNvPr id="3" name="Content Placeholder 2"/>
          <p:cNvSpPr>
            <a:spLocks noGrp="1"/>
          </p:cNvSpPr>
          <p:nvPr>
            <p:ph idx="1"/>
          </p:nvPr>
        </p:nvSpPr>
        <p:spPr/>
        <p:txBody>
          <a:bodyPr/>
          <a:lstStyle/>
          <a:p>
            <a:pPr algn="just" rtl="1"/>
            <a:r>
              <a:rPr lang="fa-IR" b="1" dirty="0" smtClean="0">
                <a:solidFill>
                  <a:srgbClr val="FF0000"/>
                </a:solidFill>
                <a:cs typeface="B Nazanin" pitchFamily="2" charset="-78"/>
              </a:rPr>
              <a:t>سربرگ نامه:</a:t>
            </a:r>
          </a:p>
          <a:p>
            <a:pPr algn="just" rtl="1">
              <a:buFont typeface="Wingdings 2" pitchFamily="18" charset="2"/>
              <a:buNone/>
            </a:pPr>
            <a:r>
              <a:rPr lang="fa-IR" b="1" dirty="0" smtClean="0">
                <a:cs typeface="B Nazanin" pitchFamily="2" charset="-78"/>
              </a:rPr>
              <a:t>- بنا بر استاندارد شماره ی 379 مؤسسه ی استاندارد و تحقيقات صنعتی (مربوط به نامه های اداری) سرلوحه، به قسمت بالای نامه های اداری گفته می شود که در آن نام وزراتخانه، مؤسسه، نشان (آرم) اداری، تاريخ، شماره  و پيوست ديده می شود.</a:t>
            </a:r>
          </a:p>
        </p:txBody>
      </p:sp>
    </p:spTree>
    <p:extLst>
      <p:ext uri="{BB962C8B-B14F-4D97-AF65-F5344CB8AC3E}">
        <p14:creationId xmlns:p14="http://schemas.microsoft.com/office/powerpoint/2010/main" val="297947106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fa-IR" sz="3500" b="1" smtClean="0">
                <a:cs typeface="B Nazanin" pitchFamily="2" charset="-78"/>
              </a:rPr>
              <a:t>آغاز نامه های اداری</a:t>
            </a:r>
            <a:endParaRPr lang="en-US" sz="3500" b="1" smtClean="0">
              <a:cs typeface="B Nazanin" pitchFamily="2" charset="-78"/>
            </a:endParaRPr>
          </a:p>
        </p:txBody>
      </p:sp>
      <p:sp>
        <p:nvSpPr>
          <p:cNvPr id="21507" name="Content Placeholder 2"/>
          <p:cNvSpPr>
            <a:spLocks noGrp="1"/>
          </p:cNvSpPr>
          <p:nvPr>
            <p:ph idx="1"/>
          </p:nvPr>
        </p:nvSpPr>
        <p:spPr>
          <a:xfrm>
            <a:off x="5257800" y="1981200"/>
            <a:ext cx="1828800" cy="4541838"/>
          </a:xfrm>
        </p:spPr>
        <p:txBody>
          <a:bodyPr>
            <a:normAutofit fontScale="77500" lnSpcReduction="20000"/>
          </a:bodyPr>
          <a:lstStyle/>
          <a:p>
            <a:pPr algn="r" rtl="1"/>
            <a:r>
              <a:rPr lang="fa-IR" dirty="0" smtClean="0">
                <a:cs typeface="B Nazanin" pitchFamily="2" charset="-78"/>
              </a:rPr>
              <a:t>در پاسخ به</a:t>
            </a:r>
          </a:p>
          <a:p>
            <a:pPr algn="r" rtl="1"/>
            <a:r>
              <a:rPr lang="fa-IR" dirty="0" smtClean="0">
                <a:cs typeface="B Nazanin" pitchFamily="2" charset="-78"/>
              </a:rPr>
              <a:t>عطف به نامه</a:t>
            </a:r>
          </a:p>
          <a:p>
            <a:pPr algn="r" rtl="1"/>
            <a:r>
              <a:rPr lang="fa-IR" dirty="0" smtClean="0">
                <a:cs typeface="B Nazanin" pitchFamily="2" charset="-78"/>
              </a:rPr>
              <a:t>به استناد</a:t>
            </a:r>
          </a:p>
          <a:p>
            <a:pPr algn="r" rtl="1"/>
            <a:r>
              <a:rPr lang="fa-IR" dirty="0" smtClean="0">
                <a:cs typeface="B Nazanin" pitchFamily="2" charset="-78"/>
              </a:rPr>
              <a:t>بازگشت به</a:t>
            </a:r>
          </a:p>
          <a:p>
            <a:pPr algn="r" rtl="1"/>
            <a:r>
              <a:rPr lang="fa-IR" dirty="0" smtClean="0">
                <a:cs typeface="B Nazanin" pitchFamily="2" charset="-78"/>
              </a:rPr>
              <a:t>پیرو</a:t>
            </a:r>
          </a:p>
          <a:p>
            <a:pPr algn="r" rtl="1"/>
            <a:r>
              <a:rPr lang="fa-IR" dirty="0" smtClean="0">
                <a:cs typeface="B Nazanin" pitchFamily="2" charset="-78"/>
              </a:rPr>
              <a:t>براساس</a:t>
            </a:r>
          </a:p>
          <a:p>
            <a:pPr algn="r" rtl="1"/>
            <a:r>
              <a:rPr lang="fa-IR" dirty="0" smtClean="0">
                <a:cs typeface="B Nazanin" pitchFamily="2" charset="-78"/>
              </a:rPr>
              <a:t>بنا به پیشنهاد</a:t>
            </a:r>
          </a:p>
          <a:p>
            <a:pPr algn="r" rtl="1"/>
            <a:r>
              <a:rPr lang="fa-IR" dirty="0" smtClean="0">
                <a:cs typeface="B Nazanin" pitchFamily="2" charset="-78"/>
              </a:rPr>
              <a:t>به موجب</a:t>
            </a:r>
          </a:p>
          <a:p>
            <a:pPr algn="r" rtl="1"/>
            <a:r>
              <a:rPr lang="fa-IR" dirty="0" smtClean="0">
                <a:cs typeface="B Nazanin" pitchFamily="2" charset="-78"/>
              </a:rPr>
              <a:t> نظر به اینکه</a:t>
            </a:r>
            <a:endParaRPr lang="en-US" dirty="0" smtClean="0">
              <a:cs typeface="B Nazanin" pitchFamily="2" charset="-78"/>
            </a:endParaRPr>
          </a:p>
        </p:txBody>
      </p:sp>
      <p:sp>
        <p:nvSpPr>
          <p:cNvPr id="4" name="Content Placeholder 2"/>
          <p:cNvSpPr txBox="1">
            <a:spLocks/>
          </p:cNvSpPr>
          <p:nvPr/>
        </p:nvSpPr>
        <p:spPr bwMode="auto">
          <a:xfrm>
            <a:off x="457200" y="1981200"/>
            <a:ext cx="3352800" cy="4541838"/>
          </a:xfrm>
          <a:prstGeom prst="rect">
            <a:avLst/>
          </a:prstGeom>
          <a:noFill/>
          <a:ln w="9525">
            <a:noFill/>
            <a:miter lim="800000"/>
            <a:headEnd/>
            <a:tailEnd/>
          </a:ln>
        </p:spPr>
        <p:txBody>
          <a:bodyPr/>
          <a:lstStyle/>
          <a:p>
            <a:pPr marL="273050" indent="-273050" algn="r" rtl="1" eaLnBrk="0" hangingPunct="0">
              <a:spcBef>
                <a:spcPct val="20000"/>
              </a:spcBef>
              <a:buClr>
                <a:srgbClr val="0BD0D9"/>
              </a:buClr>
              <a:buSzPct val="95000"/>
              <a:buFont typeface="Wingdings 2" pitchFamily="18" charset="2"/>
              <a:buChar char=""/>
              <a:defRPr/>
            </a:pPr>
            <a:r>
              <a:rPr lang="fa-IR" sz="2600" dirty="0">
                <a:solidFill>
                  <a:prstClr val="black"/>
                </a:solidFill>
                <a:cs typeface="B Nazanin" pitchFamily="2" charset="-78"/>
              </a:rPr>
              <a:t>از آنجا که</a:t>
            </a:r>
          </a:p>
          <a:p>
            <a:pPr marL="273050" indent="-273050" algn="r" rtl="1" eaLnBrk="0" hangingPunct="0">
              <a:spcBef>
                <a:spcPct val="20000"/>
              </a:spcBef>
              <a:buClr>
                <a:srgbClr val="0BD0D9"/>
              </a:buClr>
              <a:buSzPct val="95000"/>
              <a:buFont typeface="Wingdings 2" pitchFamily="18" charset="2"/>
              <a:buChar char=""/>
              <a:defRPr/>
            </a:pPr>
            <a:r>
              <a:rPr lang="fa-IR" sz="2600" dirty="0">
                <a:solidFill>
                  <a:prstClr val="black"/>
                </a:solidFill>
                <a:cs typeface="B Nazanin" pitchFamily="2" charset="-78"/>
              </a:rPr>
              <a:t>بدینوسیله گواهی می شود</a:t>
            </a:r>
          </a:p>
          <a:p>
            <a:pPr marL="273050" indent="-273050" algn="r" rtl="1" eaLnBrk="0" hangingPunct="0">
              <a:spcBef>
                <a:spcPct val="20000"/>
              </a:spcBef>
              <a:buClr>
                <a:srgbClr val="0BD0D9"/>
              </a:buClr>
              <a:buSzPct val="95000"/>
              <a:buFont typeface="Wingdings 2" pitchFamily="18" charset="2"/>
              <a:buChar char=""/>
              <a:defRPr/>
            </a:pPr>
            <a:r>
              <a:rPr lang="fa-IR" sz="2600" dirty="0">
                <a:solidFill>
                  <a:prstClr val="black"/>
                </a:solidFill>
                <a:cs typeface="B Nazanin" pitchFamily="2" charset="-78"/>
              </a:rPr>
              <a:t>به استحضار می رساند</a:t>
            </a:r>
          </a:p>
          <a:p>
            <a:pPr marL="273050" indent="-273050" algn="r" rtl="1" eaLnBrk="0" hangingPunct="0">
              <a:spcBef>
                <a:spcPct val="20000"/>
              </a:spcBef>
              <a:buClr>
                <a:srgbClr val="0BD0D9"/>
              </a:buClr>
              <a:buSzPct val="95000"/>
              <a:buFont typeface="Wingdings 2" pitchFamily="18" charset="2"/>
              <a:buChar char=""/>
              <a:defRPr/>
            </a:pPr>
            <a:r>
              <a:rPr lang="fa-IR" sz="2600" dirty="0">
                <a:solidFill>
                  <a:prstClr val="black"/>
                </a:solidFill>
                <a:cs typeface="B Nazanin" pitchFamily="2" charset="-78"/>
              </a:rPr>
              <a:t>به آگاهی می رساند</a:t>
            </a:r>
          </a:p>
          <a:p>
            <a:pPr marL="273050" indent="-273050" algn="r" rtl="1" eaLnBrk="0" hangingPunct="0">
              <a:spcBef>
                <a:spcPct val="20000"/>
              </a:spcBef>
              <a:buClr>
                <a:srgbClr val="0BD0D9"/>
              </a:buClr>
              <a:buSzPct val="95000"/>
              <a:buFont typeface="Wingdings 2" pitchFamily="18" charset="2"/>
              <a:buChar char=""/>
              <a:defRPr/>
            </a:pPr>
            <a:endParaRPr lang="fa-IR" sz="2600" dirty="0">
              <a:solidFill>
                <a:prstClr val="black"/>
              </a:solidFill>
              <a:cs typeface="B Nazanin" pitchFamily="2" charset="-78"/>
            </a:endParaRPr>
          </a:p>
        </p:txBody>
      </p:sp>
    </p:spTree>
    <p:extLst>
      <p:ext uri="{BB962C8B-B14F-4D97-AF65-F5344CB8AC3E}">
        <p14:creationId xmlns:p14="http://schemas.microsoft.com/office/powerpoint/2010/main" val="20993045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fa-IR" sz="3600" b="1" smtClean="0">
                <a:cs typeface="B Nazanin" pitchFamily="2" charset="-78"/>
              </a:rPr>
              <a:t>برخی از ويژگی های يک نامه ی اداری خوب</a:t>
            </a:r>
          </a:p>
        </p:txBody>
      </p:sp>
      <p:sp>
        <p:nvSpPr>
          <p:cNvPr id="3" name="Content Placeholder 2"/>
          <p:cNvSpPr>
            <a:spLocks noGrp="1"/>
          </p:cNvSpPr>
          <p:nvPr>
            <p:ph idx="1"/>
          </p:nvPr>
        </p:nvSpPr>
        <p:spPr/>
        <p:txBody>
          <a:bodyPr/>
          <a:lstStyle/>
          <a:p>
            <a:pPr algn="r" rtl="1"/>
            <a:r>
              <a:rPr lang="fa-IR" b="1" dirty="0" smtClean="0">
                <a:cs typeface="B Nazanin" pitchFamily="2" charset="-78"/>
              </a:rPr>
              <a:t>با نثری ساده، روشن و صريح و بدون تملق نوشته شده است؛</a:t>
            </a:r>
          </a:p>
          <a:p>
            <a:pPr algn="r" rtl="1"/>
            <a:r>
              <a:rPr lang="fa-IR" b="1" dirty="0" smtClean="0">
                <a:cs typeface="B Nazanin" pitchFamily="2" charset="-78"/>
              </a:rPr>
              <a:t>خلاصه، قاطع و مستند است؛</a:t>
            </a:r>
          </a:p>
          <a:p>
            <a:pPr algn="r" rtl="1"/>
            <a:r>
              <a:rPr lang="fa-IR" b="1" dirty="0" smtClean="0">
                <a:cs typeface="B Nazanin" pitchFamily="2" charset="-78"/>
              </a:rPr>
              <a:t>عنوان گيرنده دقيق، مشخص و همرا با احترام است؛</a:t>
            </a:r>
          </a:p>
          <a:p>
            <a:pPr algn="r" rtl="1"/>
            <a:r>
              <a:rPr lang="fa-IR" b="1" dirty="0" smtClean="0">
                <a:cs typeface="B Nazanin" pitchFamily="2" charset="-78"/>
              </a:rPr>
              <a:t>آغاز مناسب و پايان شايسته دارد؛</a:t>
            </a:r>
          </a:p>
          <a:p>
            <a:pPr algn="r" rtl="1"/>
            <a:r>
              <a:rPr lang="fa-IR" b="1" dirty="0" smtClean="0">
                <a:cs typeface="B Nazanin" pitchFamily="2" charset="-78"/>
              </a:rPr>
              <a:t>تاريخ، شماره و در صورت نياز پيوست و رونوشت ها دقيق مشخص شده است؛</a:t>
            </a:r>
          </a:p>
          <a:p>
            <a:pPr algn="r" rtl="1"/>
            <a:r>
              <a:rPr lang="fa-IR" b="1" dirty="0" smtClean="0">
                <a:cs typeface="B Nazanin" pitchFamily="2" charset="-78"/>
              </a:rPr>
              <a:t>اصول نگارشی و ويرايشی در آن رعايت شده است.</a:t>
            </a:r>
          </a:p>
        </p:txBody>
      </p:sp>
    </p:spTree>
    <p:extLst>
      <p:ext uri="{BB962C8B-B14F-4D97-AF65-F5344CB8AC3E}">
        <p14:creationId xmlns:p14="http://schemas.microsoft.com/office/powerpoint/2010/main" val="20552061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fa-IR" sz="3500" b="1" smtClean="0">
                <a:cs typeface="B Nazanin" pitchFamily="2" charset="-78"/>
              </a:rPr>
              <a:t>متن نامه اداری باید چگونه باشد؟</a:t>
            </a:r>
            <a:endParaRPr lang="en-US" sz="3500" b="1" smtClean="0">
              <a:cs typeface="B Nazanin" pitchFamily="2" charset="-78"/>
            </a:endParaRPr>
          </a:p>
        </p:txBody>
      </p:sp>
      <p:sp>
        <p:nvSpPr>
          <p:cNvPr id="23555" name="Content Placeholder 2"/>
          <p:cNvSpPr>
            <a:spLocks noGrp="1"/>
          </p:cNvSpPr>
          <p:nvPr>
            <p:ph idx="1"/>
          </p:nvPr>
        </p:nvSpPr>
        <p:spPr/>
        <p:txBody>
          <a:bodyPr/>
          <a:lstStyle/>
          <a:p>
            <a:pPr algn="r" rtl="1"/>
            <a:r>
              <a:rPr lang="fa-IR" sz="2400" dirty="0" smtClean="0">
                <a:cs typeface="B Nazanin" pitchFamily="2" charset="-78"/>
              </a:rPr>
              <a:t>مقصود اصلی و منظور و هدف نامه را بیان کند.</a:t>
            </a:r>
          </a:p>
          <a:p>
            <a:pPr algn="r" rtl="1"/>
            <a:r>
              <a:rPr lang="fa-IR" sz="2400" dirty="0" smtClean="0">
                <a:cs typeface="B Nazanin" pitchFamily="2" charset="-78"/>
              </a:rPr>
              <a:t>جدی و رسمی و به دور از طنز و هزل</a:t>
            </a:r>
          </a:p>
          <a:p>
            <a:pPr algn="r" rtl="1"/>
            <a:r>
              <a:rPr lang="fa-IR" sz="2400" dirty="0" smtClean="0">
                <a:cs typeface="B Nazanin" pitchFamily="2" charset="-78"/>
              </a:rPr>
              <a:t>روان و ساده و به دور از تفسیر و توضیح</a:t>
            </a:r>
          </a:p>
          <a:p>
            <a:pPr algn="r" rtl="1"/>
            <a:r>
              <a:rPr lang="fa-IR" sz="2400" dirty="0" smtClean="0">
                <a:cs typeface="B Nazanin" pitchFamily="2" charset="-78"/>
              </a:rPr>
              <a:t>استفاده از کلمات و واژگان واضح و روشن</a:t>
            </a:r>
          </a:p>
          <a:p>
            <a:pPr algn="r" rtl="1"/>
            <a:r>
              <a:rPr lang="fa-IR" sz="2400" dirty="0" smtClean="0">
                <a:cs typeface="B Nazanin" pitchFamily="2" charset="-78"/>
              </a:rPr>
              <a:t>صراحت ، دقت و روشنی</a:t>
            </a:r>
          </a:p>
          <a:p>
            <a:pPr algn="r" rtl="1"/>
            <a:r>
              <a:rPr lang="fa-IR" sz="2400" dirty="0" smtClean="0">
                <a:cs typeface="B Nazanin" pitchFamily="2" charset="-78"/>
              </a:rPr>
              <a:t>رهیز از تملق و حب و بغض</a:t>
            </a:r>
          </a:p>
          <a:p>
            <a:pPr algn="r" rtl="1"/>
            <a:r>
              <a:rPr lang="fa-IR" sz="2400" dirty="0" smtClean="0">
                <a:cs typeface="B Nazanin" pitchFamily="2" charset="-78"/>
              </a:rPr>
              <a:t>پرهیز از مطالب غیرضروری و حواشی نامربوط</a:t>
            </a:r>
          </a:p>
          <a:p>
            <a:pPr algn="r" rtl="1"/>
            <a:r>
              <a:rPr lang="fa-IR" sz="2400" dirty="0" smtClean="0">
                <a:cs typeface="B Nazanin" pitchFamily="2" charset="-78"/>
              </a:rPr>
              <a:t>نوشتن مطالب به صورت اهم و مهم</a:t>
            </a:r>
          </a:p>
          <a:p>
            <a:pPr algn="r" rtl="1"/>
            <a:r>
              <a:rPr lang="fa-IR" sz="2400" dirty="0" smtClean="0">
                <a:cs typeface="B Nazanin" pitchFamily="2" charset="-78"/>
              </a:rPr>
              <a:t>جملات کوتاه</a:t>
            </a:r>
          </a:p>
          <a:p>
            <a:pPr algn="r" rtl="1"/>
            <a:r>
              <a:rPr lang="fa-IR" sz="2400" dirty="0" smtClean="0">
                <a:cs typeface="B Nazanin" pitchFamily="2" charset="-78"/>
              </a:rPr>
              <a:t>استفاده از صیغه سوم شخص جمع : درخواست مکند به جای درخواست می کنم.</a:t>
            </a:r>
            <a:endParaRPr lang="en-US" sz="2400" dirty="0" smtClean="0">
              <a:cs typeface="B Nazanin" pitchFamily="2" charset="-78"/>
            </a:endParaRPr>
          </a:p>
        </p:txBody>
      </p:sp>
    </p:spTree>
    <p:extLst>
      <p:ext uri="{BB962C8B-B14F-4D97-AF65-F5344CB8AC3E}">
        <p14:creationId xmlns:p14="http://schemas.microsoft.com/office/powerpoint/2010/main" val="381348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194897" y="228601"/>
            <a:ext cx="8015654" cy="206375"/>
          </a:xfrm>
        </p:spPr>
        <p:txBody>
          <a:bodyPr>
            <a:normAutofit fontScale="90000"/>
          </a:bodyPr>
          <a:lstStyle/>
          <a:p>
            <a:r>
              <a:rPr lang="fa-IR" sz="1600">
                <a:cs typeface="B Homa" pitchFamily="2" charset="-78"/>
              </a:rPr>
              <a:t>كارگاه مكاتبات اداري</a:t>
            </a:r>
            <a:endParaRPr lang="en-US" sz="1600">
              <a:cs typeface="B Homa" pitchFamily="2" charset="-78"/>
            </a:endParaRPr>
          </a:p>
        </p:txBody>
      </p:sp>
      <p:graphicFrame>
        <p:nvGraphicFramePr>
          <p:cNvPr id="2" name="Diagram 1"/>
          <p:cNvGraphicFramePr/>
          <p:nvPr/>
        </p:nvGraphicFramePr>
        <p:xfrm>
          <a:off x="609600" y="1614488"/>
          <a:ext cx="7924800" cy="438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fa-IR" b="1" smtClean="0">
                <a:cs typeface="B Nazanin" pitchFamily="2" charset="-78"/>
              </a:rPr>
              <a:t>نامه را با چه عبارتی آغاز کنيم؟</a:t>
            </a:r>
          </a:p>
        </p:txBody>
      </p:sp>
      <p:sp>
        <p:nvSpPr>
          <p:cNvPr id="14339" name="Content Placeholder 2"/>
          <p:cNvSpPr>
            <a:spLocks noGrp="1"/>
          </p:cNvSpPr>
          <p:nvPr>
            <p:ph idx="1"/>
          </p:nvPr>
        </p:nvSpPr>
        <p:spPr/>
        <p:txBody>
          <a:bodyPr/>
          <a:lstStyle/>
          <a:p>
            <a:pPr algn="r" rtl="1" eaLnBrk="1" hangingPunct="1"/>
            <a:r>
              <a:rPr lang="fa-IR" b="1" dirty="0" smtClean="0">
                <a:cs typeface="B Nazanin" pitchFamily="2" charset="-78"/>
              </a:rPr>
              <a:t>بسم الله الرحمن الرحيم</a:t>
            </a:r>
          </a:p>
          <a:p>
            <a:pPr algn="r" rtl="1" eaLnBrk="1" hangingPunct="1"/>
            <a:r>
              <a:rPr lang="fa-IR" b="1" dirty="0" smtClean="0">
                <a:solidFill>
                  <a:srgbClr val="FF0000"/>
                </a:solidFill>
                <a:cs typeface="B Nazanin" pitchFamily="2" charset="-78"/>
              </a:rPr>
              <a:t>باسمه تعالی </a:t>
            </a:r>
            <a:r>
              <a:rPr lang="fa-IR" b="1" dirty="0" smtClean="0">
                <a:cs typeface="B Nazanin" pitchFamily="2" charset="-78"/>
              </a:rPr>
              <a:t>يا بسمه تعالی</a:t>
            </a:r>
          </a:p>
          <a:p>
            <a:pPr algn="r" rtl="1" eaLnBrk="1" hangingPunct="1"/>
            <a:r>
              <a:rPr lang="fa-IR" b="1" dirty="0" smtClean="0">
                <a:cs typeface="B Nazanin" pitchFamily="2" charset="-78"/>
              </a:rPr>
              <a:t>بنام خدا</a:t>
            </a:r>
          </a:p>
          <a:p>
            <a:pPr algn="r" rtl="1" eaLnBrk="1" hangingPunct="1"/>
            <a:r>
              <a:rPr lang="fa-IR" b="1" dirty="0" smtClean="0">
                <a:cs typeface="B Nazanin" pitchFamily="2" charset="-78"/>
              </a:rPr>
              <a:t>يا هو</a:t>
            </a:r>
          </a:p>
          <a:p>
            <a:pPr algn="r" rtl="1" eaLnBrk="1" hangingPunct="1"/>
            <a:r>
              <a:rPr lang="fa-IR" b="1" dirty="0" smtClean="0">
                <a:solidFill>
                  <a:srgbClr val="FF0000"/>
                </a:solidFill>
                <a:cs typeface="B Nazanin" pitchFamily="2" charset="-78"/>
              </a:rPr>
              <a:t>به نام خدا</a:t>
            </a:r>
          </a:p>
        </p:txBody>
      </p:sp>
    </p:spTree>
    <p:extLst>
      <p:ext uri="{BB962C8B-B14F-4D97-AF65-F5344CB8AC3E}">
        <p14:creationId xmlns:p14="http://schemas.microsoft.com/office/powerpoint/2010/main" val="119262297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down)">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down)">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down)">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ipe(down)">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wipe(down)">
                                      <p:cBhvr>
                                        <p:cTn id="2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0"/>
            <a:ext cx="8229600" cy="1143000"/>
          </a:xfrm>
        </p:spPr>
        <p:txBody>
          <a:bodyPr>
            <a:normAutofit fontScale="90000"/>
          </a:bodyPr>
          <a:lstStyle/>
          <a:p>
            <a:pPr algn="ctr" eaLnBrk="1" hangingPunct="1"/>
            <a:r>
              <a:rPr lang="fa-IR" sz="4400" b="1" smtClean="0">
                <a:cs typeface="B Nazanin" pitchFamily="2" charset="-78"/>
              </a:rPr>
              <a:t>نام و عنوان مخاطب نامه را چگونه بنويسيم</a:t>
            </a:r>
            <a:r>
              <a:rPr lang="fa-IR" sz="4400" smtClean="0">
                <a:cs typeface="B Nazanin" pitchFamily="2" charset="-78"/>
              </a:rPr>
              <a:t>؟</a:t>
            </a:r>
          </a:p>
        </p:txBody>
      </p:sp>
      <p:sp>
        <p:nvSpPr>
          <p:cNvPr id="3" name="Content Placeholder 2"/>
          <p:cNvSpPr>
            <a:spLocks noGrp="1"/>
          </p:cNvSpPr>
          <p:nvPr>
            <p:ph idx="1"/>
          </p:nvPr>
        </p:nvSpPr>
        <p:spPr>
          <a:xfrm>
            <a:off x="457200" y="1371600"/>
            <a:ext cx="8229600" cy="4724400"/>
          </a:xfrm>
        </p:spPr>
        <p:txBody>
          <a:bodyPr>
            <a:normAutofit fontScale="85000" lnSpcReduction="20000"/>
          </a:bodyPr>
          <a:lstStyle/>
          <a:p>
            <a:pPr marL="274320" indent="-274320" algn="r" rtl="1" eaLnBrk="1" fontAlgn="auto" hangingPunct="1">
              <a:spcAft>
                <a:spcPts val="0"/>
              </a:spcAft>
              <a:buClr>
                <a:schemeClr val="accent3"/>
              </a:buClr>
              <a:buFont typeface="Wingdings 2"/>
              <a:buChar char=""/>
              <a:defRPr/>
            </a:pPr>
            <a:r>
              <a:rPr lang="fa-IR" b="1" dirty="0" smtClean="0">
                <a:solidFill>
                  <a:srgbClr val="C00000"/>
                </a:solidFill>
                <a:ea typeface="+mn-ea"/>
                <a:cs typeface="B Nazanin" pitchFamily="2" charset="-78"/>
              </a:rPr>
              <a:t>جناب آقای/ سرکار خانم... رييس محترم ...</a:t>
            </a:r>
          </a:p>
          <a:p>
            <a:pPr marL="274320" indent="-274320" algn="r" rtl="1" eaLnBrk="1" fontAlgn="auto" hangingPunct="1">
              <a:spcAft>
                <a:spcPts val="0"/>
              </a:spcAft>
              <a:buClr>
                <a:schemeClr val="accent3"/>
              </a:buClr>
              <a:buFont typeface="Wingdings 2"/>
              <a:buNone/>
              <a:defRPr/>
            </a:pPr>
            <a:r>
              <a:rPr lang="fa-IR" b="1" dirty="0" smtClean="0">
                <a:solidFill>
                  <a:srgbClr val="7030A0"/>
                </a:solidFill>
                <a:ea typeface="+mn-ea"/>
                <a:cs typeface="B Nazanin" pitchFamily="2" charset="-78"/>
              </a:rPr>
              <a:t>    رييس محترم ...  جناب آقای/ سرکار خانم... </a:t>
            </a:r>
          </a:p>
          <a:p>
            <a:pPr marL="274320" indent="-274320" algn="r" rtl="1" eaLnBrk="1" fontAlgn="auto" hangingPunct="1">
              <a:spcAft>
                <a:spcPts val="0"/>
              </a:spcAft>
              <a:buClr>
                <a:schemeClr val="accent3"/>
              </a:buClr>
              <a:buFont typeface="Wingdings 2"/>
              <a:buChar char=""/>
              <a:defRPr/>
            </a:pPr>
            <a:r>
              <a:rPr lang="fa-IR" b="1" dirty="0" smtClean="0">
                <a:solidFill>
                  <a:srgbClr val="FF0000"/>
                </a:solidFill>
                <a:ea typeface="+mn-ea"/>
                <a:cs typeface="B Nazanin" pitchFamily="2" charset="-78"/>
              </a:rPr>
              <a:t>جناب آقای/ سرکار خانم... </a:t>
            </a:r>
          </a:p>
          <a:p>
            <a:pPr marL="274320" indent="-274320" algn="r" rtl="1" eaLnBrk="1" fontAlgn="auto" hangingPunct="1">
              <a:spcAft>
                <a:spcPts val="0"/>
              </a:spcAft>
              <a:buClr>
                <a:schemeClr val="accent3"/>
              </a:buClr>
              <a:buFont typeface="Wingdings 2"/>
              <a:buNone/>
              <a:defRPr/>
            </a:pPr>
            <a:r>
              <a:rPr lang="fa-IR" b="1" dirty="0" smtClean="0">
                <a:solidFill>
                  <a:srgbClr val="FF0000"/>
                </a:solidFill>
                <a:ea typeface="+mn-ea"/>
                <a:cs typeface="B Nazanin" pitchFamily="2" charset="-78"/>
              </a:rPr>
              <a:t>    رييس محترم ...</a:t>
            </a:r>
          </a:p>
          <a:p>
            <a:pPr marL="274320" indent="-274320" algn="r" rtl="1" eaLnBrk="1" fontAlgn="auto" hangingPunct="1">
              <a:spcAft>
                <a:spcPts val="0"/>
              </a:spcAft>
              <a:buClr>
                <a:schemeClr val="accent3"/>
              </a:buClr>
              <a:buFont typeface="Wingdings 2"/>
              <a:buChar char=""/>
              <a:defRPr/>
            </a:pPr>
            <a:r>
              <a:rPr lang="fa-IR" b="1" dirty="0" smtClean="0">
                <a:solidFill>
                  <a:srgbClr val="00B050"/>
                </a:solidFill>
                <a:ea typeface="+mn-ea"/>
                <a:cs typeface="B Nazanin" pitchFamily="2" charset="-78"/>
              </a:rPr>
              <a:t>رييس محترم ...</a:t>
            </a:r>
          </a:p>
          <a:p>
            <a:pPr marL="274320" indent="-274320" algn="r" rtl="1" eaLnBrk="1" fontAlgn="auto" hangingPunct="1">
              <a:spcAft>
                <a:spcPts val="0"/>
              </a:spcAft>
              <a:buClr>
                <a:schemeClr val="accent3"/>
              </a:buClr>
              <a:buFont typeface="Wingdings 2"/>
              <a:buNone/>
              <a:defRPr/>
            </a:pPr>
            <a:r>
              <a:rPr lang="fa-IR" b="1" dirty="0" smtClean="0">
                <a:solidFill>
                  <a:srgbClr val="00B050"/>
                </a:solidFill>
                <a:ea typeface="+mn-ea"/>
                <a:cs typeface="B Nazanin" pitchFamily="2" charset="-78"/>
              </a:rPr>
              <a:t>    جناب آقای/ سرکار خانم...</a:t>
            </a:r>
          </a:p>
          <a:p>
            <a:pPr marL="274320" indent="-274320" algn="r" rtl="1" eaLnBrk="1" fontAlgn="auto" hangingPunct="1">
              <a:spcAft>
                <a:spcPts val="0"/>
              </a:spcAft>
              <a:buClr>
                <a:schemeClr val="accent3"/>
              </a:buClr>
              <a:buFont typeface="Wingdings 2"/>
              <a:buChar char=""/>
              <a:defRPr/>
            </a:pPr>
            <a:r>
              <a:rPr lang="fa-IR" b="1" dirty="0" smtClean="0">
                <a:solidFill>
                  <a:srgbClr val="FFC000"/>
                </a:solidFill>
                <a:ea typeface="+mn-ea"/>
                <a:cs typeface="B Nazanin" pitchFamily="2" charset="-78"/>
              </a:rPr>
              <a:t>جناب آقای/ سرکار خانم...</a:t>
            </a:r>
          </a:p>
          <a:p>
            <a:pPr marL="274320" indent="-274320" algn="r" rtl="1" eaLnBrk="1" fontAlgn="auto" hangingPunct="1">
              <a:spcAft>
                <a:spcPts val="0"/>
              </a:spcAft>
              <a:buClr>
                <a:schemeClr val="accent3"/>
              </a:buClr>
              <a:buFont typeface="Wingdings 2"/>
              <a:buNone/>
              <a:defRPr/>
            </a:pPr>
            <a:r>
              <a:rPr lang="fa-IR" b="1" dirty="0" smtClean="0">
                <a:solidFill>
                  <a:srgbClr val="FFC000"/>
                </a:solidFill>
                <a:ea typeface="+mn-ea"/>
                <a:cs typeface="B Nazanin" pitchFamily="2" charset="-78"/>
              </a:rPr>
              <a:t>   معاونت / رياست/ مديريت محترم ...</a:t>
            </a:r>
          </a:p>
          <a:p>
            <a:pPr marL="274320" indent="-274320" algn="r" rtl="1" eaLnBrk="1" fontAlgn="auto" hangingPunct="1">
              <a:spcAft>
                <a:spcPts val="0"/>
              </a:spcAft>
              <a:buClr>
                <a:schemeClr val="accent3"/>
              </a:buClr>
              <a:buFont typeface="Wingdings 2"/>
              <a:buChar char=""/>
              <a:defRPr/>
            </a:pPr>
            <a:r>
              <a:rPr lang="fa-IR" b="1" dirty="0" smtClean="0">
                <a:solidFill>
                  <a:srgbClr val="0070C0"/>
                </a:solidFill>
                <a:ea typeface="+mn-ea"/>
                <a:cs typeface="B Nazanin" pitchFamily="2" charset="-78"/>
              </a:rPr>
              <a:t>جناب آقای/ سرکار خانم...</a:t>
            </a:r>
            <a:endParaRPr lang="fa-IR" b="1" dirty="0" smtClean="0">
              <a:solidFill>
                <a:srgbClr val="FFC000"/>
              </a:solidFill>
              <a:ea typeface="+mn-ea"/>
              <a:cs typeface="B Nazanin" pitchFamily="2" charset="-78"/>
            </a:endParaRPr>
          </a:p>
          <a:p>
            <a:pPr marL="274320" indent="-274320" algn="r" rtl="1" eaLnBrk="1" fontAlgn="auto" hangingPunct="1">
              <a:spcAft>
                <a:spcPts val="0"/>
              </a:spcAft>
              <a:buClr>
                <a:schemeClr val="accent3"/>
              </a:buClr>
              <a:buFont typeface="Wingdings 2"/>
              <a:buNone/>
              <a:defRPr/>
            </a:pPr>
            <a:r>
              <a:rPr lang="fa-IR" b="1" dirty="0" smtClean="0">
                <a:solidFill>
                  <a:srgbClr val="0070C0"/>
                </a:solidFill>
                <a:ea typeface="+mn-ea"/>
                <a:cs typeface="B Nazanin" pitchFamily="2" charset="-78"/>
              </a:rPr>
              <a:t>    معاون / رييس/  محترم....</a:t>
            </a:r>
          </a:p>
          <a:p>
            <a:pPr marL="274320" indent="-274320" algn="r" rtl="1" eaLnBrk="1" fontAlgn="auto" hangingPunct="1">
              <a:spcAft>
                <a:spcPts val="0"/>
              </a:spcAft>
              <a:buClr>
                <a:schemeClr val="accent3"/>
              </a:buClr>
              <a:buFont typeface="Wingdings 2"/>
              <a:buNone/>
              <a:defRPr/>
            </a:pPr>
            <a:r>
              <a:rPr lang="fa-IR" b="1" dirty="0" smtClean="0">
                <a:solidFill>
                  <a:srgbClr val="0070C0"/>
                </a:solidFill>
                <a:ea typeface="+mn-ea"/>
                <a:cs typeface="B Nazanin" pitchFamily="2" charset="-78"/>
              </a:rPr>
              <a:t>    </a:t>
            </a:r>
            <a:endParaRPr lang="fa-IR" b="1" dirty="0" smtClean="0">
              <a:solidFill>
                <a:srgbClr val="00B050"/>
              </a:solidFill>
              <a:ea typeface="+mn-ea"/>
              <a:cs typeface="B Nazanin" pitchFamily="2" charset="-78"/>
            </a:endParaRPr>
          </a:p>
          <a:p>
            <a:pPr marL="274320" indent="-274320" algn="r" rtl="1" eaLnBrk="1" fontAlgn="auto" hangingPunct="1">
              <a:spcAft>
                <a:spcPts val="0"/>
              </a:spcAft>
              <a:buClr>
                <a:schemeClr val="accent3"/>
              </a:buClr>
              <a:buFont typeface="Wingdings 2"/>
              <a:buChar char=""/>
              <a:defRPr/>
            </a:pPr>
            <a:endParaRPr lang="fa-IR" b="1" dirty="0" smtClean="0">
              <a:solidFill>
                <a:srgbClr val="C00000"/>
              </a:solidFill>
              <a:ea typeface="+mn-ea"/>
              <a:cs typeface="B Nazanin" pitchFamily="2" charset="-78"/>
            </a:endParaRPr>
          </a:p>
          <a:p>
            <a:pPr marL="274320" indent="-274320" algn="r" rtl="1" eaLnBrk="1" fontAlgn="auto" hangingPunct="1">
              <a:spcAft>
                <a:spcPts val="0"/>
              </a:spcAft>
              <a:buClr>
                <a:schemeClr val="accent3"/>
              </a:buClr>
              <a:buFont typeface="Wingdings 2"/>
              <a:buNone/>
              <a:defRPr/>
            </a:pPr>
            <a:endParaRPr lang="fa-IR" b="1" dirty="0">
              <a:solidFill>
                <a:srgbClr val="C00000"/>
              </a:solidFill>
              <a:ea typeface="+mn-ea"/>
              <a:cs typeface="B Nazanin" pitchFamily="2" charset="-78"/>
            </a:endParaRPr>
          </a:p>
        </p:txBody>
      </p:sp>
    </p:spTree>
    <p:extLst>
      <p:ext uri="{BB962C8B-B14F-4D97-AF65-F5344CB8AC3E}">
        <p14:creationId xmlns:p14="http://schemas.microsoft.com/office/powerpoint/2010/main" val="167849190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
                                        <p:tgtEl>
                                          <p:spTgt spid="3">
                                            <p:txEl>
                                              <p:pRg st="4" end="4"/>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slide(fromBottom)">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lide(fromBottom)">
                                      <p:cBhvr>
                                        <p:cTn id="31" dur="500"/>
                                        <p:tgtEl>
                                          <p:spTgt spid="3">
                                            <p:txEl>
                                              <p:pRg st="6" end="6"/>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slide(fromBottom)">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slide(fromBottom)">
                                      <p:cBhvr>
                                        <p:cTn id="39" dur="500"/>
                                        <p:tgtEl>
                                          <p:spTgt spid="3">
                                            <p:txEl>
                                              <p:pRg st="8" end="8"/>
                                            </p:txEl>
                                          </p:spTgt>
                                        </p:tgtEl>
                                      </p:cBhvr>
                                    </p:animEffect>
                                  </p:childTnLst>
                                </p:cTn>
                              </p:par>
                              <p:par>
                                <p:cTn id="40" presetID="12" presetClass="entr" presetSubtype="4"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slide(fromBottom)">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fa-IR" sz="4000" b="1" smtClean="0">
                <a:cs typeface="B Nazanin" pitchFamily="2" charset="-78"/>
              </a:rPr>
              <a:t>نام و عنوان مخاطب نامه را چگونه بنويسيم؟</a:t>
            </a:r>
            <a:endParaRPr lang="fa-IR" sz="4000" b="1" smtClean="0"/>
          </a:p>
        </p:txBody>
      </p:sp>
      <p:sp>
        <p:nvSpPr>
          <p:cNvPr id="3" name="Content Placeholder 2"/>
          <p:cNvSpPr>
            <a:spLocks noGrp="1"/>
          </p:cNvSpPr>
          <p:nvPr>
            <p:ph idx="1"/>
          </p:nvPr>
        </p:nvSpPr>
        <p:spPr/>
        <p:txBody>
          <a:bodyPr>
            <a:normAutofit fontScale="92500" lnSpcReduction="10000"/>
          </a:bodyPr>
          <a:lstStyle/>
          <a:p>
            <a:pPr algn="just" rtl="1"/>
            <a:r>
              <a:rPr lang="fa-IR" b="1" dirty="0" smtClean="0">
                <a:solidFill>
                  <a:srgbClr val="7030A0"/>
                </a:solidFill>
                <a:cs typeface="B Nazanin" pitchFamily="2" charset="-78"/>
              </a:rPr>
              <a:t>يادآوری:</a:t>
            </a:r>
          </a:p>
          <a:p>
            <a:pPr algn="just" rtl="1">
              <a:buFont typeface="Wingdings 2" pitchFamily="18" charset="2"/>
              <a:buNone/>
            </a:pPr>
            <a:r>
              <a:rPr lang="fa-IR" b="1" dirty="0" smtClean="0">
                <a:cs typeface="B Nazanin" pitchFamily="2" charset="-78"/>
              </a:rPr>
              <a:t> - چنان چه ضرورتی نداشته باشد که مخاطب نامه شخصی خاص باشد، می توان نامه را بدون نام شخص به اداره نوشت؛ </a:t>
            </a:r>
          </a:p>
          <a:p>
            <a:pPr algn="just" rtl="1">
              <a:buFont typeface="Wingdings 2" pitchFamily="18" charset="2"/>
              <a:buNone/>
            </a:pPr>
            <a:r>
              <a:rPr lang="fa-IR" b="1" dirty="0" smtClean="0">
                <a:cs typeface="B Nazanin" pitchFamily="2" charset="-78"/>
              </a:rPr>
              <a:t>    </a:t>
            </a:r>
            <a:r>
              <a:rPr lang="fa-IR" b="1" dirty="0" smtClean="0">
                <a:solidFill>
                  <a:srgbClr val="FF0000"/>
                </a:solidFill>
                <a:cs typeface="B Nazanin" pitchFamily="2" charset="-78"/>
              </a:rPr>
              <a:t>سازمان آموزش و پرورش فارس</a:t>
            </a:r>
          </a:p>
          <a:p>
            <a:pPr algn="just" rtl="1">
              <a:buFont typeface="Wingdings 2" pitchFamily="18" charset="2"/>
              <a:buNone/>
            </a:pPr>
            <a:r>
              <a:rPr lang="fa-IR" b="1" dirty="0" smtClean="0">
                <a:solidFill>
                  <a:srgbClr val="FF0000"/>
                </a:solidFill>
                <a:cs typeface="B Nazanin" pitchFamily="2" charset="-78"/>
              </a:rPr>
              <a:t>  - </a:t>
            </a:r>
            <a:r>
              <a:rPr lang="fa-IR" b="1" dirty="0" smtClean="0">
                <a:cs typeface="B Nazanin" pitchFamily="2" charset="-78"/>
              </a:rPr>
              <a:t>قسمت نام و عنوان گيرنده را به گونه ای ديگر نيز می توان نوشت:</a:t>
            </a:r>
          </a:p>
          <a:p>
            <a:pPr algn="just" rtl="1">
              <a:buFont typeface="Wingdings 2" pitchFamily="18" charset="2"/>
              <a:buNone/>
            </a:pPr>
            <a:r>
              <a:rPr lang="fa-IR" b="1" dirty="0" smtClean="0">
                <a:solidFill>
                  <a:srgbClr val="FF0000"/>
                </a:solidFill>
                <a:cs typeface="B Nazanin" pitchFamily="2" charset="-78"/>
              </a:rPr>
              <a:t>   </a:t>
            </a:r>
            <a:r>
              <a:rPr lang="fa-IR" b="1" dirty="0" smtClean="0">
                <a:solidFill>
                  <a:srgbClr val="C00000"/>
                </a:solidFill>
                <a:cs typeface="B Nazanin" pitchFamily="2" charset="-78"/>
              </a:rPr>
              <a:t>به: </a:t>
            </a:r>
            <a:r>
              <a:rPr lang="fa-IR" b="1" dirty="0" smtClean="0">
                <a:solidFill>
                  <a:srgbClr val="00B050"/>
                </a:solidFill>
                <a:cs typeface="B Nazanin" pitchFamily="2" charset="-78"/>
              </a:rPr>
              <a:t>سازمان کل آموزش و پرورش ...</a:t>
            </a:r>
          </a:p>
          <a:p>
            <a:pPr algn="just" rtl="1">
              <a:buFont typeface="Wingdings 2" pitchFamily="18" charset="2"/>
              <a:buNone/>
            </a:pPr>
            <a:r>
              <a:rPr lang="fa-IR" b="1" dirty="0" smtClean="0">
                <a:solidFill>
                  <a:srgbClr val="00B050"/>
                </a:solidFill>
                <a:cs typeface="B Nazanin" pitchFamily="2" charset="-78"/>
              </a:rPr>
              <a:t>   </a:t>
            </a:r>
            <a:r>
              <a:rPr lang="fa-IR" b="1" dirty="0" smtClean="0">
                <a:solidFill>
                  <a:srgbClr val="C00000"/>
                </a:solidFill>
                <a:cs typeface="B Nazanin" pitchFamily="2" charset="-78"/>
              </a:rPr>
              <a:t>از: </a:t>
            </a:r>
            <a:r>
              <a:rPr lang="fa-IR" b="1" dirty="0" smtClean="0">
                <a:solidFill>
                  <a:srgbClr val="00B050"/>
                </a:solidFill>
                <a:cs typeface="B Nazanin" pitchFamily="2" charset="-78"/>
              </a:rPr>
              <a:t>اداره ی آموزش و پرورش ناحيه ی ...</a:t>
            </a:r>
          </a:p>
          <a:p>
            <a:pPr algn="just" rtl="1">
              <a:buFont typeface="Wingdings 2" pitchFamily="18" charset="2"/>
              <a:buNone/>
            </a:pPr>
            <a:r>
              <a:rPr lang="fa-IR" b="1" dirty="0" smtClean="0">
                <a:solidFill>
                  <a:srgbClr val="C00000"/>
                </a:solidFill>
                <a:cs typeface="B Nazanin" pitchFamily="2" charset="-78"/>
              </a:rPr>
              <a:t>  موضوع: </a:t>
            </a:r>
            <a:r>
              <a:rPr lang="fa-IR" b="1" dirty="0" smtClean="0">
                <a:solidFill>
                  <a:srgbClr val="00B050"/>
                </a:solidFill>
                <a:cs typeface="B Nazanin" pitchFamily="2" charset="-78"/>
              </a:rPr>
              <a:t>درخواست تجهيزات آموزشی</a:t>
            </a:r>
          </a:p>
        </p:txBody>
      </p:sp>
    </p:spTree>
    <p:extLst>
      <p:ext uri="{BB962C8B-B14F-4D97-AF65-F5344CB8AC3E}">
        <p14:creationId xmlns:p14="http://schemas.microsoft.com/office/powerpoint/2010/main" val="214038145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eaLnBrk="1" hangingPunct="1"/>
            <a:r>
              <a:rPr lang="fa-IR" smtClean="0"/>
              <a:t>آغاز نامه</a:t>
            </a:r>
          </a:p>
        </p:txBody>
      </p:sp>
      <p:sp>
        <p:nvSpPr>
          <p:cNvPr id="3" name="Content Placeholder 2"/>
          <p:cNvSpPr>
            <a:spLocks noGrp="1"/>
          </p:cNvSpPr>
          <p:nvPr>
            <p:ph idx="1"/>
          </p:nvPr>
        </p:nvSpPr>
        <p:spPr/>
        <p:txBody>
          <a:bodyPr>
            <a:noAutofit/>
          </a:bodyPr>
          <a:lstStyle/>
          <a:p>
            <a:pPr marL="274320" indent="-274320" algn="r" rtl="1" eaLnBrk="1" fontAlgn="auto" hangingPunct="1">
              <a:spcAft>
                <a:spcPts val="0"/>
              </a:spcAft>
              <a:buClr>
                <a:schemeClr val="accent3"/>
              </a:buClr>
              <a:buFont typeface="Wingdings 2"/>
              <a:buNone/>
              <a:defRPr/>
            </a:pPr>
            <a:r>
              <a:rPr lang="fa-IR" sz="2400" dirty="0" smtClean="0">
                <a:solidFill>
                  <a:srgbClr val="FF0000"/>
                </a:solidFill>
                <a:ea typeface="+mn-ea"/>
                <a:cs typeface="B Nazanin" pitchFamily="2" charset="-78"/>
              </a:rPr>
              <a:t>    </a:t>
            </a:r>
            <a:r>
              <a:rPr lang="fa-IR" sz="2400" b="1" dirty="0" smtClean="0">
                <a:solidFill>
                  <a:srgbClr val="FF0000"/>
                </a:solidFill>
                <a:ea typeface="+mn-ea"/>
                <a:cs typeface="B Nazanin" pitchFamily="2" charset="-78"/>
              </a:rPr>
              <a:t>جناب آقای/ سرکار خانم... </a:t>
            </a:r>
          </a:p>
          <a:p>
            <a:pPr marL="274320" indent="-274320" algn="r" rtl="1" eaLnBrk="1" fontAlgn="auto" hangingPunct="1">
              <a:spcAft>
                <a:spcPts val="0"/>
              </a:spcAft>
              <a:buClr>
                <a:schemeClr val="accent3"/>
              </a:buClr>
              <a:buFont typeface="Wingdings 2"/>
              <a:buNone/>
              <a:defRPr/>
            </a:pPr>
            <a:r>
              <a:rPr lang="fa-IR" sz="2400" b="1" dirty="0" smtClean="0">
                <a:solidFill>
                  <a:srgbClr val="FF0000"/>
                </a:solidFill>
                <a:ea typeface="+mn-ea"/>
                <a:cs typeface="B Nazanin" pitchFamily="2" charset="-78"/>
              </a:rPr>
              <a:t>    رييس محترم ...</a:t>
            </a:r>
          </a:p>
          <a:p>
            <a:pPr marL="274320" indent="-274320" algn="r" rtl="1" eaLnBrk="1" fontAlgn="auto" hangingPunct="1">
              <a:spcAft>
                <a:spcPts val="0"/>
              </a:spcAft>
              <a:buClr>
                <a:schemeClr val="accent3"/>
              </a:buClr>
              <a:buFont typeface="Wingdings 2"/>
              <a:buNone/>
              <a:defRPr/>
            </a:pPr>
            <a:r>
              <a:rPr lang="fa-IR" sz="2400" b="1" dirty="0">
                <a:solidFill>
                  <a:srgbClr val="FF0000"/>
                </a:solidFill>
                <a:ea typeface="+mn-ea"/>
                <a:cs typeface="B Nazanin" pitchFamily="2" charset="-78"/>
              </a:rPr>
              <a:t> </a:t>
            </a:r>
            <a:r>
              <a:rPr lang="fa-IR" sz="2400" b="1" dirty="0" smtClean="0">
                <a:solidFill>
                  <a:srgbClr val="FF0000"/>
                </a:solidFill>
                <a:ea typeface="+mn-ea"/>
                <a:cs typeface="B Nazanin" pitchFamily="2" charset="-78"/>
              </a:rPr>
              <a:t>   </a:t>
            </a:r>
            <a:r>
              <a:rPr lang="fa-IR" sz="2400" b="1" dirty="0" smtClean="0">
                <a:solidFill>
                  <a:schemeClr val="tx2">
                    <a:lumMod val="60000"/>
                    <a:lumOff val="40000"/>
                  </a:schemeClr>
                </a:solidFill>
                <a:ea typeface="+mn-ea"/>
                <a:cs typeface="B Nazanin" pitchFamily="2" charset="-78"/>
              </a:rPr>
              <a:t>سلام عليکم / سلام / با عرض سلام / با سلام و خسته نباشيد</a:t>
            </a:r>
          </a:p>
          <a:p>
            <a:pPr marL="274320" indent="-274320" algn="r" rtl="1" eaLnBrk="1" fontAlgn="auto" hangingPunct="1">
              <a:spcAft>
                <a:spcPts val="0"/>
              </a:spcAft>
              <a:buClr>
                <a:schemeClr val="accent3"/>
              </a:buClr>
              <a:buFont typeface="Wingdings 2"/>
              <a:buNone/>
              <a:defRPr/>
            </a:pPr>
            <a:r>
              <a:rPr lang="fa-IR" sz="2400" b="1" dirty="0">
                <a:solidFill>
                  <a:schemeClr val="tx2">
                    <a:lumMod val="60000"/>
                    <a:lumOff val="40000"/>
                  </a:schemeClr>
                </a:solidFill>
                <a:ea typeface="+mn-ea"/>
                <a:cs typeface="B Nazanin" pitchFamily="2" charset="-78"/>
              </a:rPr>
              <a:t> </a:t>
            </a:r>
            <a:r>
              <a:rPr lang="fa-IR" sz="2400" b="1" dirty="0" smtClean="0">
                <a:solidFill>
                  <a:schemeClr val="tx2">
                    <a:lumMod val="60000"/>
                    <a:lumOff val="40000"/>
                  </a:schemeClr>
                </a:solidFill>
                <a:ea typeface="+mn-ea"/>
                <a:cs typeface="B Nazanin" pitchFamily="2" charset="-78"/>
              </a:rPr>
              <a:t>   با عرض سلام و ارادت و ....</a:t>
            </a:r>
          </a:p>
          <a:p>
            <a:pPr marL="274320" indent="-274320" algn="r" rtl="1" eaLnBrk="1" fontAlgn="auto" hangingPunct="1">
              <a:spcAft>
                <a:spcPts val="0"/>
              </a:spcAft>
              <a:buClr>
                <a:schemeClr val="accent3"/>
              </a:buClr>
              <a:buFont typeface="Wingdings 2"/>
              <a:buNone/>
              <a:defRPr/>
            </a:pPr>
            <a:r>
              <a:rPr lang="fa-IR" sz="2400" b="1" dirty="0">
                <a:solidFill>
                  <a:schemeClr val="tx2">
                    <a:lumMod val="60000"/>
                    <a:lumOff val="40000"/>
                  </a:schemeClr>
                </a:solidFill>
                <a:ea typeface="+mn-ea"/>
                <a:cs typeface="B Nazanin" pitchFamily="2" charset="-78"/>
              </a:rPr>
              <a:t> </a:t>
            </a:r>
            <a:r>
              <a:rPr lang="fa-IR" sz="2400" b="1" dirty="0" smtClean="0">
                <a:solidFill>
                  <a:schemeClr val="tx2">
                    <a:lumMod val="60000"/>
                    <a:lumOff val="40000"/>
                  </a:schemeClr>
                </a:solidFill>
                <a:ea typeface="+mn-ea"/>
                <a:cs typeface="B Nazanin" pitchFamily="2" charset="-78"/>
              </a:rPr>
              <a:t>        احتراماً، به استحضار می رساند</a:t>
            </a:r>
          </a:p>
          <a:p>
            <a:pPr marL="274320" indent="-274320" algn="r" rtl="1" eaLnBrk="1" fontAlgn="auto" hangingPunct="1">
              <a:spcAft>
                <a:spcPts val="0"/>
              </a:spcAft>
              <a:buClr>
                <a:schemeClr val="accent3"/>
              </a:buClr>
              <a:buFont typeface="Wingdings 2"/>
              <a:buNone/>
              <a:defRPr/>
            </a:pPr>
            <a:endParaRPr lang="fa-IR" sz="2400" b="1" dirty="0" smtClean="0">
              <a:solidFill>
                <a:schemeClr val="tx2">
                  <a:lumMod val="60000"/>
                  <a:lumOff val="40000"/>
                </a:schemeClr>
              </a:solidFill>
              <a:ea typeface="+mn-ea"/>
              <a:cs typeface="B Nazanin" pitchFamily="2" charset="-78"/>
            </a:endParaRPr>
          </a:p>
          <a:p>
            <a:pPr marL="274320" indent="-274320" algn="r" rtl="1" eaLnBrk="1" fontAlgn="auto" hangingPunct="1">
              <a:spcAft>
                <a:spcPts val="0"/>
              </a:spcAft>
              <a:buClr>
                <a:schemeClr val="accent3"/>
              </a:buClr>
              <a:buFont typeface="Wingdings 2"/>
              <a:buNone/>
              <a:defRPr/>
            </a:pPr>
            <a:r>
              <a:rPr lang="fa-IR" sz="2400" b="1" dirty="0" smtClean="0">
                <a:solidFill>
                  <a:srgbClr val="FF0000"/>
                </a:solidFill>
                <a:ea typeface="+mn-ea"/>
                <a:cs typeface="B Nazanin" pitchFamily="2" charset="-78"/>
              </a:rPr>
              <a:t>    </a:t>
            </a:r>
            <a:r>
              <a:rPr lang="fa-IR" sz="2400" b="1" dirty="0" smtClean="0">
                <a:solidFill>
                  <a:schemeClr val="accent6">
                    <a:lumMod val="50000"/>
                  </a:schemeClr>
                </a:solidFill>
                <a:ea typeface="+mn-ea"/>
                <a:cs typeface="B Nazanin" pitchFamily="2" charset="-78"/>
              </a:rPr>
              <a:t>جناب آقای/ سرکار خانم... </a:t>
            </a:r>
          </a:p>
          <a:p>
            <a:pPr marL="274320" indent="-274320" algn="r" rtl="1" eaLnBrk="1" fontAlgn="auto" hangingPunct="1">
              <a:spcAft>
                <a:spcPts val="0"/>
              </a:spcAft>
              <a:buClr>
                <a:schemeClr val="accent3"/>
              </a:buClr>
              <a:buFont typeface="Wingdings 2"/>
              <a:buNone/>
              <a:defRPr/>
            </a:pPr>
            <a:r>
              <a:rPr lang="fa-IR" sz="2400" b="1" dirty="0" smtClean="0">
                <a:solidFill>
                  <a:schemeClr val="accent6">
                    <a:lumMod val="50000"/>
                  </a:schemeClr>
                </a:solidFill>
                <a:ea typeface="+mn-ea"/>
                <a:cs typeface="B Nazanin" pitchFamily="2" charset="-78"/>
              </a:rPr>
              <a:t>    رييس محترم ...</a:t>
            </a:r>
          </a:p>
          <a:p>
            <a:pPr marL="274320" indent="-274320" algn="r" rtl="1" eaLnBrk="1" fontAlgn="auto" hangingPunct="1">
              <a:spcAft>
                <a:spcPts val="0"/>
              </a:spcAft>
              <a:buClr>
                <a:schemeClr val="accent3"/>
              </a:buClr>
              <a:buFont typeface="Wingdings 2"/>
              <a:buNone/>
              <a:defRPr/>
            </a:pPr>
            <a:r>
              <a:rPr lang="fa-IR" sz="2400" b="1" dirty="0" smtClean="0">
                <a:solidFill>
                  <a:schemeClr val="accent6">
                    <a:lumMod val="50000"/>
                  </a:schemeClr>
                </a:solidFill>
                <a:ea typeface="+mn-ea"/>
                <a:cs typeface="B Nazanin" pitchFamily="2" charset="-78"/>
              </a:rPr>
              <a:t>           با سلام و احترام، به استحضار می رساند</a:t>
            </a:r>
          </a:p>
          <a:p>
            <a:pPr marL="274320" indent="-274320" algn="r" rtl="1" eaLnBrk="1" fontAlgn="auto" hangingPunct="1">
              <a:spcAft>
                <a:spcPts val="0"/>
              </a:spcAft>
              <a:buClr>
                <a:schemeClr val="accent3"/>
              </a:buClr>
              <a:buFont typeface="Wingdings 2"/>
              <a:buNone/>
              <a:defRPr/>
            </a:pPr>
            <a:r>
              <a:rPr lang="fa-IR" sz="2400" dirty="0">
                <a:solidFill>
                  <a:srgbClr val="FF0000"/>
                </a:solidFill>
                <a:ea typeface="+mn-ea"/>
                <a:cs typeface="B Nazanin" pitchFamily="2" charset="-78"/>
              </a:rPr>
              <a:t> </a:t>
            </a:r>
            <a:r>
              <a:rPr lang="fa-IR" sz="2400" dirty="0" smtClean="0">
                <a:solidFill>
                  <a:srgbClr val="FF0000"/>
                </a:solidFill>
                <a:ea typeface="+mn-ea"/>
                <a:cs typeface="B Nazanin" pitchFamily="2" charset="-78"/>
              </a:rPr>
              <a:t>   </a:t>
            </a:r>
          </a:p>
          <a:p>
            <a:pPr marL="274320" indent="-274320" algn="r" rtl="1" eaLnBrk="1" fontAlgn="auto" hangingPunct="1">
              <a:spcAft>
                <a:spcPts val="0"/>
              </a:spcAft>
              <a:buClr>
                <a:schemeClr val="accent3"/>
              </a:buClr>
              <a:buFont typeface="Wingdings 2"/>
              <a:buNone/>
              <a:defRPr/>
            </a:pPr>
            <a:endParaRPr lang="fa-IR" sz="2400" dirty="0" smtClean="0">
              <a:solidFill>
                <a:schemeClr val="tx2">
                  <a:lumMod val="60000"/>
                  <a:lumOff val="40000"/>
                </a:schemeClr>
              </a:solidFill>
              <a:ea typeface="+mn-ea"/>
              <a:cs typeface="B Nazanin" pitchFamily="2" charset="-78"/>
            </a:endParaRPr>
          </a:p>
          <a:p>
            <a:pPr marL="274320" indent="-274320" algn="r" rtl="1" eaLnBrk="1" fontAlgn="auto" hangingPunct="1">
              <a:spcAft>
                <a:spcPts val="0"/>
              </a:spcAft>
              <a:buClr>
                <a:schemeClr val="accent3"/>
              </a:buClr>
              <a:buFont typeface="Wingdings 2"/>
              <a:buNone/>
              <a:defRPr/>
            </a:pPr>
            <a:r>
              <a:rPr lang="fa-IR" sz="2400" dirty="0">
                <a:solidFill>
                  <a:schemeClr val="tx2">
                    <a:lumMod val="60000"/>
                    <a:lumOff val="40000"/>
                  </a:schemeClr>
                </a:solidFill>
                <a:ea typeface="+mn-ea"/>
                <a:cs typeface="B Nazanin" pitchFamily="2" charset="-78"/>
              </a:rPr>
              <a:t> </a:t>
            </a:r>
            <a:r>
              <a:rPr lang="fa-IR" sz="2400" dirty="0" smtClean="0">
                <a:solidFill>
                  <a:schemeClr val="tx2">
                    <a:lumMod val="60000"/>
                    <a:lumOff val="40000"/>
                  </a:schemeClr>
                </a:solidFill>
                <a:ea typeface="+mn-ea"/>
                <a:cs typeface="B Nazanin" pitchFamily="2" charset="-78"/>
              </a:rPr>
              <a:t>    </a:t>
            </a:r>
          </a:p>
        </p:txBody>
      </p:sp>
    </p:spTree>
    <p:extLst>
      <p:ext uri="{BB962C8B-B14F-4D97-AF65-F5344CB8AC3E}">
        <p14:creationId xmlns:p14="http://schemas.microsoft.com/office/powerpoint/2010/main" val="132053961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eaLnBrk="1" hangingPunct="1"/>
            <a:r>
              <a:rPr lang="fa-IR" b="1" smtClean="0">
                <a:cs typeface="B Nazanin" pitchFamily="2" charset="-78"/>
              </a:rPr>
              <a:t>آغاز نامه</a:t>
            </a:r>
          </a:p>
        </p:txBody>
      </p:sp>
      <p:sp>
        <p:nvSpPr>
          <p:cNvPr id="17411" name="Content Placeholder 2"/>
          <p:cNvSpPr>
            <a:spLocks noGrp="1"/>
          </p:cNvSpPr>
          <p:nvPr>
            <p:ph idx="1"/>
          </p:nvPr>
        </p:nvSpPr>
        <p:spPr/>
        <p:txBody>
          <a:bodyPr/>
          <a:lstStyle/>
          <a:p>
            <a:pPr algn="r" rtl="1" eaLnBrk="1" hangingPunct="1"/>
            <a:r>
              <a:rPr lang="fa-IR" b="1" smtClean="0">
                <a:cs typeface="B Nazanin" pitchFamily="2" charset="-78"/>
              </a:rPr>
              <a:t>سلام عليکم، احتراماً به آگاهی می رساند...</a:t>
            </a:r>
          </a:p>
          <a:p>
            <a:pPr algn="r" rtl="1" eaLnBrk="1" hangingPunct="1"/>
            <a:r>
              <a:rPr lang="fa-IR" b="1" smtClean="0">
                <a:cs typeface="B Nazanin" pitchFamily="2" charset="-78"/>
              </a:rPr>
              <a:t>با سلام، احتراماً با عنايت (توجه) به اين که/ از آن جا که...</a:t>
            </a:r>
          </a:p>
          <a:p>
            <a:pPr algn="r" rtl="1" eaLnBrk="1" hangingPunct="1"/>
            <a:r>
              <a:rPr lang="fa-IR" b="1" smtClean="0">
                <a:solidFill>
                  <a:srgbClr val="C00000"/>
                </a:solidFill>
                <a:cs typeface="B Nazanin" pitchFamily="2" charset="-78"/>
              </a:rPr>
              <a:t>با سلام و احترام، به استحضار می رساند...</a:t>
            </a:r>
          </a:p>
          <a:p>
            <a:pPr algn="r" rtl="1" eaLnBrk="1" hangingPunct="1"/>
            <a:r>
              <a:rPr lang="fa-IR" b="1" smtClean="0">
                <a:solidFill>
                  <a:srgbClr val="C00000"/>
                </a:solidFill>
                <a:cs typeface="B Nazanin" pitchFamily="2" charset="-78"/>
              </a:rPr>
              <a:t>با سلام و احترام، همان گونه که مستحضريد...</a:t>
            </a:r>
          </a:p>
        </p:txBody>
      </p:sp>
    </p:spTree>
    <p:extLst>
      <p:ext uri="{BB962C8B-B14F-4D97-AF65-F5344CB8AC3E}">
        <p14:creationId xmlns:p14="http://schemas.microsoft.com/office/powerpoint/2010/main" val="102930561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500"/>
                                        <p:tgtEl>
                                          <p:spTgt spid="1741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wipe(down)">
                                      <p:cBhvr>
                                        <p:cTn id="10" dur="500"/>
                                        <p:tgtEl>
                                          <p:spTgt spid="17411">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wipe(down)">
                                      <p:cBhvr>
                                        <p:cTn id="13" dur="500"/>
                                        <p:tgtEl>
                                          <p:spTgt spid="17411">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411">
                                            <p:txEl>
                                              <p:pRg st="3" end="3"/>
                                            </p:txEl>
                                          </p:spTgt>
                                        </p:tgtEl>
                                        <p:attrNameLst>
                                          <p:attrName>style.visibility</p:attrName>
                                        </p:attrNameLst>
                                      </p:cBhvr>
                                      <p:to>
                                        <p:strVal val="visible"/>
                                      </p:to>
                                    </p:set>
                                    <p:animEffect transition="in" filter="wipe(down)">
                                      <p:cBhvr>
                                        <p:cTn id="16"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903288"/>
            <a:ext cx="8229600" cy="1143000"/>
          </a:xfrm>
        </p:spPr>
        <p:txBody>
          <a:bodyPr/>
          <a:lstStyle/>
          <a:p>
            <a:pPr algn="ctr" eaLnBrk="1" hangingPunct="1"/>
            <a:r>
              <a:rPr lang="fa-IR" b="1" smtClean="0">
                <a:cs typeface="B Nazanin" pitchFamily="2" charset="-78"/>
              </a:rPr>
              <a:t>آغاز نامه</a:t>
            </a:r>
          </a:p>
        </p:txBody>
      </p:sp>
      <p:sp>
        <p:nvSpPr>
          <p:cNvPr id="18435" name="Content Placeholder 2"/>
          <p:cNvSpPr>
            <a:spLocks noGrp="1"/>
          </p:cNvSpPr>
          <p:nvPr>
            <p:ph idx="1"/>
          </p:nvPr>
        </p:nvSpPr>
        <p:spPr>
          <a:xfrm>
            <a:off x="381000" y="2133600"/>
            <a:ext cx="8229600" cy="4389438"/>
          </a:xfrm>
        </p:spPr>
        <p:txBody>
          <a:bodyPr>
            <a:normAutofit lnSpcReduction="10000"/>
          </a:bodyPr>
          <a:lstStyle/>
          <a:p>
            <a:pPr algn="r" rtl="1" eaLnBrk="1" hangingPunct="1"/>
            <a:r>
              <a:rPr lang="fa-IR" b="1" dirty="0" smtClean="0">
                <a:solidFill>
                  <a:srgbClr val="C00000"/>
                </a:solidFill>
                <a:cs typeface="B Nazanin" pitchFamily="2" charset="-78"/>
              </a:rPr>
              <a:t>با سلام و احترام، عطف به نامه ی شماره ی... مورخ...</a:t>
            </a:r>
          </a:p>
          <a:p>
            <a:pPr algn="r" rtl="1" eaLnBrk="1" hangingPunct="1"/>
            <a:r>
              <a:rPr lang="fa-IR" b="1" dirty="0" smtClean="0">
                <a:solidFill>
                  <a:srgbClr val="00B050"/>
                </a:solidFill>
                <a:cs typeface="B Nazanin" pitchFamily="2" charset="-78"/>
              </a:rPr>
              <a:t>با  سلام و احترام، بازگشت به نامه ی شماره ی ... تاريخ...</a:t>
            </a:r>
          </a:p>
          <a:p>
            <a:pPr algn="r" rtl="1" eaLnBrk="1" hangingPunct="1"/>
            <a:r>
              <a:rPr lang="fa-IR" b="1" dirty="0" smtClean="0">
                <a:solidFill>
                  <a:srgbClr val="00B050"/>
                </a:solidFill>
                <a:cs typeface="B Nazanin" pitchFamily="2" charset="-78"/>
              </a:rPr>
              <a:t>با سلام و احترام، در پاسخ به نامه ی شماره ی... تاريخ...</a:t>
            </a:r>
          </a:p>
          <a:p>
            <a:pPr algn="r" rtl="1" eaLnBrk="1" hangingPunct="1"/>
            <a:endParaRPr lang="fa-IR" b="1" dirty="0" smtClean="0">
              <a:cs typeface="B Nazanin" pitchFamily="2" charset="-78"/>
            </a:endParaRPr>
          </a:p>
          <a:p>
            <a:pPr algn="r" rtl="1" eaLnBrk="1" hangingPunct="1"/>
            <a:r>
              <a:rPr lang="fa-IR" b="1" dirty="0" smtClean="0">
                <a:solidFill>
                  <a:srgbClr val="C00000"/>
                </a:solidFill>
                <a:cs typeface="B Nazanin" pitchFamily="2" charset="-78"/>
              </a:rPr>
              <a:t>با سلام و احترام، برای پی گيری نامه ی شماره ی...، تاريخ...</a:t>
            </a:r>
          </a:p>
          <a:p>
            <a:pPr algn="r" rtl="1" eaLnBrk="1" hangingPunct="1"/>
            <a:r>
              <a:rPr lang="fa-IR" b="1" dirty="0" smtClean="0">
                <a:cs typeface="B Nazanin" pitchFamily="2" charset="-78"/>
              </a:rPr>
              <a:t>ب</a:t>
            </a:r>
            <a:r>
              <a:rPr lang="fa-IR" b="1" dirty="0" smtClean="0">
                <a:solidFill>
                  <a:srgbClr val="00B050"/>
                </a:solidFill>
                <a:cs typeface="B Nazanin" pitchFamily="2" charset="-78"/>
              </a:rPr>
              <a:t>ا سلام و احترام، پيرو نامه ی شماره ی ...، تاريخ...</a:t>
            </a:r>
          </a:p>
          <a:p>
            <a:pPr algn="r" rtl="1" eaLnBrk="1" hangingPunct="1"/>
            <a:r>
              <a:rPr lang="fa-IR" b="1" dirty="0" smtClean="0">
                <a:solidFill>
                  <a:srgbClr val="00B050"/>
                </a:solidFill>
                <a:cs typeface="B Nazanin" pitchFamily="2" charset="-78"/>
              </a:rPr>
              <a:t>با سلام و احترام، در پی نامه ی شماره ی...، تاريخ...</a:t>
            </a:r>
          </a:p>
          <a:p>
            <a:pPr algn="r" rtl="1" eaLnBrk="1" hangingPunct="1"/>
            <a:endParaRPr lang="fa-IR" b="1" dirty="0" smtClean="0">
              <a:cs typeface="B Nazanin" pitchFamily="2" charset="-78"/>
            </a:endParaRPr>
          </a:p>
          <a:p>
            <a:pPr algn="r" rtl="1" eaLnBrk="1" hangingPunct="1"/>
            <a:endParaRPr lang="fa-IR" b="1" dirty="0" smtClean="0">
              <a:cs typeface="B Nazanin" pitchFamily="2" charset="-78"/>
            </a:endParaRPr>
          </a:p>
          <a:p>
            <a:pPr algn="r" rtl="1" eaLnBrk="1" hangingPunct="1">
              <a:buFont typeface="Wingdings 2" pitchFamily="18" charset="2"/>
              <a:buNone/>
            </a:pPr>
            <a:endParaRPr lang="fa-IR" b="1" dirty="0" smtClean="0">
              <a:cs typeface="B Nazanin" pitchFamily="2" charset="-78"/>
            </a:endParaRPr>
          </a:p>
          <a:p>
            <a:pPr algn="r" rtl="1" eaLnBrk="1" hangingPunct="1"/>
            <a:endParaRPr lang="fa-IR" b="1" dirty="0" smtClean="0">
              <a:cs typeface="B Nazanin" pitchFamily="2" charset="-78"/>
            </a:endParaRPr>
          </a:p>
        </p:txBody>
      </p:sp>
    </p:spTree>
    <p:extLst>
      <p:ext uri="{BB962C8B-B14F-4D97-AF65-F5344CB8AC3E}">
        <p14:creationId xmlns:p14="http://schemas.microsoft.com/office/powerpoint/2010/main" val="137644524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down)">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down)">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down)">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wipe(down)">
                                      <p:cBhvr>
                                        <p:cTn id="22" dur="500"/>
                                        <p:tgtEl>
                                          <p:spTgt spid="184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Effect transition="in" filter="wipe(down)">
                                      <p:cBhvr>
                                        <p:cTn id="27" dur="500"/>
                                        <p:tgtEl>
                                          <p:spTgt spid="1843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435">
                                            <p:txEl>
                                              <p:pRg st="6" end="6"/>
                                            </p:txEl>
                                          </p:spTgt>
                                        </p:tgtEl>
                                        <p:attrNameLst>
                                          <p:attrName>style.visibility</p:attrName>
                                        </p:attrNameLst>
                                      </p:cBhvr>
                                      <p:to>
                                        <p:strVal val="visible"/>
                                      </p:to>
                                    </p:set>
                                    <p:animEffect transition="in" filter="wipe(down)">
                                      <p:cBhvr>
                                        <p:cTn id="32"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fa-IR" sz="4800" b="1" smtClean="0">
                <a:cs typeface="B Nazanin" pitchFamily="2" charset="-78"/>
              </a:rPr>
              <a:t>ويژگی های متن نامه</a:t>
            </a:r>
          </a:p>
        </p:txBody>
      </p:sp>
      <p:sp>
        <p:nvSpPr>
          <p:cNvPr id="3" name="Content Placeholder 2"/>
          <p:cNvSpPr>
            <a:spLocks noGrp="1"/>
          </p:cNvSpPr>
          <p:nvPr>
            <p:ph idx="1"/>
          </p:nvPr>
        </p:nvSpPr>
        <p:spPr/>
        <p:txBody>
          <a:bodyPr/>
          <a:lstStyle/>
          <a:p>
            <a:pPr algn="just"/>
            <a:r>
              <a:rPr lang="fa-IR" b="1" smtClean="0">
                <a:cs typeface="B Nazanin" pitchFamily="2" charset="-78"/>
              </a:rPr>
              <a:t>بخش اصلی هر نامه، متن آن نامه است که شايسته است نويسنده مقصود خود را خلاصه، مستند، درست، ساده و روان در اين قسمت بنويسد؛ به گونه ای که مخاطب نامه، در پيوند با موضوع نامه، همه ی اطلاعات لازم را در نامه ببيند و به سادگی بتواند مقصود اصلی نويسنده را دريابد.</a:t>
            </a:r>
          </a:p>
          <a:p>
            <a:r>
              <a:rPr lang="fa-IR" b="1" smtClean="0">
                <a:cs typeface="B Nazanin" pitchFamily="2" charset="-78"/>
              </a:rPr>
              <a:t>متن نامه شامل سه بخش مقدمه، پیکره و نتیجه است که بطور نامرئی در هم تنیده شده و به هم مربوط می شوند.</a:t>
            </a:r>
          </a:p>
        </p:txBody>
      </p:sp>
    </p:spTree>
    <p:extLst>
      <p:ext uri="{BB962C8B-B14F-4D97-AF65-F5344CB8AC3E}">
        <p14:creationId xmlns:p14="http://schemas.microsoft.com/office/powerpoint/2010/main" val="29268568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fa-IR" sz="3500" b="1" smtClean="0">
                <a:cs typeface="B Nazanin" pitchFamily="2" charset="-78"/>
              </a:rPr>
              <a:t>مقدمه نامه</a:t>
            </a:r>
            <a:endParaRPr lang="en-US" sz="3500" b="1" smtClean="0">
              <a:cs typeface="B Nazanin" pitchFamily="2" charset="-78"/>
            </a:endParaRPr>
          </a:p>
        </p:txBody>
      </p:sp>
      <p:sp>
        <p:nvSpPr>
          <p:cNvPr id="31747" name="Content Placeholder 2"/>
          <p:cNvSpPr>
            <a:spLocks noGrp="1"/>
          </p:cNvSpPr>
          <p:nvPr>
            <p:ph idx="1"/>
          </p:nvPr>
        </p:nvSpPr>
        <p:spPr>
          <a:xfrm>
            <a:off x="381000" y="1935163"/>
            <a:ext cx="8305800" cy="4389437"/>
          </a:xfrm>
        </p:spPr>
        <p:txBody>
          <a:bodyPr/>
          <a:lstStyle/>
          <a:p>
            <a:pPr algn="r" rtl="1"/>
            <a:r>
              <a:rPr lang="ar-SA" b="1" u="sng" dirty="0" smtClean="0">
                <a:solidFill>
                  <a:srgbClr val="7030A0"/>
                </a:solidFill>
                <a:cs typeface="B Nazanin" pitchFamily="2" charset="-78"/>
              </a:rPr>
              <a:t>مقدمه نامه </a:t>
            </a:r>
            <a:r>
              <a:rPr lang="fa-IR" b="1" u="sng" dirty="0" smtClean="0">
                <a:solidFill>
                  <a:srgbClr val="7030A0"/>
                </a:solidFill>
                <a:cs typeface="B Nazanin" pitchFamily="2" charset="-78"/>
              </a:rPr>
              <a:t>: </a:t>
            </a:r>
            <a:r>
              <a:rPr lang="ar-SA" sz="2400" b="1" dirty="0" smtClean="0">
                <a:cs typeface="B Nazanin" pitchFamily="2" charset="-78"/>
              </a:rPr>
              <a:t>سلام- شماره و تاریخ نامه در پاسخ نامه ها</a:t>
            </a:r>
            <a:r>
              <a:rPr lang="en-US" sz="2400" b="1" dirty="0" smtClean="0">
                <a:cs typeface="B Nazanin" pitchFamily="2" charset="-78"/>
              </a:rPr>
              <a:t>-</a:t>
            </a:r>
            <a:br>
              <a:rPr lang="en-US" sz="2400" b="1" dirty="0" smtClean="0">
                <a:cs typeface="B Nazanin" pitchFamily="2" charset="-78"/>
              </a:rPr>
            </a:br>
            <a:r>
              <a:rPr lang="ar-SA" sz="2400" b="1" dirty="0" smtClean="0">
                <a:cs typeface="B Nazanin" pitchFamily="2" charset="-78"/>
              </a:rPr>
              <a:t>شماره و تاریخ نامه ی پیشین </a:t>
            </a:r>
            <a:endParaRPr lang="fa-IR" sz="2400" b="1" dirty="0" smtClean="0">
              <a:cs typeface="B Nazanin" pitchFamily="2" charset="-78"/>
            </a:endParaRPr>
          </a:p>
          <a:p>
            <a:pPr algn="r" rtl="1"/>
            <a:r>
              <a:rPr lang="ar-SA" sz="2400" b="1" dirty="0" smtClean="0">
                <a:cs typeface="B Nazanin" pitchFamily="2" charset="-78"/>
              </a:rPr>
              <a:t>در نامه های پیرو،</a:t>
            </a:r>
            <a:r>
              <a:rPr lang="ar-SA" sz="2000" b="1" dirty="0" smtClean="0">
                <a:cs typeface="B Nazanin" pitchFamily="2" charset="-78"/>
              </a:rPr>
              <a:t> برای آشنا ساختن مخاطب با سابقه موضوع و استفاده از عبارت</a:t>
            </a:r>
            <a:r>
              <a:rPr lang="en-US" sz="2400" b="1" dirty="0" smtClean="0">
                <a:cs typeface="B Nazanin" pitchFamily="2" charset="-78"/>
              </a:rPr>
              <a:t/>
            </a:r>
            <a:br>
              <a:rPr lang="en-US" sz="2400" b="1" dirty="0" smtClean="0">
                <a:cs typeface="B Nazanin" pitchFamily="2" charset="-78"/>
              </a:rPr>
            </a:br>
            <a:r>
              <a:rPr lang="ar-SA" sz="2400" b="1" dirty="0" smtClean="0">
                <a:cs typeface="B Nazanin" pitchFamily="2" charset="-78"/>
              </a:rPr>
              <a:t>«به اطلاع می</a:t>
            </a:r>
            <a:r>
              <a:rPr lang="fa-IR" sz="2400" b="1" dirty="0" smtClean="0">
                <a:cs typeface="B Nazanin" pitchFamily="2" charset="-78"/>
              </a:rPr>
              <a:t>رساند</a:t>
            </a:r>
            <a:r>
              <a:rPr lang="ar-SA" sz="2400" b="1" dirty="0" smtClean="0">
                <a:cs typeface="B Nazanin" pitchFamily="2" charset="-78"/>
              </a:rPr>
              <a:t> و به آگاهی می رساند </a:t>
            </a:r>
            <a:r>
              <a:rPr lang="fa-IR" sz="2400" b="1" dirty="0" smtClean="0">
                <a:cs typeface="B Nazanin" pitchFamily="2" charset="-78"/>
              </a:rPr>
              <a:t>»</a:t>
            </a:r>
            <a:r>
              <a:rPr lang="ar-SA" sz="2400" b="1" dirty="0" smtClean="0">
                <a:cs typeface="B Nazanin" pitchFamily="2" charset="-78"/>
              </a:rPr>
              <a:t> </a:t>
            </a:r>
            <a:r>
              <a:rPr lang="ar-SA" sz="2400" b="1" dirty="0" smtClean="0">
                <a:solidFill>
                  <a:srgbClr val="7030A0"/>
                </a:solidFill>
                <a:cs typeface="B Nazanin" pitchFamily="2" charset="-78"/>
              </a:rPr>
              <a:t>برای مقامات هم سطح </a:t>
            </a:r>
            <a:r>
              <a:rPr lang="ar-SA" sz="2400" b="1" dirty="0" smtClean="0">
                <a:cs typeface="B Nazanin" pitchFamily="2" charset="-78"/>
              </a:rPr>
              <a:t>، برای </a:t>
            </a:r>
            <a:r>
              <a:rPr lang="ar-SA" sz="2400" b="1" dirty="0" smtClean="0">
                <a:solidFill>
                  <a:srgbClr val="7030A0"/>
                </a:solidFill>
                <a:cs typeface="B Nazanin" pitchFamily="2" charset="-78"/>
              </a:rPr>
              <a:t>مقامات بالاتر </a:t>
            </a:r>
            <a:r>
              <a:rPr lang="fa-IR" sz="2400" b="1" dirty="0" smtClean="0">
                <a:cs typeface="B Nazanin" pitchFamily="2" charset="-78"/>
              </a:rPr>
              <a:t>«</a:t>
            </a:r>
            <a:r>
              <a:rPr lang="ar-SA" sz="2400" b="1" dirty="0" smtClean="0">
                <a:cs typeface="B Nazanin" pitchFamily="2" charset="-78"/>
              </a:rPr>
              <a:t> باستحضار می رساند</a:t>
            </a:r>
            <a:r>
              <a:rPr lang="en-US" sz="2400" b="1" dirty="0" smtClean="0">
                <a:cs typeface="B Nazanin" pitchFamily="2" charset="-78"/>
              </a:rPr>
              <a:t> «</a:t>
            </a:r>
            <a:br>
              <a:rPr lang="en-US" sz="2400" b="1" dirty="0" smtClean="0">
                <a:cs typeface="B Nazanin" pitchFamily="2" charset="-78"/>
              </a:rPr>
            </a:br>
            <a:r>
              <a:rPr lang="fa-IR" sz="3600" b="1" dirty="0" smtClean="0">
                <a:solidFill>
                  <a:srgbClr val="7030A0"/>
                </a:solidFill>
                <a:cs typeface="B Nazanin" pitchFamily="2" charset="-78"/>
              </a:rPr>
              <a:t>برای تقاضا :</a:t>
            </a:r>
            <a:endParaRPr lang="fa-IR" sz="2400" b="1" dirty="0" smtClean="0">
              <a:solidFill>
                <a:srgbClr val="7030A0"/>
              </a:solidFill>
              <a:cs typeface="B Nazanin" pitchFamily="2" charset="-78"/>
            </a:endParaRPr>
          </a:p>
          <a:p>
            <a:pPr algn="r" rtl="1"/>
            <a:r>
              <a:rPr lang="ar-SA" sz="2400" b="1" dirty="0" smtClean="0">
                <a:cs typeface="B Nazanin" pitchFamily="2" charset="-78"/>
              </a:rPr>
              <a:t>مقام بالادست</a:t>
            </a:r>
            <a:r>
              <a:rPr lang="fa-IR" sz="2400" b="1" dirty="0" smtClean="0">
                <a:cs typeface="B Nazanin" pitchFamily="2" charset="-78"/>
              </a:rPr>
              <a:t> ـ مستدعی است</a:t>
            </a:r>
          </a:p>
          <a:p>
            <a:pPr algn="r" rtl="1"/>
            <a:r>
              <a:rPr lang="fa-IR" sz="2400" b="1" dirty="0" smtClean="0">
                <a:cs typeface="B Nazanin" pitchFamily="2" charset="-78"/>
              </a:rPr>
              <a:t>مقام همطراز ـ خواهشمند است ـ شایسته است</a:t>
            </a:r>
          </a:p>
          <a:p>
            <a:pPr algn="r" rtl="1"/>
            <a:r>
              <a:rPr lang="fa-IR" sz="2400" b="1" dirty="0" smtClean="0">
                <a:cs typeface="B Nazanin" pitchFamily="2" charset="-78"/>
              </a:rPr>
              <a:t>مقام پایین تر ـ مقتضی است</a:t>
            </a:r>
          </a:p>
        </p:txBody>
      </p:sp>
    </p:spTree>
    <p:extLst>
      <p:ext uri="{BB962C8B-B14F-4D97-AF65-F5344CB8AC3E}">
        <p14:creationId xmlns:p14="http://schemas.microsoft.com/office/powerpoint/2010/main" val="29106731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fa-IR" b="1" smtClean="0">
                <a:cs typeface="B Nazanin" pitchFamily="2" charset="-78"/>
              </a:rPr>
              <a:t>شیوه نگارش متن نامه های اداری</a:t>
            </a:r>
            <a:endParaRPr lang="en-US" b="1" smtClean="0">
              <a:cs typeface="B Nazanin" pitchFamily="2" charset="-78"/>
            </a:endParaRPr>
          </a:p>
        </p:txBody>
      </p:sp>
      <p:sp>
        <p:nvSpPr>
          <p:cNvPr id="32771" name="Content Placeholder 2"/>
          <p:cNvSpPr>
            <a:spLocks noGrp="1"/>
          </p:cNvSpPr>
          <p:nvPr>
            <p:ph idx="1"/>
          </p:nvPr>
        </p:nvSpPr>
        <p:spPr/>
        <p:txBody>
          <a:bodyPr>
            <a:normAutofit fontScale="92500" lnSpcReduction="20000"/>
          </a:bodyPr>
          <a:lstStyle/>
          <a:p>
            <a:pPr algn="ctr" rtl="1"/>
            <a:r>
              <a:rPr lang="fa-IR" sz="2400" dirty="0" smtClean="0">
                <a:cs typeface="B Nazanin" pitchFamily="2" charset="-78"/>
              </a:rPr>
              <a:t>شیوه نگارش عبارتست از قواعدی که رعایت آنها علاوه بر آسان سازی کار خواننده و نویسنده در ارتباطبهتر، زیبایی نوشته را نیز به ارمغان می آورد. این قوانین دو بخش را شامل می گردند: </a:t>
            </a:r>
            <a:r>
              <a:rPr lang="fa-IR" sz="2400" b="1" dirty="0" smtClean="0">
                <a:solidFill>
                  <a:srgbClr val="7030A0"/>
                </a:solidFill>
                <a:cs typeface="B Nazanin" pitchFamily="2" charset="-78"/>
              </a:rPr>
              <a:t>واژه بندی و نشان گذاری.</a:t>
            </a:r>
          </a:p>
          <a:p>
            <a:pPr algn="r" rtl="1"/>
            <a:r>
              <a:rPr lang="fa-IR" b="1" dirty="0" smtClean="0">
                <a:cs typeface="B Nazanin" pitchFamily="2" charset="-78"/>
              </a:rPr>
              <a:t>ترکیب واژگان با یکدیگر آغازگر هر نوشتاری است؛ از ترکیب واژگان جملات ساخته می شوند و از ترکیب چندجمله یک بند یا پاراگراف به وجود می آید. هر پاراگراف می تواند بخشی از یک نامه و یا نوشتار دیگر باشد.</a:t>
            </a:r>
          </a:p>
          <a:p>
            <a:pPr algn="r" rtl="1"/>
            <a:r>
              <a:rPr lang="fa-IR" b="1" dirty="0" smtClean="0">
                <a:cs typeface="B Nazanin" pitchFamily="2" charset="-78"/>
              </a:rPr>
              <a:t> ازمجموع پاراگراف ها، صفحات نامه ها، کتاب ها و نوشتار دیگر پدید می آید. </a:t>
            </a:r>
            <a:r>
              <a:rPr lang="fa-IR" b="1" dirty="0" smtClean="0">
                <a:solidFill>
                  <a:srgbClr val="7030A0"/>
                </a:solidFill>
                <a:cs typeface="B Nazanin" pitchFamily="2" charset="-78"/>
              </a:rPr>
              <a:t>پس هنر هر نویسنده در ابتدای امر استفاده بجا و مناسب از واژگان متناسب و زیبا است.</a:t>
            </a:r>
            <a:r>
              <a:rPr lang="fa-IR" dirty="0" smtClean="0"/>
              <a:t/>
            </a:r>
            <a:br>
              <a:rPr lang="fa-IR" dirty="0" smtClean="0"/>
            </a:br>
            <a:r>
              <a:rPr lang="fa-IR" dirty="0" smtClean="0"/>
              <a:t/>
            </a:r>
            <a:br>
              <a:rPr lang="fa-IR" dirty="0" smtClean="0"/>
            </a:br>
            <a:endParaRPr lang="en-US" dirty="0" smtClean="0">
              <a:cs typeface="Majalla UI"/>
            </a:endParaRPr>
          </a:p>
        </p:txBody>
      </p:sp>
    </p:spTree>
    <p:extLst>
      <p:ext uri="{BB962C8B-B14F-4D97-AF65-F5344CB8AC3E}">
        <p14:creationId xmlns:p14="http://schemas.microsoft.com/office/powerpoint/2010/main" val="9615681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fa-IR" sz="3500" b="1" smtClean="0">
                <a:cs typeface="B Nazanin" pitchFamily="2" charset="-78"/>
              </a:rPr>
              <a:t>انتخاب واژگان نامه ها</a:t>
            </a:r>
            <a:endParaRPr lang="en-US" sz="3500" b="1" smtClean="0">
              <a:cs typeface="B Nazanin" pitchFamily="2" charset="-78"/>
            </a:endParaRPr>
          </a:p>
        </p:txBody>
      </p:sp>
      <p:sp>
        <p:nvSpPr>
          <p:cNvPr id="33795" name="Content Placeholder 2"/>
          <p:cNvSpPr>
            <a:spLocks noGrp="1"/>
          </p:cNvSpPr>
          <p:nvPr>
            <p:ph idx="1"/>
          </p:nvPr>
        </p:nvSpPr>
        <p:spPr/>
        <p:txBody>
          <a:bodyPr>
            <a:normAutofit lnSpcReduction="10000"/>
          </a:bodyPr>
          <a:lstStyle/>
          <a:p>
            <a:r>
              <a:rPr lang="ar-SA" sz="2200" b="1" smtClean="0">
                <a:solidFill>
                  <a:srgbClr val="7030A0"/>
                </a:solidFill>
                <a:cs typeface="B Nazanin" pitchFamily="2" charset="-78"/>
              </a:rPr>
              <a:t>انتخاب واژگان مناسب برای نامه نگاری از اهمیت والایی برخوردار است، انتخاب واژه به میزان دانش، تجربه،</a:t>
            </a:r>
            <a:r>
              <a:rPr lang="fa-IR" sz="2200" b="1" smtClean="0">
                <a:solidFill>
                  <a:srgbClr val="7030A0"/>
                </a:solidFill>
                <a:cs typeface="B Nazanin" pitchFamily="2" charset="-78"/>
              </a:rPr>
              <a:t> </a:t>
            </a:r>
            <a:r>
              <a:rPr lang="ar-SA" sz="2200" b="1" smtClean="0">
                <a:solidFill>
                  <a:srgbClr val="7030A0"/>
                </a:solidFill>
                <a:cs typeface="B Nazanin" pitchFamily="2" charset="-78"/>
              </a:rPr>
              <a:t>شخصیت، سلیقه و ورزیدگی نویسنده بستگی دارد. </a:t>
            </a:r>
            <a:r>
              <a:rPr lang="ar-SA" sz="2200" b="1" smtClean="0">
                <a:cs typeface="B Nazanin" pitchFamily="2" charset="-78"/>
              </a:rPr>
              <a:t>زبان فارسی غنی از واژگان بسیاری است که برای تبیین یک</a:t>
            </a:r>
            <a:r>
              <a:rPr lang="fa-IR" sz="2200" b="1" smtClean="0">
                <a:cs typeface="B Nazanin" pitchFamily="2" charset="-78"/>
              </a:rPr>
              <a:t> </a:t>
            </a:r>
            <a:r>
              <a:rPr lang="ar-SA" sz="2200" b="1" smtClean="0">
                <a:cs typeface="B Nazanin" pitchFamily="2" charset="-78"/>
              </a:rPr>
              <a:t>موضوع استفاده می شود، پس با مطالعه آثار ادبی فاخر دامنه لغات بسیار پرباری ایجاد می شود که در نگارش متون ادبی و اداری کاربرد دارد.</a:t>
            </a:r>
            <a:endParaRPr lang="fa-IR" sz="2200" b="1" smtClean="0">
              <a:cs typeface="B Nazanin" pitchFamily="2" charset="-78"/>
            </a:endParaRPr>
          </a:p>
          <a:p>
            <a:r>
              <a:rPr lang="ar-SA" sz="2200" b="1" smtClean="0">
                <a:cs typeface="B Nazanin" pitchFamily="2" charset="-78"/>
              </a:rPr>
              <a:t> </a:t>
            </a:r>
            <a:r>
              <a:rPr lang="ar-SA" sz="2200" b="1" smtClean="0">
                <a:solidFill>
                  <a:srgbClr val="7030A0"/>
                </a:solidFill>
                <a:cs typeface="B Nazanin" pitchFamily="2" charset="-78"/>
              </a:rPr>
              <a:t>بسیاری از واژگان شاید به تنهایی زیبا باشند، اما باید به تاثیر آن در جمله توجه داشت، چراکه در ترکیب جمله می تواند معنای بسیار بدی در ذهن ایجاد کند. </a:t>
            </a:r>
            <a:r>
              <a:rPr lang="ar-SA" sz="2200" b="1" smtClean="0">
                <a:cs typeface="B Nazanin" pitchFamily="2" charset="-78"/>
              </a:rPr>
              <a:t>توصیه می شود با استفاده از واژگان زیبا، ساده و روان، متنی را به خواننده تحویل دهید که وی را با چندگانگی معنایی، پیچیدگی متنی و سطحی بودن مطالب مواجه نکند. </a:t>
            </a:r>
            <a:endParaRPr lang="fa-IR" sz="2200" b="1" smtClean="0">
              <a:cs typeface="B Nazanin" pitchFamily="2" charset="-78"/>
            </a:endParaRPr>
          </a:p>
          <a:p>
            <a:r>
              <a:rPr lang="ar-SA" sz="2200" b="1" smtClean="0">
                <a:solidFill>
                  <a:srgbClr val="7030A0"/>
                </a:solidFill>
                <a:cs typeface="B Nazanin" pitchFamily="2" charset="-78"/>
              </a:rPr>
              <a:t>از دیگر سوی، انطباق متن نوشته شده با دستور زبان فارسی و ساختار مناسب و منطقی مهم می باشد</a:t>
            </a:r>
            <a:r>
              <a:rPr lang="en-US" sz="2200" b="1" smtClean="0">
                <a:solidFill>
                  <a:srgbClr val="7030A0"/>
                </a:solidFill>
                <a:cs typeface="B Nazanin" pitchFamily="2" charset="-78"/>
              </a:rPr>
              <a:t>.</a:t>
            </a:r>
            <a:r>
              <a:rPr lang="en-US" b="1" smtClean="0">
                <a:cs typeface="Majalla UI"/>
              </a:rPr>
              <a:t/>
            </a:r>
            <a:br>
              <a:rPr lang="en-US" b="1" smtClean="0">
                <a:cs typeface="Majalla UI"/>
              </a:rPr>
            </a:br>
            <a:endParaRPr lang="en-US" smtClean="0">
              <a:cs typeface="Majalla UI"/>
            </a:endParaRPr>
          </a:p>
        </p:txBody>
      </p:sp>
    </p:spTree>
    <p:extLst>
      <p:ext uri="{BB962C8B-B14F-4D97-AF65-F5344CB8AC3E}">
        <p14:creationId xmlns:p14="http://schemas.microsoft.com/office/powerpoint/2010/main" val="128244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pPr algn="r" rtl="1">
              <a:lnSpc>
                <a:spcPct val="90000"/>
              </a:lnSpc>
            </a:pPr>
            <a:r>
              <a:rPr lang="fa-IR" sz="2800">
                <a:cs typeface="B Homa" pitchFamily="2" charset="-78"/>
              </a:rPr>
              <a:t>نام خداوند</a:t>
            </a:r>
          </a:p>
          <a:p>
            <a:pPr algn="r" rtl="1">
              <a:lnSpc>
                <a:spcPct val="90000"/>
              </a:lnSpc>
            </a:pPr>
            <a:r>
              <a:rPr lang="fa-IR" sz="2800">
                <a:cs typeface="B Homa" pitchFamily="2" charset="-78"/>
              </a:rPr>
              <a:t>نشان سازمان</a:t>
            </a:r>
          </a:p>
          <a:p>
            <a:pPr algn="r" rtl="1">
              <a:lnSpc>
                <a:spcPct val="90000"/>
              </a:lnSpc>
            </a:pPr>
            <a:r>
              <a:rPr lang="fa-IR" sz="2800">
                <a:cs typeface="B Homa" pitchFamily="2" charset="-78"/>
              </a:rPr>
              <a:t>مشخصات دفتري</a:t>
            </a:r>
          </a:p>
          <a:p>
            <a:pPr algn="r" rtl="1">
              <a:lnSpc>
                <a:spcPct val="90000"/>
              </a:lnSpc>
            </a:pPr>
            <a:r>
              <a:rPr lang="fa-IR" sz="2800">
                <a:cs typeface="B Homa" pitchFamily="2" charset="-78"/>
              </a:rPr>
              <a:t>فرستنده و گيرنده و موضوع</a:t>
            </a:r>
          </a:p>
          <a:p>
            <a:pPr algn="r" rtl="1">
              <a:lnSpc>
                <a:spcPct val="90000"/>
              </a:lnSpc>
            </a:pPr>
            <a:r>
              <a:rPr lang="fa-IR" sz="2800">
                <a:cs typeface="B Homa" pitchFamily="2" charset="-78"/>
              </a:rPr>
              <a:t>آغاز نامه</a:t>
            </a:r>
          </a:p>
          <a:p>
            <a:pPr algn="r" rtl="1">
              <a:lnSpc>
                <a:spcPct val="90000"/>
              </a:lnSpc>
            </a:pPr>
            <a:r>
              <a:rPr lang="fa-IR" sz="2800">
                <a:cs typeface="B Homa" pitchFamily="2" charset="-78"/>
              </a:rPr>
              <a:t>متن</a:t>
            </a:r>
          </a:p>
          <a:p>
            <a:pPr algn="r" rtl="1">
              <a:lnSpc>
                <a:spcPct val="90000"/>
              </a:lnSpc>
            </a:pPr>
            <a:r>
              <a:rPr lang="fa-IR" sz="2800">
                <a:cs typeface="B Homa" pitchFamily="2" charset="-78"/>
              </a:rPr>
              <a:t>امضا</a:t>
            </a:r>
          </a:p>
          <a:p>
            <a:pPr algn="r" rtl="1">
              <a:lnSpc>
                <a:spcPct val="90000"/>
              </a:lnSpc>
            </a:pPr>
            <a:r>
              <a:rPr lang="fa-IR" sz="2800">
                <a:cs typeface="B Homa" pitchFamily="2" charset="-78"/>
              </a:rPr>
              <a:t>رونوشت</a:t>
            </a:r>
          </a:p>
          <a:p>
            <a:pPr algn="r" rtl="1">
              <a:lnSpc>
                <a:spcPct val="90000"/>
              </a:lnSpc>
            </a:pPr>
            <a:r>
              <a:rPr lang="fa-IR" sz="2800">
                <a:cs typeface="B Homa" pitchFamily="2" charset="-78"/>
              </a:rPr>
              <a:t>نشاني اداره ...</a:t>
            </a:r>
            <a:endParaRPr lang="en-US" sz="2800">
              <a:cs typeface="B Homa" pitchFamily="2" charset="-78"/>
            </a:endParaRPr>
          </a:p>
        </p:txBody>
      </p:sp>
      <p:sp>
        <p:nvSpPr>
          <p:cNvPr id="13314" name="Rectangle 2"/>
          <p:cNvSpPr>
            <a:spLocks noGrp="1" noChangeArrowheads="1"/>
          </p:cNvSpPr>
          <p:nvPr>
            <p:ph type="title"/>
          </p:nvPr>
        </p:nvSpPr>
        <p:spPr/>
        <p:txBody>
          <a:bodyPr/>
          <a:lstStyle/>
          <a:p>
            <a:pPr algn="r"/>
            <a:r>
              <a:rPr lang="fa-IR">
                <a:cs typeface="B Farnaz" pitchFamily="2" charset="-78"/>
              </a:rPr>
              <a:t>اجزاي نامه هاي اداري :</a:t>
            </a:r>
            <a:endParaRPr lang="en-US">
              <a:cs typeface="B Farnaz" pitchFamily="2" charset="-78"/>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a:r>
              <a:rPr lang="fa-IR" sz="3500" smtClean="0">
                <a:cs typeface="B Nazanin" pitchFamily="2" charset="-78"/>
              </a:rPr>
              <a:t>انتخاب واژگان</a:t>
            </a:r>
            <a:endParaRPr lang="en-US" sz="3500" smtClean="0">
              <a:cs typeface="B Nazanin" pitchFamily="2" charset="-78"/>
            </a:endParaRPr>
          </a:p>
        </p:txBody>
      </p:sp>
      <p:sp>
        <p:nvSpPr>
          <p:cNvPr id="34819" name="Content Placeholder 2"/>
          <p:cNvSpPr>
            <a:spLocks noGrp="1"/>
          </p:cNvSpPr>
          <p:nvPr>
            <p:ph idx="1"/>
          </p:nvPr>
        </p:nvSpPr>
        <p:spPr/>
        <p:txBody>
          <a:bodyPr>
            <a:normAutofit fontScale="92500"/>
          </a:bodyPr>
          <a:lstStyle/>
          <a:p>
            <a:pPr algn="r" rtl="1"/>
            <a:r>
              <a:rPr lang="fa-IR" dirty="0" smtClean="0">
                <a:cs typeface="B Nazanin" pitchFamily="2" charset="-78"/>
              </a:rPr>
              <a:t>استفاده از عناوین زیبا و محترمانه و کاربردی</a:t>
            </a:r>
          </a:p>
          <a:p>
            <a:pPr algn="r" rtl="1"/>
            <a:r>
              <a:rPr lang="fa-IR" dirty="0" smtClean="0">
                <a:cs typeface="B Nazanin" pitchFamily="2" charset="-78"/>
              </a:rPr>
              <a:t>استفاده از موقعیت آغاز نامه : به نام خدا(متنوع)</a:t>
            </a:r>
          </a:p>
          <a:p>
            <a:pPr algn="r" rtl="1"/>
            <a:r>
              <a:rPr lang="fa-IR" dirty="0" smtClean="0">
                <a:cs typeface="B Nazanin" pitchFamily="2" charset="-78"/>
              </a:rPr>
              <a:t>واژگان متناسب اداری و رسمی مرتبط با موضوعات</a:t>
            </a:r>
          </a:p>
          <a:p>
            <a:pPr algn="r" rtl="1"/>
            <a:r>
              <a:rPr lang="fa-IR" dirty="0" smtClean="0">
                <a:cs typeface="B Nazanin" pitchFamily="2" charset="-78"/>
              </a:rPr>
              <a:t>استفاده از اینجانب به جای بنده</a:t>
            </a:r>
          </a:p>
          <a:p>
            <a:pPr algn="r" rtl="1"/>
            <a:r>
              <a:rPr lang="fa-IR" dirty="0" smtClean="0">
                <a:cs typeface="B Nazanin" pitchFamily="2" charset="-78"/>
              </a:rPr>
              <a:t>استفاده از همانگونه که مستحضرید به جای به استحضار می رساند</a:t>
            </a:r>
          </a:p>
          <a:p>
            <a:pPr algn="r" rtl="1"/>
            <a:r>
              <a:rPr lang="fa-IR" dirty="0" smtClean="0">
                <a:cs typeface="B Nazanin" pitchFamily="2" charset="-78"/>
              </a:rPr>
              <a:t>واژگان ادبی</a:t>
            </a:r>
          </a:p>
          <a:p>
            <a:pPr algn="r" rtl="1"/>
            <a:r>
              <a:rPr lang="fa-IR" sz="2400" dirty="0" smtClean="0">
                <a:cs typeface="B Nazanin" pitchFamily="2" charset="-78"/>
              </a:rPr>
              <a:t>استفاده از صنایع مختلف ادبی در تبریک نامه ها ، سپاس نامه و تسلیت نامه ها</a:t>
            </a:r>
          </a:p>
          <a:p>
            <a:pPr algn="r" rtl="1"/>
            <a:r>
              <a:rPr lang="fa-IR" sz="2400" dirty="0" smtClean="0">
                <a:cs typeface="B Nazanin" pitchFamily="2" charset="-78"/>
              </a:rPr>
              <a:t>استفاده از احادیث ، اشعار و پیامهای کوتاه </a:t>
            </a:r>
          </a:p>
          <a:p>
            <a:pPr algn="r" rtl="1"/>
            <a:r>
              <a:rPr lang="fa-IR" sz="2400" dirty="0" smtClean="0">
                <a:cs typeface="B Nazanin" pitchFamily="2" charset="-78"/>
              </a:rPr>
              <a:t>و ....</a:t>
            </a:r>
          </a:p>
          <a:p>
            <a:pPr algn="r" rtl="1"/>
            <a:endParaRPr lang="fa-IR" sz="2400" dirty="0" smtClean="0">
              <a:cs typeface="B Nazanin" pitchFamily="2" charset="-78"/>
            </a:endParaRPr>
          </a:p>
          <a:p>
            <a:pPr algn="r" rtl="1"/>
            <a:endParaRPr lang="fa-IR" dirty="0" smtClean="0"/>
          </a:p>
          <a:p>
            <a:pPr algn="r" rtl="1"/>
            <a:endParaRPr lang="en-US" dirty="0" smtClean="0">
              <a:cs typeface="Majalla UI"/>
            </a:endParaRPr>
          </a:p>
        </p:txBody>
      </p:sp>
    </p:spTree>
    <p:extLst>
      <p:ext uri="{BB962C8B-B14F-4D97-AF65-F5344CB8AC3E}">
        <p14:creationId xmlns:p14="http://schemas.microsoft.com/office/powerpoint/2010/main" val="39273953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eaLnBrk="1" hangingPunct="1"/>
            <a:r>
              <a:rPr lang="fa-IR" b="1" smtClean="0">
                <a:cs typeface="B Nazanin" pitchFamily="2" charset="-78"/>
              </a:rPr>
              <a:t>پايان نامه</a:t>
            </a:r>
          </a:p>
        </p:txBody>
      </p:sp>
      <p:sp>
        <p:nvSpPr>
          <p:cNvPr id="25603" name="Content Placeholder 2"/>
          <p:cNvSpPr>
            <a:spLocks noGrp="1"/>
          </p:cNvSpPr>
          <p:nvPr>
            <p:ph idx="1"/>
          </p:nvPr>
        </p:nvSpPr>
        <p:spPr/>
        <p:txBody>
          <a:bodyPr>
            <a:normAutofit fontScale="92500" lnSpcReduction="10000"/>
          </a:bodyPr>
          <a:lstStyle/>
          <a:p>
            <a:pPr algn="r" rtl="1" eaLnBrk="1" hangingPunct="1"/>
            <a:r>
              <a:rPr lang="fa-IR" b="1" dirty="0" smtClean="0">
                <a:solidFill>
                  <a:srgbClr val="C00000"/>
                </a:solidFill>
                <a:cs typeface="B Nazanin" pitchFamily="2" charset="-78"/>
              </a:rPr>
              <a:t>عبارت پايانی متن نامه:</a:t>
            </a:r>
          </a:p>
          <a:p>
            <a:pPr algn="r" rtl="1" eaLnBrk="1" hangingPunct="1">
              <a:buFont typeface="Wingdings 2" pitchFamily="18" charset="2"/>
              <a:buNone/>
            </a:pPr>
            <a:r>
              <a:rPr lang="fa-IR" b="1" dirty="0" smtClean="0">
                <a:cs typeface="B Nazanin" pitchFamily="2" charset="-78"/>
              </a:rPr>
              <a:t>- متمني است اقدامات لازم را در خصوص تقاضاي فوق الذكر مبذول فرماييد.</a:t>
            </a:r>
          </a:p>
          <a:p>
            <a:pPr algn="r" rtl="1" eaLnBrk="1" hangingPunct="1">
              <a:buFont typeface="Wingdings 2" pitchFamily="18" charset="2"/>
              <a:buNone/>
            </a:pPr>
            <a:r>
              <a:rPr lang="fa-IR" b="1" dirty="0" smtClean="0">
                <a:cs typeface="B Nazanin" pitchFamily="2" charset="-78"/>
              </a:rPr>
              <a:t> - مستدعي است اقدامات مقتضی را مبذول فرماييد.</a:t>
            </a:r>
          </a:p>
          <a:p>
            <a:pPr algn="r" rtl="1" eaLnBrk="1" hangingPunct="1">
              <a:buFont typeface="Wingdings 2" pitchFamily="18" charset="2"/>
              <a:buNone/>
            </a:pPr>
            <a:r>
              <a:rPr lang="fa-IR" b="1" dirty="0" smtClean="0">
                <a:solidFill>
                  <a:srgbClr val="00B050"/>
                </a:solidFill>
                <a:cs typeface="B Nazanin" pitchFamily="2" charset="-78"/>
              </a:rPr>
              <a:t>- خواهشمند است امر به اقدام فرماييد.</a:t>
            </a:r>
          </a:p>
          <a:p>
            <a:pPr algn="r" rtl="1" eaLnBrk="1" hangingPunct="1"/>
            <a:r>
              <a:rPr lang="fa-IR" b="1" dirty="0" smtClean="0">
                <a:solidFill>
                  <a:srgbClr val="C00000"/>
                </a:solidFill>
                <a:cs typeface="B Nazanin" pitchFamily="2" charset="-78"/>
              </a:rPr>
              <a:t>پايان نامه</a:t>
            </a:r>
          </a:p>
          <a:p>
            <a:pPr algn="r" rtl="1" eaLnBrk="1" hangingPunct="1">
              <a:buFont typeface="Wingdings 2" pitchFamily="18" charset="2"/>
              <a:buNone/>
            </a:pPr>
            <a:r>
              <a:rPr lang="fa-IR" b="1" dirty="0" smtClean="0">
                <a:cs typeface="B Nazanin" pitchFamily="2" charset="-78"/>
              </a:rPr>
              <a:t> - موفقيت و پيروزی شما را از ايزد منان خواهانم.</a:t>
            </a:r>
          </a:p>
          <a:p>
            <a:pPr algn="r" rtl="1" eaLnBrk="1" hangingPunct="1">
              <a:buFont typeface="Wingdings 2" pitchFamily="18" charset="2"/>
              <a:buNone/>
            </a:pPr>
            <a:r>
              <a:rPr lang="fa-IR" b="1" dirty="0" smtClean="0">
                <a:cs typeface="B Nazanin" pitchFamily="2" charset="-78"/>
              </a:rPr>
              <a:t> - پيشتر (قبلا) از همکاری صميمانه ی جناب عالی سپاسگزارم.</a:t>
            </a:r>
          </a:p>
          <a:p>
            <a:pPr algn="r" rtl="1" eaLnBrk="1" hangingPunct="1">
              <a:buFont typeface="Wingdings 2" pitchFamily="18" charset="2"/>
              <a:buNone/>
            </a:pPr>
            <a:r>
              <a:rPr lang="fa-IR" b="1" dirty="0" smtClean="0">
                <a:solidFill>
                  <a:srgbClr val="00B050"/>
                </a:solidFill>
                <a:cs typeface="B Nazanin" pitchFamily="2" charset="-78"/>
              </a:rPr>
              <a:t> - با سپاس فراوان </a:t>
            </a:r>
          </a:p>
          <a:p>
            <a:pPr algn="r" rtl="1" eaLnBrk="1" hangingPunct="1"/>
            <a:endParaRPr lang="fa-IR" b="1" dirty="0" smtClean="0">
              <a:cs typeface="B Nazanin" pitchFamily="2" charset="-78"/>
            </a:endParaRPr>
          </a:p>
          <a:p>
            <a:pPr algn="r" rtl="1" eaLnBrk="1" hangingPunct="1"/>
            <a:endParaRPr lang="fa-IR" b="1" dirty="0" smtClean="0">
              <a:cs typeface="B Nazanin" pitchFamily="2" charset="-78"/>
            </a:endParaRPr>
          </a:p>
        </p:txBody>
      </p:sp>
    </p:spTree>
    <p:extLst>
      <p:ext uri="{BB962C8B-B14F-4D97-AF65-F5344CB8AC3E}">
        <p14:creationId xmlns:p14="http://schemas.microsoft.com/office/powerpoint/2010/main" val="216626487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dissolve">
                                      <p:cBhvr>
                                        <p:cTn id="7" dur="500"/>
                                        <p:tgtEl>
                                          <p:spTgt spid="2560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dissolve">
                                      <p:cBhvr>
                                        <p:cTn id="10" dur="500"/>
                                        <p:tgtEl>
                                          <p:spTgt spid="2560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Effect transition="in" filter="dissolve">
                                      <p:cBhvr>
                                        <p:cTn id="13" dur="500"/>
                                        <p:tgtEl>
                                          <p:spTgt spid="2560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5603">
                                            <p:txEl>
                                              <p:pRg st="3" end="3"/>
                                            </p:txEl>
                                          </p:spTgt>
                                        </p:tgtEl>
                                        <p:attrNameLst>
                                          <p:attrName>style.visibility</p:attrName>
                                        </p:attrNameLst>
                                      </p:cBhvr>
                                      <p:to>
                                        <p:strVal val="visible"/>
                                      </p:to>
                                    </p:set>
                                    <p:animEffect transition="in" filter="dissolve">
                                      <p:cBhvr>
                                        <p:cTn id="16" dur="500"/>
                                        <p:tgtEl>
                                          <p:spTgt spid="2560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animEffect transition="in" filter="dissolve">
                                      <p:cBhvr>
                                        <p:cTn id="21" dur="500"/>
                                        <p:tgtEl>
                                          <p:spTgt spid="2560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5603">
                                            <p:txEl>
                                              <p:pRg st="5" end="5"/>
                                            </p:txEl>
                                          </p:spTgt>
                                        </p:tgtEl>
                                        <p:attrNameLst>
                                          <p:attrName>style.visibility</p:attrName>
                                        </p:attrNameLst>
                                      </p:cBhvr>
                                      <p:to>
                                        <p:strVal val="visible"/>
                                      </p:to>
                                    </p:set>
                                    <p:animEffect transition="in" filter="dissolve">
                                      <p:cBhvr>
                                        <p:cTn id="24" dur="500"/>
                                        <p:tgtEl>
                                          <p:spTgt spid="25603">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25603">
                                            <p:txEl>
                                              <p:pRg st="6" end="6"/>
                                            </p:txEl>
                                          </p:spTgt>
                                        </p:tgtEl>
                                        <p:attrNameLst>
                                          <p:attrName>style.visibility</p:attrName>
                                        </p:attrNameLst>
                                      </p:cBhvr>
                                      <p:to>
                                        <p:strVal val="visible"/>
                                      </p:to>
                                    </p:set>
                                    <p:animEffect transition="in" filter="dissolve">
                                      <p:cBhvr>
                                        <p:cTn id="27" dur="500"/>
                                        <p:tgtEl>
                                          <p:spTgt spid="25603">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5603">
                                            <p:txEl>
                                              <p:pRg st="7" end="7"/>
                                            </p:txEl>
                                          </p:spTgt>
                                        </p:tgtEl>
                                        <p:attrNameLst>
                                          <p:attrName>style.visibility</p:attrName>
                                        </p:attrNameLst>
                                      </p:cBhvr>
                                      <p:to>
                                        <p:strVal val="visible"/>
                                      </p:to>
                                    </p:set>
                                    <p:animEffect transition="in" filter="dissolve">
                                      <p:cBhvr>
                                        <p:cTn id="30" dur="500"/>
                                        <p:tgtEl>
                                          <p:spTgt spid="25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r>
              <a:rPr lang="fa-IR" smtClean="0">
                <a:cs typeface="B Nazanin" pitchFamily="2" charset="-78"/>
              </a:rPr>
              <a:t>پایان نامه های اداری</a:t>
            </a:r>
            <a:endParaRPr lang="en-US" smtClean="0">
              <a:cs typeface="B Nazanin" pitchFamily="2" charset="-78"/>
            </a:endParaRPr>
          </a:p>
        </p:txBody>
      </p:sp>
      <p:sp>
        <p:nvSpPr>
          <p:cNvPr id="36867" name="Content Placeholder 2"/>
          <p:cNvSpPr>
            <a:spLocks noGrp="1"/>
          </p:cNvSpPr>
          <p:nvPr>
            <p:ph idx="1"/>
          </p:nvPr>
        </p:nvSpPr>
        <p:spPr/>
        <p:txBody>
          <a:bodyPr/>
          <a:lstStyle/>
          <a:p>
            <a:pPr algn="r" rtl="1"/>
            <a:r>
              <a:rPr lang="ar-SA" sz="2200" b="1" dirty="0" smtClean="0">
                <a:cs typeface="B Nazanin" pitchFamily="2" charset="-78"/>
              </a:rPr>
              <a:t>پیشاپیش از مساعدت جنابعالی کمال تشکر را داریم</a:t>
            </a:r>
            <a:endParaRPr lang="en-US" sz="2200" dirty="0" smtClean="0">
              <a:cs typeface="B Nazanin" pitchFamily="2" charset="-78"/>
            </a:endParaRPr>
          </a:p>
          <a:p>
            <a:pPr algn="r" rtl="1"/>
            <a:r>
              <a:rPr lang="ar-SA" sz="2200" b="1" dirty="0" smtClean="0">
                <a:cs typeface="B Nazanin" pitchFamily="2" charset="-78"/>
              </a:rPr>
              <a:t>بدیهی است پس از انقضای یک هفته مهلت مقرر ، ………. ملغی‌الاثر خواهدبود.</a:t>
            </a:r>
            <a:endParaRPr lang="en-US" sz="2200" dirty="0" smtClean="0">
              <a:cs typeface="B Nazanin" pitchFamily="2" charset="-78"/>
            </a:endParaRPr>
          </a:p>
          <a:p>
            <a:pPr algn="r" rtl="1"/>
            <a:r>
              <a:rPr lang="ar-SA" sz="2200" b="1" dirty="0" smtClean="0">
                <a:cs typeface="B Nazanin" pitchFamily="2" charset="-78"/>
              </a:rPr>
              <a:t>علیهذا، موضوع مصوبه، بدون رعایت ضوابط مربوطه ، مغایر قانون است</a:t>
            </a:r>
            <a:r>
              <a:rPr lang="en-US" sz="2200" b="1" dirty="0" smtClean="0">
                <a:cs typeface="B Nazanin" pitchFamily="2" charset="-78"/>
              </a:rPr>
              <a:t>.</a:t>
            </a:r>
            <a:endParaRPr lang="en-US" sz="2200" dirty="0" smtClean="0">
              <a:cs typeface="B Nazanin" pitchFamily="2" charset="-78"/>
            </a:endParaRPr>
          </a:p>
          <a:p>
            <a:pPr algn="r" rtl="1"/>
            <a:r>
              <a:rPr lang="ar-SA" sz="2200" b="1" dirty="0" smtClean="0">
                <a:cs typeface="B Nazanin" pitchFamily="2" charset="-78"/>
              </a:rPr>
              <a:t>لذا به پیوست یک نسخه از برنامه‌های مورد اشاره جهت هر گونه بهره‌برداری تقدیم می‌گردد</a:t>
            </a:r>
            <a:r>
              <a:rPr lang="en-US" sz="2200" b="1" dirty="0" smtClean="0">
                <a:cs typeface="B Nazanin" pitchFamily="2" charset="-78"/>
              </a:rPr>
              <a:t>.</a:t>
            </a:r>
            <a:endParaRPr lang="en-US" sz="2200" dirty="0" smtClean="0">
              <a:cs typeface="B Nazanin" pitchFamily="2" charset="-78"/>
            </a:endParaRPr>
          </a:p>
          <a:p>
            <a:pPr algn="r" rtl="1"/>
            <a:r>
              <a:rPr lang="ar-SA" sz="2200" b="1" dirty="0" smtClean="0">
                <a:cs typeface="B Nazanin" pitchFamily="2" charset="-78"/>
              </a:rPr>
              <a:t>لذا در فرصت باقی‌مانده ضروری به نظر می‌رسد</a:t>
            </a:r>
            <a:r>
              <a:rPr lang="en-US" sz="2200" b="1" dirty="0" smtClean="0">
                <a:cs typeface="B Nazanin" pitchFamily="2" charset="-78"/>
              </a:rPr>
              <a:t> …</a:t>
            </a:r>
            <a:endParaRPr lang="en-US" sz="2200" dirty="0" smtClean="0">
              <a:cs typeface="B Nazanin" pitchFamily="2" charset="-78"/>
            </a:endParaRPr>
          </a:p>
          <a:p>
            <a:pPr algn="r" rtl="1"/>
            <a:r>
              <a:rPr lang="ar-SA" sz="2200" b="1" dirty="0" smtClean="0">
                <a:cs typeface="B Nazanin" pitchFamily="2" charset="-78"/>
              </a:rPr>
              <a:t>لذا از جناب‌عالی با توجه به مقام و مسئولیتتان خواهشمندم برای حل این مشکل ، هرگونه که صلاح می‌دانید اقدام مؤثری بنمایید</a:t>
            </a:r>
            <a:r>
              <a:rPr lang="en-US" sz="2200" b="1" dirty="0" smtClean="0">
                <a:cs typeface="B Nazanin" pitchFamily="2" charset="-78"/>
              </a:rPr>
              <a:t>.</a:t>
            </a:r>
            <a:endParaRPr lang="en-US" sz="2200" dirty="0" smtClean="0">
              <a:cs typeface="B Nazanin" pitchFamily="2" charset="-78"/>
            </a:endParaRPr>
          </a:p>
          <a:p>
            <a:pPr algn="r" rtl="1"/>
            <a:r>
              <a:rPr lang="ar-SA" sz="2200" b="1" dirty="0" smtClean="0">
                <a:cs typeface="B Nazanin" pitchFamily="2" charset="-78"/>
              </a:rPr>
              <a:t>پیشاپیش از حسن مساعدت ، بذل عنایت،  الطاف ، مراحم و محبت حضرتعالی کمال تشکر و امتنان را داریم </a:t>
            </a:r>
            <a:r>
              <a:rPr lang="fa-IR" sz="2200" b="1" dirty="0" smtClean="0">
                <a:cs typeface="B Nazanin" pitchFamily="2" charset="-78"/>
              </a:rPr>
              <a:t>.</a:t>
            </a:r>
            <a:endParaRPr lang="en-US" sz="2200" dirty="0" smtClean="0">
              <a:cs typeface="B Nazanin" pitchFamily="2" charset="-78"/>
            </a:endParaRPr>
          </a:p>
          <a:p>
            <a:pPr algn="r" rtl="1"/>
            <a:endParaRPr lang="en-US" dirty="0" smtClean="0">
              <a:cs typeface="Majalla UI"/>
            </a:endParaRPr>
          </a:p>
        </p:txBody>
      </p:sp>
    </p:spTree>
    <p:extLst>
      <p:ext uri="{BB962C8B-B14F-4D97-AF65-F5344CB8AC3E}">
        <p14:creationId xmlns:p14="http://schemas.microsoft.com/office/powerpoint/2010/main" val="16853226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57200" y="1371600"/>
            <a:ext cx="8229600" cy="4953000"/>
          </a:xfrm>
        </p:spPr>
        <p:txBody>
          <a:bodyPr/>
          <a:lstStyle/>
          <a:p>
            <a:pPr algn="r" rtl="1"/>
            <a:r>
              <a:rPr lang="ar-SA" sz="2200" b="1" dirty="0" smtClean="0">
                <a:cs typeface="B Nazanin" pitchFamily="2" charset="-78"/>
              </a:rPr>
              <a:t>در پایان از محضر آن مقام عالی استدعا دارد دستور فرمایید تا در دراستای</a:t>
            </a:r>
            <a:r>
              <a:rPr lang="en-US" sz="2200" b="1" dirty="0" smtClean="0">
                <a:cs typeface="B Nazanin" pitchFamily="2" charset="-78"/>
              </a:rPr>
              <a:t> ….  .</a:t>
            </a:r>
            <a:endParaRPr lang="fa-IR" sz="2200" b="1" dirty="0" smtClean="0">
              <a:cs typeface="B Nazanin" pitchFamily="2" charset="-78"/>
            </a:endParaRPr>
          </a:p>
          <a:p>
            <a:pPr algn="r" rtl="1"/>
            <a:r>
              <a:rPr lang="ar-SA" sz="2200" b="1" dirty="0" smtClean="0">
                <a:cs typeface="B Nazanin" pitchFamily="2" charset="-78"/>
              </a:rPr>
              <a:t>خواهشمند است در این خصوص دستورات لازم را به مسئولان ذی ربط داده تا هم موجب حل مشکل ….. و جلب رضایت خداوند متعال  گردد</a:t>
            </a:r>
            <a:r>
              <a:rPr lang="en-US" sz="2200" b="1" dirty="0" smtClean="0">
                <a:cs typeface="B Nazanin" pitchFamily="2" charset="-78"/>
              </a:rPr>
              <a:t>.</a:t>
            </a:r>
            <a:endParaRPr lang="en-US" sz="2200" dirty="0" smtClean="0">
              <a:cs typeface="B Nazanin" pitchFamily="2" charset="-78"/>
            </a:endParaRPr>
          </a:p>
          <a:p>
            <a:pPr algn="r" rtl="1"/>
            <a:r>
              <a:rPr lang="ar-SA" sz="2200" b="1" dirty="0" smtClean="0">
                <a:cs typeface="B Nazanin" pitchFamily="2" charset="-78"/>
              </a:rPr>
              <a:t>خواهشمند است دستور فرمایید نسبت به تعیین تکلیف نهایی و تامین حقوق حقه کلیه ذینفعان یاد شده دستور رسیدگی عاجل صادر فرمایید</a:t>
            </a:r>
            <a:endParaRPr lang="en-US" sz="2200" dirty="0" smtClean="0">
              <a:cs typeface="B Nazanin" pitchFamily="2" charset="-78"/>
            </a:endParaRPr>
          </a:p>
          <a:p>
            <a:pPr algn="r" rtl="1"/>
            <a:r>
              <a:rPr lang="ar-SA" sz="2200" b="1" dirty="0" smtClean="0">
                <a:cs typeface="B Nazanin" pitchFamily="2" charset="-78"/>
              </a:rPr>
              <a:t>نکته آخر این که شایسته است</a:t>
            </a:r>
            <a:r>
              <a:rPr lang="en-US" sz="2200" b="1" dirty="0" smtClean="0">
                <a:cs typeface="B Nazanin" pitchFamily="2" charset="-78"/>
              </a:rPr>
              <a:t> …</a:t>
            </a:r>
            <a:endParaRPr lang="en-US" sz="2200" dirty="0" smtClean="0">
              <a:cs typeface="B Nazanin" pitchFamily="2" charset="-78"/>
            </a:endParaRPr>
          </a:p>
          <a:p>
            <a:pPr algn="r" rtl="1"/>
            <a:r>
              <a:rPr lang="ar-SA" sz="2200" b="1" dirty="0" smtClean="0">
                <a:cs typeface="B Nazanin" pitchFamily="2" charset="-78"/>
              </a:rPr>
              <a:t>به امید سعادت و نیک‌بختی جنابعالی و دیگر همکاران محترم مجموعه</a:t>
            </a:r>
            <a:r>
              <a:rPr lang="en-US" sz="2200" b="1" dirty="0" smtClean="0">
                <a:cs typeface="B Nazanin" pitchFamily="2" charset="-78"/>
              </a:rPr>
              <a:t> …</a:t>
            </a:r>
            <a:endParaRPr lang="en-US" sz="2200" dirty="0" smtClean="0">
              <a:cs typeface="B Nazanin" pitchFamily="2" charset="-78"/>
            </a:endParaRPr>
          </a:p>
          <a:p>
            <a:pPr algn="r" rtl="1"/>
            <a:endParaRPr lang="en-US" sz="2200" dirty="0" smtClean="0">
              <a:cs typeface="B Nazanin" pitchFamily="2" charset="-78"/>
            </a:endParaRPr>
          </a:p>
        </p:txBody>
      </p:sp>
    </p:spTree>
    <p:extLst>
      <p:ext uri="{BB962C8B-B14F-4D97-AF65-F5344CB8AC3E}">
        <p14:creationId xmlns:p14="http://schemas.microsoft.com/office/powerpoint/2010/main" val="4916893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a:r>
              <a:rPr lang="fa-IR" b="1" smtClean="0">
                <a:cs typeface="B Nazanin" pitchFamily="2" charset="-78"/>
              </a:rPr>
              <a:t>نام و عنوان امضا کننده</a:t>
            </a:r>
          </a:p>
        </p:txBody>
      </p:sp>
      <p:sp>
        <p:nvSpPr>
          <p:cNvPr id="3" name="Content Placeholder 2"/>
          <p:cNvSpPr>
            <a:spLocks noGrp="1"/>
          </p:cNvSpPr>
          <p:nvPr>
            <p:ph idx="1"/>
          </p:nvPr>
        </p:nvSpPr>
        <p:spPr/>
        <p:txBody>
          <a:bodyPr/>
          <a:lstStyle/>
          <a:p>
            <a:pPr algn="just"/>
            <a:r>
              <a:rPr lang="fa-IR" b="1" smtClean="0">
                <a:cs typeface="B Nazanin" pitchFamily="2" charset="-78"/>
              </a:rPr>
              <a:t>پس از پايان نامه، (در زير سمت چپ متن) نام و نام خانوادگی نويسنده ی نامه يا مقام مسؤول اداری و سپس عنوان اداری شخص امضا کننده نوشته می شود؛ برای نمونه:</a:t>
            </a:r>
          </a:p>
          <a:p>
            <a:pPr algn="just">
              <a:buFont typeface="Wingdings 2" pitchFamily="18" charset="2"/>
              <a:buNone/>
            </a:pPr>
            <a:r>
              <a:rPr lang="fa-IR" b="1" smtClean="0">
                <a:cs typeface="B Nazanin" pitchFamily="2" charset="-78"/>
              </a:rPr>
              <a:t>   </a:t>
            </a:r>
            <a:r>
              <a:rPr lang="fa-IR" b="1" smtClean="0">
                <a:solidFill>
                  <a:srgbClr val="C00000"/>
                </a:solidFill>
                <a:cs typeface="B Nazanin" pitchFamily="2" charset="-78"/>
              </a:rPr>
              <a:t>دکتر حسن حامدی</a:t>
            </a:r>
          </a:p>
          <a:p>
            <a:pPr algn="just">
              <a:buFont typeface="Wingdings 2" pitchFamily="18" charset="2"/>
              <a:buNone/>
            </a:pPr>
            <a:r>
              <a:rPr lang="fa-IR" b="1" smtClean="0">
                <a:solidFill>
                  <a:srgbClr val="C00000"/>
                </a:solidFill>
                <a:cs typeface="B Nazanin" pitchFamily="2" charset="-78"/>
              </a:rPr>
              <a:t>   رييس دانشکده ی ...</a:t>
            </a:r>
          </a:p>
          <a:p>
            <a:pPr algn="just"/>
            <a:endParaRPr lang="fa-IR" b="1" smtClean="0">
              <a:cs typeface="B Nazanin" pitchFamily="2" charset="-78"/>
            </a:endParaRPr>
          </a:p>
        </p:txBody>
      </p:sp>
    </p:spTree>
    <p:extLst>
      <p:ext uri="{BB962C8B-B14F-4D97-AF65-F5344CB8AC3E}">
        <p14:creationId xmlns:p14="http://schemas.microsoft.com/office/powerpoint/2010/main" val="21224131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fa-IR" b="1" smtClean="0">
                <a:cs typeface="B Nazanin" pitchFamily="2" charset="-78"/>
              </a:rPr>
              <a:t>گيرندگان رونوشت</a:t>
            </a:r>
          </a:p>
        </p:txBody>
      </p:sp>
      <p:sp>
        <p:nvSpPr>
          <p:cNvPr id="3" name="Content Placeholder 2"/>
          <p:cNvSpPr>
            <a:spLocks noGrp="1"/>
          </p:cNvSpPr>
          <p:nvPr>
            <p:ph idx="1"/>
          </p:nvPr>
        </p:nvSpPr>
        <p:spPr/>
        <p:txBody>
          <a:bodyPr/>
          <a:lstStyle/>
          <a:p>
            <a:pPr algn="just"/>
            <a:r>
              <a:rPr lang="fa-IR" b="1" smtClean="0">
                <a:cs typeface="B Nazanin" pitchFamily="2" charset="-78"/>
              </a:rPr>
              <a:t>برخی از نامه های اداری، علاوه بر مخاطب اصلی، برای اداره ها يا افرادی ديگر نيز فرستاده می شود تا از آن نامه باخبر شوند يا در پيوند با آن بنا بر وظيفه ی خود اقدام کنند. گيرندگان رو نوشت در پايين نامه ی اداری نوشته می شوند و بهتر است به ترتيب اولويت مقام اداری يا به ترتيب حروف الفبا نوشته شوند.</a:t>
            </a:r>
          </a:p>
        </p:txBody>
      </p:sp>
    </p:spTree>
    <p:extLst>
      <p:ext uri="{BB962C8B-B14F-4D97-AF65-F5344CB8AC3E}">
        <p14:creationId xmlns:p14="http://schemas.microsoft.com/office/powerpoint/2010/main" val="39729937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p:txBody>
          <a:bodyPr>
            <a:normAutofit lnSpcReduction="10000"/>
          </a:bodyPr>
          <a:lstStyle/>
          <a:p>
            <a:pPr algn="r" rtl="1"/>
            <a:r>
              <a:rPr lang="fa-IR" sz="2100" b="1" dirty="0" smtClean="0">
                <a:solidFill>
                  <a:srgbClr val="7030A0"/>
                </a:solidFill>
                <a:cs typeface="B Nazanin" pitchFamily="2" charset="-78"/>
              </a:rPr>
              <a:t>ابلاغ</a:t>
            </a:r>
            <a:r>
              <a:rPr lang="fa-IR" sz="2100" b="1" dirty="0" smtClean="0">
                <a:cs typeface="B Nazanin" pitchFamily="2" charset="-78"/>
              </a:rPr>
              <a:t> : </a:t>
            </a:r>
            <a:r>
              <a:rPr lang="fa-IR" sz="2100" dirty="0" smtClean="0">
                <a:cs typeface="B Nazanin" pitchFamily="2" charset="-78"/>
              </a:rPr>
              <a:t>رساندن پیام و نامه ها و دستور به کارکنان ـ </a:t>
            </a:r>
            <a:r>
              <a:rPr lang="fa-IR" sz="2100" u="sng" dirty="0" smtClean="0">
                <a:cs typeface="B Nazanin" pitchFamily="2" charset="-78"/>
              </a:rPr>
              <a:t>اخطاریه ها ، احضاریه ها و بخشنامه ها</a:t>
            </a:r>
          </a:p>
          <a:p>
            <a:pPr algn="r" rtl="1"/>
            <a:r>
              <a:rPr lang="fa-IR" sz="2100" b="1" dirty="0" smtClean="0">
                <a:solidFill>
                  <a:srgbClr val="7030A0"/>
                </a:solidFill>
                <a:cs typeface="B Nazanin" pitchFamily="2" charset="-78"/>
              </a:rPr>
              <a:t>ارسال</a:t>
            </a:r>
            <a:r>
              <a:rPr lang="fa-IR" sz="2100" b="1" dirty="0" smtClean="0">
                <a:cs typeface="B Nazanin" pitchFamily="2" charset="-78"/>
              </a:rPr>
              <a:t> : </a:t>
            </a:r>
            <a:r>
              <a:rPr lang="fa-IR" sz="2100" dirty="0" smtClean="0">
                <a:cs typeface="B Nazanin" pitchFamily="2" charset="-78"/>
              </a:rPr>
              <a:t>با احترام ، به پیوست نامه ..... برای استحضار ارسال می شود.آیین نامه اجرایی ندارد.</a:t>
            </a:r>
          </a:p>
          <a:p>
            <a:pPr algn="r" rtl="1"/>
            <a:r>
              <a:rPr lang="fa-IR" sz="2100" b="1" dirty="0" smtClean="0">
                <a:solidFill>
                  <a:srgbClr val="7030A0"/>
                </a:solidFill>
                <a:cs typeface="B Nazanin" pitchFamily="2" charset="-78"/>
              </a:rPr>
              <a:t>اطلاع</a:t>
            </a:r>
            <a:r>
              <a:rPr lang="fa-IR" sz="2100" b="1" dirty="0" smtClean="0">
                <a:cs typeface="B Nazanin" pitchFamily="2" charset="-78"/>
              </a:rPr>
              <a:t> : </a:t>
            </a:r>
            <a:r>
              <a:rPr lang="fa-IR" sz="2100" dirty="0" smtClean="0">
                <a:cs typeface="B Nazanin" pitchFamily="2" charset="-78"/>
              </a:rPr>
              <a:t>به پیوست تصویر موافقت نامه .... برای اطلاع و اقدام ارسال می شود.(آگاهی)</a:t>
            </a:r>
          </a:p>
          <a:p>
            <a:pPr algn="r" rtl="1"/>
            <a:r>
              <a:rPr lang="fa-IR" sz="2100" b="1" dirty="0" smtClean="0">
                <a:solidFill>
                  <a:srgbClr val="7030A0"/>
                </a:solidFill>
                <a:cs typeface="B Nazanin" pitchFamily="2" charset="-78"/>
              </a:rPr>
              <a:t>استناد</a:t>
            </a:r>
            <a:r>
              <a:rPr lang="fa-IR" sz="2100" dirty="0" smtClean="0">
                <a:cs typeface="B Nazanin" pitchFamily="2" charset="-78"/>
              </a:rPr>
              <a:t> : نامه پشتوانه اجرایی و قانونی دارد و مستند به اصول ، مواد ، تبصره ، صورتجلسه ها و مصوبات قانونی است.(کاربرد: مواقعی که بخواهند مجوز یا دستوری را برای لازم الاجرا کردن موضوعی به اطلاع گیرنده برسانند.)</a:t>
            </a:r>
          </a:p>
          <a:p>
            <a:pPr algn="r" rtl="1"/>
            <a:r>
              <a:rPr lang="fa-IR" sz="2100" b="1" dirty="0" smtClean="0">
                <a:solidFill>
                  <a:srgbClr val="7030A0"/>
                </a:solidFill>
                <a:cs typeface="B Nazanin" pitchFamily="2" charset="-78"/>
              </a:rPr>
              <a:t>اعاده (بازگشت): </a:t>
            </a:r>
            <a:r>
              <a:rPr lang="fa-IR" sz="2100" dirty="0" smtClean="0">
                <a:cs typeface="B Nazanin" pitchFamily="2" charset="-78"/>
              </a:rPr>
              <a:t>استفاده حقوقی ـ با احترام ، به پیوست مدارک ارسالی برای تجدید نظر و تکمیل بازگردانده می شود.</a:t>
            </a:r>
          </a:p>
          <a:p>
            <a:pPr algn="r" rtl="1"/>
            <a:r>
              <a:rPr lang="fa-IR" sz="2100" b="1" dirty="0" smtClean="0">
                <a:solidFill>
                  <a:srgbClr val="7030A0"/>
                </a:solidFill>
                <a:cs typeface="B Nazanin" pitchFamily="2" charset="-78"/>
              </a:rPr>
              <a:t>اعلام : </a:t>
            </a:r>
            <a:r>
              <a:rPr lang="fa-IR" sz="2100" dirty="0" smtClean="0">
                <a:cs typeface="B Nazanin" pitchFamily="2" charset="-78"/>
              </a:rPr>
              <a:t>برای اطلاع دادن و پایان کار و چگونگی اجرای کار استفاده می شود.با سلام و احترام ، وصول یک جلد.... با عنوان ... اعلام می گردد.</a:t>
            </a:r>
          </a:p>
          <a:p>
            <a:pPr algn="r" rtl="1"/>
            <a:r>
              <a:rPr lang="fa-IR" sz="2100" b="1" dirty="0" smtClean="0">
                <a:solidFill>
                  <a:srgbClr val="7030A0"/>
                </a:solidFill>
                <a:cs typeface="B Nazanin" pitchFamily="2" charset="-78"/>
              </a:rPr>
              <a:t>اقدام ، اقدام لازم / مقتضی : </a:t>
            </a:r>
            <a:r>
              <a:rPr lang="fa-IR" sz="2100" dirty="0" smtClean="0">
                <a:cs typeface="B Nazanin" pitchFamily="2" charset="-78"/>
              </a:rPr>
              <a:t>رایجترین ترکیبات اداری در پایان نامه  برای بیان حدود اختیارات قانونی و اجرایی ـ به پیوست تقاضای آقای ... برای رسیدگی و هر گونه اقدام ، ارسال می گردد.</a:t>
            </a:r>
          </a:p>
          <a:p>
            <a:pPr algn="r" rtl="1"/>
            <a:endParaRPr lang="fa-IR" sz="2200" dirty="0" smtClean="0">
              <a:cs typeface="B Nazanin" pitchFamily="2" charset="-78"/>
            </a:endParaRPr>
          </a:p>
          <a:p>
            <a:pPr algn="r" rtl="1"/>
            <a:endParaRPr lang="fa-IR" sz="2200" dirty="0" smtClean="0">
              <a:cs typeface="B Nazanin" pitchFamily="2" charset="-78"/>
            </a:endParaRPr>
          </a:p>
          <a:p>
            <a:pPr algn="r" rtl="1"/>
            <a:endParaRPr lang="en-US" dirty="0" smtClean="0">
              <a:cs typeface="Majalla UI"/>
            </a:endParaRPr>
          </a:p>
        </p:txBody>
      </p:sp>
      <p:sp>
        <p:nvSpPr>
          <p:cNvPr id="40963" name="Title 1"/>
          <p:cNvSpPr>
            <a:spLocks noGrp="1"/>
          </p:cNvSpPr>
          <p:nvPr>
            <p:ph type="title"/>
          </p:nvPr>
        </p:nvSpPr>
        <p:spPr/>
        <p:txBody>
          <a:bodyPr/>
          <a:lstStyle/>
          <a:p>
            <a:pPr algn="ctr"/>
            <a:r>
              <a:rPr lang="fa-IR" sz="3500" b="1" smtClean="0">
                <a:cs typeface="B Nazanin" pitchFamily="2" charset="-78"/>
              </a:rPr>
              <a:t>اصطلاحات رایج و متداول نامه های اداری</a:t>
            </a:r>
          </a:p>
        </p:txBody>
      </p:sp>
    </p:spTree>
    <p:extLst>
      <p:ext uri="{BB962C8B-B14F-4D97-AF65-F5344CB8AC3E}">
        <p14:creationId xmlns:p14="http://schemas.microsoft.com/office/powerpoint/2010/main" val="37255310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457200" y="990600"/>
            <a:ext cx="8229600" cy="5334000"/>
          </a:xfrm>
        </p:spPr>
        <p:txBody>
          <a:bodyPr/>
          <a:lstStyle/>
          <a:p>
            <a:pPr algn="just" rtl="1"/>
            <a:r>
              <a:rPr lang="fa-IR" sz="2100" b="1" dirty="0" smtClean="0">
                <a:solidFill>
                  <a:srgbClr val="7030A0"/>
                </a:solidFill>
                <a:cs typeface="B Nazanin" pitchFamily="2" charset="-78"/>
              </a:rPr>
              <a:t>اقدام فرمایید </a:t>
            </a:r>
            <a:r>
              <a:rPr lang="fa-IR" sz="2100" b="1" dirty="0" smtClean="0">
                <a:cs typeface="B Nazanin" pitchFamily="2" charset="-78"/>
              </a:rPr>
              <a:t>: </a:t>
            </a:r>
            <a:r>
              <a:rPr lang="fa-IR" sz="2100" dirty="0" smtClean="0">
                <a:cs typeface="B Nazanin" pitchFamily="2" charset="-78"/>
              </a:rPr>
              <a:t>لازم الاجرا بودن حکمی را می رساند.</a:t>
            </a:r>
          </a:p>
          <a:p>
            <a:pPr algn="just" rtl="1"/>
            <a:r>
              <a:rPr lang="fa-IR" sz="2100" b="1" dirty="0" smtClean="0">
                <a:solidFill>
                  <a:srgbClr val="7030A0"/>
                </a:solidFill>
                <a:cs typeface="B Nazanin" pitchFamily="2" charset="-78"/>
              </a:rPr>
              <a:t>برای هر گونه اقدام </a:t>
            </a:r>
            <a:r>
              <a:rPr lang="fa-IR" sz="2100" b="1" dirty="0" smtClean="0">
                <a:cs typeface="B Nazanin" pitchFamily="2" charset="-78"/>
              </a:rPr>
              <a:t>: </a:t>
            </a:r>
            <a:r>
              <a:rPr lang="fa-IR" sz="2100" dirty="0" smtClean="0">
                <a:cs typeface="B Nazanin" pitchFamily="2" charset="-78"/>
              </a:rPr>
              <a:t>حکم دستور ندارد و اختیار با گیرنده نامه است.در مواردی است که فرستنده نی تواند امر و نهی کند و به لحاظ جنبه همکاری و ارشادی و یا به عنوان خواهش فرستاده می شود.</a:t>
            </a:r>
          </a:p>
          <a:p>
            <a:pPr algn="r" rtl="1"/>
            <a:r>
              <a:rPr lang="fa-IR" sz="2100" b="1" dirty="0" smtClean="0">
                <a:solidFill>
                  <a:srgbClr val="7030A0"/>
                </a:solidFill>
                <a:cs typeface="B Nazanin" pitchFamily="2" charset="-78"/>
              </a:rPr>
              <a:t>اطلاع و اقدام مقتضی </a:t>
            </a:r>
            <a:r>
              <a:rPr lang="fa-IR" sz="2100" b="1" dirty="0" smtClean="0">
                <a:cs typeface="B Nazanin" pitchFamily="2" charset="-78"/>
              </a:rPr>
              <a:t>: </a:t>
            </a:r>
            <a:r>
              <a:rPr lang="fa-IR" sz="2100" dirty="0" smtClean="0">
                <a:cs typeface="B Nazanin" pitchFamily="2" charset="-78"/>
              </a:rPr>
              <a:t>گیرنده نامه در اقدام مخیر است.</a:t>
            </a:r>
          </a:p>
          <a:p>
            <a:pPr algn="r" rtl="1"/>
            <a:r>
              <a:rPr lang="fa-IR" sz="2100" b="1" dirty="0" smtClean="0">
                <a:solidFill>
                  <a:srgbClr val="7030A0"/>
                </a:solidFill>
                <a:cs typeface="B Nazanin" pitchFamily="2" charset="-78"/>
              </a:rPr>
              <a:t>انضمام ، پیوست </a:t>
            </a:r>
            <a:r>
              <a:rPr lang="fa-IR" sz="2100" b="1" dirty="0" smtClean="0">
                <a:cs typeface="B Nazanin" pitchFamily="2" charset="-78"/>
              </a:rPr>
              <a:t>: </a:t>
            </a:r>
            <a:r>
              <a:rPr lang="fa-IR" sz="2100" dirty="0" smtClean="0">
                <a:cs typeface="B Nazanin" pitchFamily="2" charset="-78"/>
              </a:rPr>
              <a:t>به پیوست دو جلد کتاب با عنوان .... برای بهره برداری لازم ، ارسال می شود.</a:t>
            </a:r>
          </a:p>
          <a:p>
            <a:pPr algn="r" rtl="1"/>
            <a:r>
              <a:rPr lang="fa-IR" sz="2100" b="1" dirty="0" smtClean="0">
                <a:solidFill>
                  <a:srgbClr val="7030A0"/>
                </a:solidFill>
                <a:cs typeface="B Nazanin" pitchFamily="2" charset="-78"/>
              </a:rPr>
              <a:t>ایفاد </a:t>
            </a:r>
            <a:r>
              <a:rPr lang="fa-IR" sz="2100" b="1" dirty="0" smtClean="0">
                <a:cs typeface="B Nazanin" pitchFamily="2" charset="-78"/>
              </a:rPr>
              <a:t>: </a:t>
            </a:r>
            <a:r>
              <a:rPr lang="fa-IR" sz="2100" dirty="0" smtClean="0">
                <a:cs typeface="B Nazanin" pitchFamily="2" charset="-78"/>
              </a:rPr>
              <a:t>ترکیب محترمانه مانند ارسال  می گردد و تقدیم می گردد.(از پایین به بالا)</a:t>
            </a:r>
          </a:p>
          <a:p>
            <a:pPr algn="r" rtl="1"/>
            <a:r>
              <a:rPr lang="fa-IR" sz="2100" b="1" dirty="0" smtClean="0">
                <a:solidFill>
                  <a:srgbClr val="7030A0"/>
                </a:solidFill>
                <a:cs typeface="B Nazanin" pitchFamily="2" charset="-78"/>
              </a:rPr>
              <a:t>بازگشت / عطف </a:t>
            </a:r>
            <a:r>
              <a:rPr lang="fa-IR" sz="2100" b="1" dirty="0" smtClean="0">
                <a:cs typeface="B Nazanin" pitchFamily="2" charset="-78"/>
              </a:rPr>
              <a:t>: </a:t>
            </a:r>
            <a:r>
              <a:rPr lang="fa-IR" sz="2100" dirty="0" smtClean="0">
                <a:cs typeface="B Nazanin" pitchFamily="2" charset="-78"/>
              </a:rPr>
              <a:t>نامه ای در پاسخ به یک موضوع مشخص با توجه به متن دریافت شده به مرجع صادرکننده نامه ـ با احترام بازگشت به نامه شماره555 مورخ 1394/4/5 / قرارداد شماره666 نظر به اینکه یک مرحله از قرار داد .....</a:t>
            </a:r>
          </a:p>
          <a:p>
            <a:pPr algn="r" rtl="1"/>
            <a:r>
              <a:rPr lang="fa-IR" sz="2100" b="1" dirty="0" smtClean="0">
                <a:solidFill>
                  <a:srgbClr val="7030A0"/>
                </a:solidFill>
                <a:cs typeface="B Nazanin" pitchFamily="2" charset="-78"/>
              </a:rPr>
              <a:t>بخشنامه </a:t>
            </a:r>
            <a:r>
              <a:rPr lang="fa-IR" sz="2100" b="1" dirty="0" smtClean="0">
                <a:cs typeface="B Nazanin" pitchFamily="2" charset="-78"/>
              </a:rPr>
              <a:t>: </a:t>
            </a:r>
            <a:r>
              <a:rPr lang="fa-IR" sz="2100" dirty="0" smtClean="0">
                <a:cs typeface="B Nazanin" pitchFamily="2" charset="-78"/>
              </a:rPr>
              <a:t>دستوری است. نظر به برگزاری کنگره زیست شناسی ایران با حضور اندیشمندان داخلی و خارجی در دانشگاه علامه طباطبایی ، مقتضی است تمامی دستگاهها و نهادهای ....در برگزاری شایسته کنگره با .......... همکاری نمایند.</a:t>
            </a:r>
          </a:p>
          <a:p>
            <a:pPr algn="r" rtl="1"/>
            <a:endParaRPr lang="fa-IR" sz="2100" dirty="0" smtClean="0">
              <a:cs typeface="B Nazanin" pitchFamily="2" charset="-78"/>
            </a:endParaRPr>
          </a:p>
          <a:p>
            <a:pPr algn="r" rtl="1"/>
            <a:endParaRPr lang="fa-IR" sz="2100" dirty="0" smtClean="0">
              <a:cs typeface="B Nazanin" pitchFamily="2" charset="-78"/>
            </a:endParaRPr>
          </a:p>
          <a:p>
            <a:pPr algn="r" rtl="1"/>
            <a:endParaRPr lang="fa-IR" sz="2100" dirty="0" smtClean="0">
              <a:cs typeface="B Nazanin" pitchFamily="2" charset="-78"/>
            </a:endParaRPr>
          </a:p>
          <a:p>
            <a:pPr algn="r" rtl="1"/>
            <a:endParaRPr lang="fa-IR" sz="2100" dirty="0" smtClean="0">
              <a:cs typeface="B Nazanin" pitchFamily="2" charset="-78"/>
            </a:endParaRPr>
          </a:p>
          <a:p>
            <a:pPr algn="r" rtl="1"/>
            <a:endParaRPr lang="fa-IR" sz="2100" u="sng" dirty="0" smtClean="0">
              <a:cs typeface="B Nazanin" pitchFamily="2" charset="-78"/>
            </a:endParaRPr>
          </a:p>
          <a:p>
            <a:pPr algn="r" rtl="1"/>
            <a:endParaRPr lang="en-US" dirty="0" smtClean="0">
              <a:cs typeface="Majalla UI"/>
            </a:endParaRPr>
          </a:p>
        </p:txBody>
      </p:sp>
    </p:spTree>
    <p:extLst>
      <p:ext uri="{BB962C8B-B14F-4D97-AF65-F5344CB8AC3E}">
        <p14:creationId xmlns:p14="http://schemas.microsoft.com/office/powerpoint/2010/main" val="12002379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457200" y="990600"/>
            <a:ext cx="8229600" cy="5638800"/>
          </a:xfrm>
        </p:spPr>
        <p:txBody>
          <a:bodyPr>
            <a:normAutofit lnSpcReduction="10000"/>
          </a:bodyPr>
          <a:lstStyle/>
          <a:p>
            <a:pPr algn="just" rtl="1"/>
            <a:r>
              <a:rPr lang="fa-IR" sz="2100" b="1" dirty="0" smtClean="0">
                <a:solidFill>
                  <a:srgbClr val="7030A0"/>
                </a:solidFill>
                <a:cs typeface="B Nazanin" pitchFamily="2" charset="-78"/>
              </a:rPr>
              <a:t>پیرو </a:t>
            </a:r>
            <a:r>
              <a:rPr lang="fa-IR" sz="2100" b="1" dirty="0" smtClean="0">
                <a:cs typeface="B Nazanin" pitchFamily="2" charset="-78"/>
              </a:rPr>
              <a:t>: </a:t>
            </a:r>
            <a:r>
              <a:rPr lang="fa-IR" sz="2000" dirty="0" smtClean="0">
                <a:cs typeface="B Nazanin" pitchFamily="2" charset="-78"/>
              </a:rPr>
              <a:t>ادامه دنباله نامه قبلی ـ هدف : پیگیری ، اصلاح و فرستادن اطلاعات اضافی * نوشتن شماره نامه ، تاریخ و موضوعات قبلی ضروری است. پیرو نامه شماره 777 مورخ 1394/4/6 در خصوص اعزام افراد برای دوره آموزشی خواهشمند است نتیجه اقدامات را تا تاریخ ..... اعلام فرمایید.</a:t>
            </a:r>
          </a:p>
          <a:p>
            <a:pPr algn="just" rtl="1"/>
            <a:r>
              <a:rPr lang="fa-IR" sz="2100" b="1" dirty="0" smtClean="0">
                <a:solidFill>
                  <a:srgbClr val="7030A0"/>
                </a:solidFill>
                <a:cs typeface="B Nazanin" pitchFamily="2" charset="-78"/>
              </a:rPr>
              <a:t>پی نوشت </a:t>
            </a:r>
            <a:r>
              <a:rPr lang="fa-IR" sz="2100" b="1" dirty="0" smtClean="0">
                <a:cs typeface="B Nazanin" pitchFamily="2" charset="-78"/>
              </a:rPr>
              <a:t>: </a:t>
            </a:r>
            <a:r>
              <a:rPr lang="fa-IR" sz="2100" dirty="0" smtClean="0">
                <a:cs typeface="B Nazanin" pitchFamily="2" charset="-78"/>
              </a:rPr>
              <a:t>نوشتن دستور اجرای اقدام</a:t>
            </a:r>
          </a:p>
          <a:p>
            <a:pPr algn="r" rtl="1"/>
            <a:r>
              <a:rPr lang="fa-IR" sz="2100" b="1" dirty="0" smtClean="0">
                <a:solidFill>
                  <a:srgbClr val="7030A0"/>
                </a:solidFill>
                <a:cs typeface="B Nazanin" pitchFamily="2" charset="-78"/>
              </a:rPr>
              <a:t>حسب الامر </a:t>
            </a:r>
            <a:r>
              <a:rPr lang="fa-IR" sz="2100" b="1" dirty="0" smtClean="0">
                <a:cs typeface="B Nazanin" pitchFamily="2" charset="-78"/>
              </a:rPr>
              <a:t>:</a:t>
            </a:r>
            <a:r>
              <a:rPr lang="fa-IR" sz="2000" b="1" dirty="0" smtClean="0">
                <a:cs typeface="B Nazanin" pitchFamily="2" charset="-78"/>
              </a:rPr>
              <a:t> </a:t>
            </a:r>
            <a:r>
              <a:rPr lang="fa-IR" sz="2000" dirty="0" smtClean="0">
                <a:cs typeface="B Nazanin" pitchFamily="2" charset="-78"/>
              </a:rPr>
              <a:t>بر اساس/ برابر/ برطبق/ بر حسب / بنا بر امر / بنا بر دستور / بر اساس</a:t>
            </a:r>
          </a:p>
          <a:p>
            <a:pPr algn="r" rtl="1"/>
            <a:r>
              <a:rPr lang="fa-IR" sz="2000" dirty="0" smtClean="0">
                <a:cs typeface="B Nazanin" pitchFamily="2" charset="-78"/>
              </a:rPr>
              <a:t>استفاده و کاربرد : در ابلاغ اوامر و دستورات مقامهای بلندپایه ـ سلام ، با احترام ، نامه شماره ... مورخ .... نیروی زمینی، حسب الامر فرمانده محترم نیرو برای اطلاع و اقدام مقتضی ایفاد می گردد.</a:t>
            </a:r>
          </a:p>
          <a:p>
            <a:pPr algn="r" rtl="1"/>
            <a:r>
              <a:rPr lang="fa-IR" sz="2100" b="1" dirty="0" smtClean="0">
                <a:solidFill>
                  <a:srgbClr val="7030A0"/>
                </a:solidFill>
                <a:cs typeface="B Nazanin" pitchFamily="2" charset="-78"/>
              </a:rPr>
              <a:t>حکم </a:t>
            </a:r>
            <a:r>
              <a:rPr lang="fa-IR" sz="2100" b="1" dirty="0" smtClean="0">
                <a:cs typeface="B Nazanin" pitchFamily="2" charset="-78"/>
              </a:rPr>
              <a:t>: </a:t>
            </a:r>
            <a:r>
              <a:rPr lang="fa-IR" sz="2100" dirty="0" smtClean="0">
                <a:cs typeface="B Nazanin" pitchFamily="2" charset="-78"/>
              </a:rPr>
              <a:t>انتصاب / انتقال/ ماموریت ـ به موجب این حکم ، جناب عالی به سمت .... منصوب می شوید . امید است با اتکال به خداوند متعال در انجام دادن امور محوله موفق و موید باشید.</a:t>
            </a:r>
          </a:p>
          <a:p>
            <a:pPr algn="r" rtl="1"/>
            <a:r>
              <a:rPr lang="fa-IR" sz="2100" dirty="0" smtClean="0">
                <a:cs typeface="B Nazanin" pitchFamily="2" charset="-78"/>
              </a:rPr>
              <a:t>بازگشت به نامه شماره ..... مورخ ..... ضمن موافقت با انتقال آقای .... به ............. خواهشمند است دستور فرمایید نسبت به صدور حکم اشتغال ، ارسال پرونده استخدامی و ... اقدام لازم ...</a:t>
            </a:r>
          </a:p>
          <a:p>
            <a:pPr algn="r" rtl="1"/>
            <a:r>
              <a:rPr lang="fa-IR" sz="2100" dirty="0" smtClean="0">
                <a:cs typeface="B Nazanin" pitchFamily="2" charset="-78"/>
              </a:rPr>
              <a:t>به موجب این حکم به شما ماموریت داده می شود برای بررسی مسایل فرهنگی دانشگاه از روز یکشنبه به ان شهرستان عزیمت فرمایید.</a:t>
            </a:r>
          </a:p>
          <a:p>
            <a:pPr algn="r" rtl="1"/>
            <a:r>
              <a:rPr lang="fa-IR" sz="2100" b="1" dirty="0" smtClean="0">
                <a:solidFill>
                  <a:srgbClr val="7030A0"/>
                </a:solidFill>
                <a:cs typeface="B Nazanin" pitchFamily="2" charset="-78"/>
              </a:rPr>
              <a:t>کان لم یکن</a:t>
            </a:r>
            <a:r>
              <a:rPr lang="fa-IR" sz="2100" b="1" dirty="0" smtClean="0">
                <a:cs typeface="B Nazanin" pitchFamily="2" charset="-78"/>
              </a:rPr>
              <a:t>: </a:t>
            </a:r>
            <a:r>
              <a:rPr lang="fa-IR" sz="2100" dirty="0" smtClean="0">
                <a:cs typeface="B Nazanin" pitchFamily="2" charset="-78"/>
              </a:rPr>
              <a:t>باطل کردن ـ با توجه به اسخ نامه شماره ... مروخ .... سازمان ..... ، بدینوسیله حکم قرارداد مورخ .... و حکم استخدام پیمانی ...... کان لم یکن تلقی می شود.</a:t>
            </a:r>
          </a:p>
          <a:p>
            <a:pPr algn="r" rtl="1"/>
            <a:r>
              <a:rPr lang="fa-IR" sz="2100" b="1" dirty="0" smtClean="0">
                <a:solidFill>
                  <a:srgbClr val="7030A0"/>
                </a:solidFill>
                <a:cs typeface="B Nazanin" pitchFamily="2" charset="-78"/>
              </a:rPr>
              <a:t>مقرر گردید </a:t>
            </a:r>
            <a:r>
              <a:rPr lang="fa-IR" sz="2100" b="1" dirty="0" smtClean="0">
                <a:cs typeface="B Nazanin" pitchFamily="2" charset="-78"/>
              </a:rPr>
              <a:t>: </a:t>
            </a:r>
            <a:r>
              <a:rPr lang="fa-IR" sz="2100" dirty="0" smtClean="0">
                <a:cs typeface="B Nazanin" pitchFamily="2" charset="-78"/>
              </a:rPr>
              <a:t>حاصل نظریات و تصمیمات گرفته شده در جلسات برای اجرا و اقدام.</a:t>
            </a:r>
          </a:p>
          <a:p>
            <a:pPr algn="r" rtl="1"/>
            <a:endParaRPr lang="fa-IR" sz="2100" dirty="0" smtClean="0">
              <a:cs typeface="B Nazanin" pitchFamily="2" charset="-78"/>
            </a:endParaRPr>
          </a:p>
          <a:p>
            <a:pPr algn="r" rtl="1">
              <a:buFont typeface="Wingdings 2" pitchFamily="18" charset="2"/>
              <a:buNone/>
            </a:pPr>
            <a:endParaRPr lang="fa-IR" sz="2100" dirty="0" smtClean="0">
              <a:cs typeface="B Nazanin" pitchFamily="2" charset="-78"/>
            </a:endParaRPr>
          </a:p>
          <a:p>
            <a:pPr algn="r" rtl="1"/>
            <a:endParaRPr lang="fa-IR" sz="2100" dirty="0" smtClean="0">
              <a:cs typeface="B Nazanin" pitchFamily="2" charset="-78"/>
            </a:endParaRPr>
          </a:p>
          <a:p>
            <a:pPr algn="r" rtl="1"/>
            <a:endParaRPr lang="fa-IR" sz="2100" u="sng" dirty="0" smtClean="0">
              <a:cs typeface="B Nazanin" pitchFamily="2" charset="-78"/>
            </a:endParaRPr>
          </a:p>
          <a:p>
            <a:pPr algn="r" rtl="1"/>
            <a:endParaRPr lang="en-US" dirty="0" smtClean="0">
              <a:cs typeface="Majalla UI"/>
            </a:endParaRPr>
          </a:p>
        </p:txBody>
      </p:sp>
    </p:spTree>
    <p:extLst>
      <p:ext uri="{BB962C8B-B14F-4D97-AF65-F5344CB8AC3E}">
        <p14:creationId xmlns:p14="http://schemas.microsoft.com/office/powerpoint/2010/main" val="1062023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a:r>
              <a:rPr lang="fa-IR" b="1" smtClean="0">
                <a:cs typeface="B Nazanin" pitchFamily="2" charset="-78"/>
              </a:rPr>
              <a:t>توصیه های کلی</a:t>
            </a:r>
          </a:p>
        </p:txBody>
      </p:sp>
      <p:sp>
        <p:nvSpPr>
          <p:cNvPr id="3" name="Content Placeholder 2"/>
          <p:cNvSpPr>
            <a:spLocks noGrp="1"/>
          </p:cNvSpPr>
          <p:nvPr>
            <p:ph idx="1"/>
          </p:nvPr>
        </p:nvSpPr>
        <p:spPr>
          <a:xfrm>
            <a:off x="4953000" y="1905000"/>
            <a:ext cx="3733800" cy="3581400"/>
          </a:xfrm>
        </p:spPr>
        <p:txBody>
          <a:bodyPr/>
          <a:lstStyle/>
          <a:p>
            <a:pPr algn="just"/>
            <a:r>
              <a:rPr lang="fa-IR" sz="2400" b="1" smtClean="0">
                <a:cs typeface="B Nazanin" pitchFamily="2" charset="-78"/>
              </a:rPr>
              <a:t>انتخاب کاغذ متناسب با نامه</a:t>
            </a:r>
          </a:p>
          <a:p>
            <a:pPr algn="just"/>
            <a:r>
              <a:rPr lang="fa-IR" sz="2400" b="1" smtClean="0">
                <a:solidFill>
                  <a:srgbClr val="C00000"/>
                </a:solidFill>
                <a:cs typeface="B Nazanin" pitchFamily="2" charset="-78"/>
              </a:rPr>
              <a:t>رعایت مسایل حفاظتی</a:t>
            </a:r>
          </a:p>
          <a:p>
            <a:pPr algn="just"/>
            <a:r>
              <a:rPr lang="fa-IR" sz="2400" b="1" smtClean="0">
                <a:solidFill>
                  <a:srgbClr val="C00000"/>
                </a:solidFill>
                <a:cs typeface="B Nazanin" pitchFamily="2" charset="-78"/>
              </a:rPr>
              <a:t>شماره گذاری صفحات نامه</a:t>
            </a:r>
          </a:p>
          <a:p>
            <a:pPr algn="just"/>
            <a:r>
              <a:rPr lang="fa-IR" sz="2400" b="1" smtClean="0">
                <a:solidFill>
                  <a:srgbClr val="C00000"/>
                </a:solidFill>
                <a:cs typeface="B Nazanin" pitchFamily="2" charset="-78"/>
              </a:rPr>
              <a:t>حاشیه نامه</a:t>
            </a:r>
          </a:p>
          <a:p>
            <a:pPr algn="just"/>
            <a:r>
              <a:rPr lang="fa-IR" sz="2400" b="1" smtClean="0">
                <a:solidFill>
                  <a:srgbClr val="C00000"/>
                </a:solidFill>
                <a:cs typeface="B Nazanin" pitchFamily="2" charset="-78"/>
              </a:rPr>
              <a:t>جای خالی برای دستور و ارجاع</a:t>
            </a:r>
          </a:p>
          <a:p>
            <a:pPr algn="just"/>
            <a:r>
              <a:rPr lang="fa-IR" sz="2400" b="1" smtClean="0">
                <a:solidFill>
                  <a:srgbClr val="C00000"/>
                </a:solidFill>
                <a:cs typeface="B Nazanin" pitchFamily="2" charset="-78"/>
              </a:rPr>
              <a:t>فاصله خطوط یکسان باشد</a:t>
            </a:r>
          </a:p>
          <a:p>
            <a:pPr algn="just"/>
            <a:r>
              <a:rPr lang="fa-IR" sz="2400" b="1" smtClean="0">
                <a:solidFill>
                  <a:srgbClr val="C00000"/>
                </a:solidFill>
                <a:cs typeface="B Nazanin" pitchFamily="2" charset="-78"/>
              </a:rPr>
              <a:t>واژه های فارسی</a:t>
            </a:r>
          </a:p>
          <a:p>
            <a:pPr algn="just"/>
            <a:r>
              <a:rPr lang="fa-IR" sz="2400" b="1" smtClean="0">
                <a:solidFill>
                  <a:srgbClr val="C00000"/>
                </a:solidFill>
                <a:cs typeface="B Nazanin" pitchFamily="2" charset="-78"/>
              </a:rPr>
              <a:t>عدم غلطهای نگارشی و ...</a:t>
            </a:r>
            <a:endParaRPr lang="en-US" sz="2400" b="1" smtClean="0">
              <a:solidFill>
                <a:srgbClr val="C00000"/>
              </a:solidFill>
              <a:cs typeface="B Nazanin" pitchFamily="2" charset="-78"/>
            </a:endParaRPr>
          </a:p>
          <a:p>
            <a:pPr algn="just">
              <a:buFont typeface="Wingdings 2" pitchFamily="18" charset="2"/>
              <a:buNone/>
            </a:pPr>
            <a:endParaRPr lang="fa-IR" b="1" smtClean="0">
              <a:cs typeface="B Nazanin" pitchFamily="2" charset="-78"/>
            </a:endParaRPr>
          </a:p>
          <a:p>
            <a:pPr algn="just"/>
            <a:endParaRPr lang="fa-IR" b="1" smtClean="0">
              <a:cs typeface="B Nazanin" pitchFamily="2" charset="-78"/>
            </a:endParaRPr>
          </a:p>
        </p:txBody>
      </p:sp>
    </p:spTree>
    <p:extLst>
      <p:ext uri="{BB962C8B-B14F-4D97-AF65-F5344CB8AC3E}">
        <p14:creationId xmlns:p14="http://schemas.microsoft.com/office/powerpoint/2010/main" val="408466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5"/>
          <p:cNvSpPr>
            <a:spLocks noGrp="1" noChangeArrowheads="1"/>
          </p:cNvSpPr>
          <p:nvPr>
            <p:ph sz="half" idx="1"/>
          </p:nvPr>
        </p:nvSpPr>
        <p:spPr>
          <a:xfrm>
            <a:off x="609600" y="1600200"/>
            <a:ext cx="3890597" cy="4419600"/>
          </a:xfrm>
        </p:spPr>
        <p:txBody>
          <a:bodyPr/>
          <a:lstStyle/>
          <a:p>
            <a:pPr algn="r" rtl="1"/>
            <a:r>
              <a:rPr lang="fa-IR">
                <a:cs typeface="B Homa" pitchFamily="2" charset="-78"/>
              </a:rPr>
              <a:t>به استحضار مي رساند </a:t>
            </a:r>
          </a:p>
          <a:p>
            <a:pPr algn="r" rtl="1">
              <a:buFont typeface="Wingdings" pitchFamily="2" charset="2"/>
              <a:buNone/>
            </a:pPr>
            <a:r>
              <a:rPr lang="fa-IR">
                <a:cs typeface="B Homa" pitchFamily="2" charset="-78"/>
              </a:rPr>
              <a:t>   به عرض مي رساند</a:t>
            </a:r>
          </a:p>
          <a:p>
            <a:pPr algn="r" rtl="1">
              <a:buFont typeface="Wingdings" pitchFamily="2" charset="2"/>
              <a:buNone/>
            </a:pPr>
            <a:r>
              <a:rPr lang="fa-IR">
                <a:cs typeface="B Homa" pitchFamily="2" charset="-78"/>
              </a:rPr>
              <a:t>	خواهشمند است </a:t>
            </a:r>
          </a:p>
          <a:p>
            <a:pPr algn="r" rtl="1">
              <a:buFont typeface="Wingdings" pitchFamily="2" charset="2"/>
              <a:buNone/>
            </a:pPr>
            <a:r>
              <a:rPr lang="fa-IR">
                <a:cs typeface="B Homa" pitchFamily="2" charset="-78"/>
              </a:rPr>
              <a:t>	ارسال مي شود</a:t>
            </a:r>
          </a:p>
          <a:p>
            <a:pPr algn="r" rtl="1">
              <a:buFont typeface="Wingdings" pitchFamily="2" charset="2"/>
              <a:buNone/>
            </a:pPr>
            <a:r>
              <a:rPr lang="fa-IR">
                <a:cs typeface="B Homa" pitchFamily="2" charset="-78"/>
              </a:rPr>
              <a:t>	تقديم مي گردد</a:t>
            </a:r>
          </a:p>
          <a:p>
            <a:pPr algn="r" rtl="1">
              <a:buFont typeface="Wingdings" pitchFamily="2" charset="2"/>
              <a:buNone/>
            </a:pPr>
            <a:r>
              <a:rPr lang="fa-IR">
                <a:cs typeface="B Homa" pitchFamily="2" charset="-78"/>
              </a:rPr>
              <a:t>ابلاغ مي شود</a:t>
            </a:r>
          </a:p>
          <a:p>
            <a:pPr algn="r" rtl="1">
              <a:buFont typeface="Wingdings" pitchFamily="2" charset="2"/>
              <a:buNone/>
            </a:pPr>
            <a:r>
              <a:rPr lang="fa-IR">
                <a:cs typeface="B Homa" pitchFamily="2" charset="-78"/>
              </a:rPr>
              <a:t>	دستور فرماييد</a:t>
            </a:r>
          </a:p>
          <a:p>
            <a:pPr algn="r" rtl="1">
              <a:buFont typeface="Wingdings" pitchFamily="2" charset="2"/>
              <a:buNone/>
            </a:pPr>
            <a:r>
              <a:rPr lang="fa-IR">
                <a:cs typeface="B Homa" pitchFamily="2" charset="-78"/>
              </a:rPr>
              <a:t>	انتظار مي رود</a:t>
            </a:r>
            <a:endParaRPr lang="en-US">
              <a:cs typeface="B Homa" pitchFamily="2" charset="-78"/>
            </a:endParaRPr>
          </a:p>
        </p:txBody>
      </p:sp>
      <p:sp>
        <p:nvSpPr>
          <p:cNvPr id="14342" name="Rectangle 6"/>
          <p:cNvSpPr>
            <a:spLocks noGrp="1" noChangeArrowheads="1"/>
          </p:cNvSpPr>
          <p:nvPr>
            <p:ph sz="half" idx="2"/>
          </p:nvPr>
        </p:nvSpPr>
        <p:spPr>
          <a:xfrm>
            <a:off x="4646736" y="1600200"/>
            <a:ext cx="3887665" cy="4419600"/>
          </a:xfrm>
        </p:spPr>
        <p:txBody>
          <a:bodyPr/>
          <a:lstStyle/>
          <a:p>
            <a:pPr algn="r" rtl="1"/>
            <a:r>
              <a:rPr lang="fa-IR">
                <a:cs typeface="B Homa" pitchFamily="2" charset="-78"/>
              </a:rPr>
              <a:t>از رده هاي پايين به بالا</a:t>
            </a:r>
          </a:p>
          <a:p>
            <a:pPr algn="r" rtl="1">
              <a:buFont typeface="Wingdings" pitchFamily="2" charset="2"/>
              <a:buNone/>
            </a:pPr>
            <a:endParaRPr lang="fa-IR">
              <a:cs typeface="B Homa" pitchFamily="2" charset="-78"/>
            </a:endParaRPr>
          </a:p>
          <a:p>
            <a:pPr algn="r" rtl="1"/>
            <a:endParaRPr lang="fa-IR">
              <a:cs typeface="B Homa" pitchFamily="2" charset="-78"/>
            </a:endParaRPr>
          </a:p>
          <a:p>
            <a:pPr algn="r" rtl="1"/>
            <a:endParaRPr lang="fa-IR">
              <a:cs typeface="B Homa" pitchFamily="2" charset="-78"/>
            </a:endParaRPr>
          </a:p>
          <a:p>
            <a:pPr algn="r" rtl="1"/>
            <a:endParaRPr lang="fa-IR">
              <a:cs typeface="B Homa" pitchFamily="2" charset="-78"/>
            </a:endParaRPr>
          </a:p>
          <a:p>
            <a:pPr algn="r" rtl="1"/>
            <a:r>
              <a:rPr lang="fa-IR">
                <a:cs typeface="B Homa" pitchFamily="2" charset="-78"/>
              </a:rPr>
              <a:t>از رده هاي بالا به پايين</a:t>
            </a:r>
            <a:endParaRPr lang="en-US">
              <a:cs typeface="B Homa" pitchFamily="2" charset="-78"/>
            </a:endParaRPr>
          </a:p>
        </p:txBody>
      </p:sp>
      <p:sp>
        <p:nvSpPr>
          <p:cNvPr id="14338" name="Rectangle 2"/>
          <p:cNvSpPr>
            <a:spLocks noGrp="1" noChangeArrowheads="1"/>
          </p:cNvSpPr>
          <p:nvPr>
            <p:ph type="title"/>
          </p:nvPr>
        </p:nvSpPr>
        <p:spPr/>
        <p:txBody>
          <a:bodyPr/>
          <a:lstStyle/>
          <a:p>
            <a:pPr algn="r"/>
            <a:r>
              <a:rPr lang="fa-IR">
                <a:cs typeface="B Farnaz" pitchFamily="2" charset="-78"/>
              </a:rPr>
              <a:t>آغاز نامه :</a:t>
            </a:r>
            <a:endParaRPr lang="en-US">
              <a:cs typeface="B Farnaz" pitchFamily="2" charset="-78"/>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609600" y="1143000"/>
            <a:ext cx="8229600" cy="4389438"/>
          </a:xfrm>
        </p:spPr>
        <p:txBody>
          <a:bodyPr>
            <a:normAutofit lnSpcReduction="10000"/>
          </a:bodyPr>
          <a:lstStyle/>
          <a:p>
            <a:r>
              <a:rPr lang="fa-IR" b="1" smtClean="0">
                <a:solidFill>
                  <a:srgbClr val="7030A0"/>
                </a:solidFill>
                <a:cs typeface="B Nazanin" pitchFamily="2" charset="-78"/>
              </a:rPr>
              <a:t>صورت ظاهری : </a:t>
            </a:r>
            <a:r>
              <a:rPr lang="fa-IR" b="1" smtClean="0">
                <a:cs typeface="B Nazanin" pitchFamily="2" charset="-78"/>
              </a:rPr>
              <a:t>نوع و اندزه قلم ـ رنگ و جنس کاغذ ـ </a:t>
            </a:r>
          </a:p>
          <a:p>
            <a:r>
              <a:rPr lang="fa-IR" smtClean="0">
                <a:cs typeface="B Nazanin" pitchFamily="2" charset="-78"/>
              </a:rPr>
              <a:t>کاغذ 80 گرم ـ ساده و سفید ـ </a:t>
            </a:r>
            <a:r>
              <a:rPr lang="fa-IR" b="1" smtClean="0">
                <a:solidFill>
                  <a:srgbClr val="7030A0"/>
                </a:solidFill>
                <a:cs typeface="B Nazanin" pitchFamily="2" charset="-78"/>
              </a:rPr>
              <a:t>قلمها :  نازنین ، بدر ، لوتوس ـ 10 تا 14</a:t>
            </a:r>
          </a:p>
          <a:p>
            <a:r>
              <a:rPr lang="fa-IR" b="1" smtClean="0">
                <a:solidFill>
                  <a:srgbClr val="7030A0"/>
                </a:solidFill>
                <a:cs typeface="B Nazanin" pitchFamily="2" charset="-78"/>
              </a:rPr>
              <a:t>صورت زبانی : </a:t>
            </a:r>
            <a:r>
              <a:rPr lang="fa-IR" b="1" smtClean="0">
                <a:cs typeface="B Nazanin" pitchFamily="2" charset="-78"/>
              </a:rPr>
              <a:t>واژه ها ـ جملات و سبک نگارش</a:t>
            </a:r>
          </a:p>
          <a:p>
            <a:r>
              <a:rPr lang="fa-IR" smtClean="0">
                <a:cs typeface="B Nazanin" pitchFamily="2" charset="-78"/>
              </a:rPr>
              <a:t>اخوی ـ داداش ـ برادر ـ خوب و نیک ـ اینجانب و بنده ، </a:t>
            </a:r>
          </a:p>
          <a:p>
            <a:r>
              <a:rPr lang="fa-IR" b="1" smtClean="0">
                <a:solidFill>
                  <a:srgbClr val="7030A0"/>
                </a:solidFill>
                <a:cs typeface="B Nazanin" pitchFamily="2" charset="-78"/>
              </a:rPr>
              <a:t>صورت معنایی : </a:t>
            </a:r>
            <a:r>
              <a:rPr lang="fa-IR" b="1" smtClean="0">
                <a:cs typeface="B Nazanin" pitchFamily="2" charset="-78"/>
              </a:rPr>
              <a:t>روح و معنای کلمات ، مفاهیم به کار رفته در متن</a:t>
            </a:r>
          </a:p>
          <a:p>
            <a:r>
              <a:rPr lang="fa-IR" smtClean="0">
                <a:cs typeface="B Nazanin" pitchFamily="2" charset="-78"/>
              </a:rPr>
              <a:t>خواهانم ، خواستارم ـ زندگی ، زندگانی ، فوت و وفات </a:t>
            </a:r>
          </a:p>
          <a:p>
            <a:endParaRPr lang="en-US" b="1" smtClean="0">
              <a:cs typeface="B Nazanin" pitchFamily="2" charset="-78"/>
            </a:endParaRPr>
          </a:p>
        </p:txBody>
      </p:sp>
    </p:spTree>
    <p:extLst>
      <p:ext uri="{BB962C8B-B14F-4D97-AF65-F5344CB8AC3E}">
        <p14:creationId xmlns:p14="http://schemas.microsoft.com/office/powerpoint/2010/main" val="6918700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a:r>
              <a:rPr lang="fa-IR" b="1" smtClean="0">
                <a:cs typeface="B Nazanin" pitchFamily="2" charset="-78"/>
              </a:rPr>
              <a:t>بازبينی نامه</a:t>
            </a:r>
          </a:p>
        </p:txBody>
      </p:sp>
      <p:sp>
        <p:nvSpPr>
          <p:cNvPr id="3" name="Content Placeholder 2"/>
          <p:cNvSpPr>
            <a:spLocks noGrp="1"/>
          </p:cNvSpPr>
          <p:nvPr>
            <p:ph idx="1"/>
          </p:nvPr>
        </p:nvSpPr>
        <p:spPr/>
        <p:txBody>
          <a:bodyPr>
            <a:normAutofit fontScale="92500"/>
          </a:bodyPr>
          <a:lstStyle/>
          <a:p>
            <a:r>
              <a:rPr lang="fa-IR" b="1" smtClean="0">
                <a:cs typeface="B Nazanin" pitchFamily="2" charset="-78"/>
              </a:rPr>
              <a:t>آيا نام و نام خانوادگی و عنوان گيرنده به درستی نوشته شده است؟</a:t>
            </a:r>
          </a:p>
          <a:p>
            <a:r>
              <a:rPr lang="fa-IR" b="1" smtClean="0">
                <a:cs typeface="B Nazanin" pitchFamily="2" charset="-78"/>
              </a:rPr>
              <a:t>آيا متن نامه نامه روشن، قاطع و صريح است؟</a:t>
            </a:r>
          </a:p>
          <a:p>
            <a:r>
              <a:rPr lang="fa-IR" b="1" smtClean="0">
                <a:cs typeface="B Nazanin" pitchFamily="2" charset="-78"/>
              </a:rPr>
              <a:t>آيا پيوند مطالب نامه منطقی است؟</a:t>
            </a:r>
          </a:p>
          <a:p>
            <a:r>
              <a:rPr lang="fa-IR" b="1" smtClean="0">
                <a:cs typeface="B Nazanin" pitchFamily="2" charset="-78"/>
              </a:rPr>
              <a:t>آيا نامه دچار اشکالات نگارشی نيست؟</a:t>
            </a:r>
          </a:p>
          <a:p>
            <a:r>
              <a:rPr lang="fa-IR" b="1" smtClean="0">
                <a:cs typeface="B Nazanin" pitchFamily="2" charset="-78"/>
              </a:rPr>
              <a:t>آيا درخواست نامه صريح و روشن بيان شده است؟</a:t>
            </a:r>
          </a:p>
          <a:p>
            <a:r>
              <a:rPr lang="fa-IR" b="1" smtClean="0">
                <a:cs typeface="B Nazanin" pitchFamily="2" charset="-78"/>
              </a:rPr>
              <a:t>چنان چه نامه پيرو نامه ای يا پاسخ به نامه ای ديگر باشد، آيا شماره و تاريخ نامه های پيشين نوشته شده است؟</a:t>
            </a:r>
          </a:p>
        </p:txBody>
      </p:sp>
    </p:spTree>
    <p:extLst>
      <p:ext uri="{BB962C8B-B14F-4D97-AF65-F5344CB8AC3E}">
        <p14:creationId xmlns:p14="http://schemas.microsoft.com/office/powerpoint/2010/main" val="94357367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eaLnBrk="1" hangingPunct="1"/>
            <a:r>
              <a:rPr lang="fa-IR" b="1" smtClean="0">
                <a:cs typeface="B Nazanin" pitchFamily="2" charset="-78"/>
              </a:rPr>
              <a:t>آسيب شناسی نامه های اداری</a:t>
            </a:r>
          </a:p>
        </p:txBody>
      </p:sp>
      <p:sp>
        <p:nvSpPr>
          <p:cNvPr id="20483" name="Content Placeholder 2"/>
          <p:cNvSpPr>
            <a:spLocks noGrp="1"/>
          </p:cNvSpPr>
          <p:nvPr>
            <p:ph idx="1"/>
          </p:nvPr>
        </p:nvSpPr>
        <p:spPr/>
        <p:txBody>
          <a:bodyPr>
            <a:normAutofit fontScale="92500" lnSpcReduction="10000"/>
          </a:bodyPr>
          <a:lstStyle/>
          <a:p>
            <a:pPr algn="just" eaLnBrk="1" hangingPunct="1">
              <a:buFont typeface="Wingdings 2" pitchFamily="18" charset="2"/>
              <a:buNone/>
            </a:pPr>
            <a:r>
              <a:rPr lang="fa-IR" b="1" smtClean="0">
                <a:cs typeface="B Nazanin" pitchFamily="2" charset="-78"/>
              </a:rPr>
              <a:t>    1. تمام متن نامه در يک جمله و يک پاراگراف می آيد و به همين دليل نفس گير و طولانی به نظر می رسد:</a:t>
            </a:r>
          </a:p>
          <a:p>
            <a:pPr algn="just" eaLnBrk="1" hangingPunct="1">
              <a:buFont typeface="Wingdings 2" pitchFamily="18" charset="2"/>
              <a:buNone/>
            </a:pPr>
            <a:r>
              <a:rPr lang="fa-IR" b="1" smtClean="0">
                <a:cs typeface="B Nazanin" pitchFamily="2" charset="-78"/>
              </a:rPr>
              <a:t>      با احترام، پيرو بخش نامه ی 41/2/ س بدين وسيله از مربيان معرفی شده جهت بررسی نهايی و صدور ابلاغ به افراد واجدالشرايط لازم است از تاريخ دريافت بخش نامه به مدت 5 روز به سازمان دانش آموزی مراجعه فرمايند</a:t>
            </a:r>
            <a:r>
              <a:rPr lang="fa-IR" b="1" smtClean="0"/>
              <a:t>.</a:t>
            </a:r>
          </a:p>
          <a:p>
            <a:pPr algn="just" eaLnBrk="1" hangingPunct="1"/>
            <a:r>
              <a:rPr lang="fa-IR" b="1" smtClean="0">
                <a:cs typeface="B Nazanin" pitchFamily="2" charset="-78"/>
              </a:rPr>
              <a:t>    با احترام، پيرو بخش نامه ی شماره ی41/2/س تاريخ ... شايسته است مربيان محترم، برای صدور ابلاغ، به سازمان دانش آموزی مراجعه کنند.</a:t>
            </a:r>
          </a:p>
          <a:p>
            <a:pPr algn="just" eaLnBrk="1" hangingPunct="1">
              <a:buFont typeface="Wingdings 2" pitchFamily="18" charset="2"/>
              <a:buNone/>
            </a:pPr>
            <a:r>
              <a:rPr lang="fa-IR" b="1" smtClean="0">
                <a:cs typeface="B Nazanin" pitchFamily="2" charset="-78"/>
              </a:rPr>
              <a:t>     دارندگان شرايط، تا تاريخ... فرصت دارند.</a:t>
            </a:r>
          </a:p>
        </p:txBody>
      </p:sp>
    </p:spTree>
    <p:extLst>
      <p:ext uri="{BB962C8B-B14F-4D97-AF65-F5344CB8AC3E}">
        <p14:creationId xmlns:p14="http://schemas.microsoft.com/office/powerpoint/2010/main" val="81967733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edge">
                                      <p:cBhvr>
                                        <p:cTn id="7" dur="2000"/>
                                        <p:tgtEl>
                                          <p:spTgt spid="20483">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wedge">
                                      <p:cBhvr>
                                        <p:cTn id="10" dur="2000"/>
                                        <p:tgtEl>
                                          <p:spTgt spid="20483">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wedge">
                                      <p:cBhvr>
                                        <p:cTn id="13" dur="2000"/>
                                        <p:tgtEl>
                                          <p:spTgt spid="20483">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20483">
                                            <p:txEl>
                                              <p:pRg st="3" end="3"/>
                                            </p:txEl>
                                          </p:spTgt>
                                        </p:tgtEl>
                                        <p:attrNameLst>
                                          <p:attrName>style.visibility</p:attrName>
                                        </p:attrNameLst>
                                      </p:cBhvr>
                                      <p:to>
                                        <p:strVal val="visible"/>
                                      </p:to>
                                    </p:set>
                                    <p:animEffect transition="in" filter="wedge">
                                      <p:cBhvr>
                                        <p:cTn id="16" dur="2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ctr" eaLnBrk="1" hangingPunct="1"/>
            <a:r>
              <a:rPr lang="fa-IR" b="1" smtClean="0">
                <a:cs typeface="B Nazanin" pitchFamily="2" charset="-78"/>
              </a:rPr>
              <a:t>آسيب شناسی نامه های اداری</a:t>
            </a:r>
            <a:endParaRPr lang="fa-IR" b="1" smtClean="0"/>
          </a:p>
        </p:txBody>
      </p:sp>
      <p:sp>
        <p:nvSpPr>
          <p:cNvPr id="21507" name="Content Placeholder 2"/>
          <p:cNvSpPr>
            <a:spLocks noGrp="1"/>
          </p:cNvSpPr>
          <p:nvPr>
            <p:ph idx="1"/>
          </p:nvPr>
        </p:nvSpPr>
        <p:spPr/>
        <p:txBody>
          <a:bodyPr>
            <a:normAutofit fontScale="92500" lnSpcReduction="20000"/>
          </a:bodyPr>
          <a:lstStyle/>
          <a:p>
            <a:pPr eaLnBrk="1" hangingPunct="1">
              <a:buFont typeface="Wingdings 2" pitchFamily="18" charset="2"/>
              <a:buNone/>
            </a:pPr>
            <a:r>
              <a:rPr lang="fa-IR" b="1" smtClean="0">
                <a:cs typeface="B Nazanin" pitchFamily="2" charset="-78"/>
              </a:rPr>
              <a:t>2. </a:t>
            </a:r>
            <a:r>
              <a:rPr lang="fa-IR" b="1" smtClean="0">
                <a:solidFill>
                  <a:srgbClr val="00B050"/>
                </a:solidFill>
                <a:cs typeface="B Nazanin" pitchFamily="2" charset="-78"/>
              </a:rPr>
              <a:t>نامفهوم بودن نامه</a:t>
            </a:r>
          </a:p>
          <a:p>
            <a:pPr algn="just" eaLnBrk="1" hangingPunct="1">
              <a:buFont typeface="Wingdings 2" pitchFamily="18" charset="2"/>
              <a:buNone/>
            </a:pPr>
            <a:r>
              <a:rPr lang="fa-IR" b="1" smtClean="0">
                <a:solidFill>
                  <a:srgbClr val="C00000"/>
                </a:solidFill>
                <a:cs typeface="B Nazanin" pitchFamily="2" charset="-78"/>
              </a:rPr>
              <a:t>        سلام عليکم، با احترام بدين وسيله استحضار می رساند به نظر به اين که آقای ... از دانشجويان پذيرفته شده ی آزمون سراسری دانشگاه ها در سال 80 در دوره ی کاردانی رشته ی حسابداری، از دو ترم مرخصی تحصيلی مجاز استفاده است و لزوماً می بايست از مهرماه سال جاری (1382) نسبت به ادامه ی تحصيل و يا انصراف و تعيين تکليف نمايد، مراتب بنا به درخواست نامبرده، جهت ارائه به آن مديريت محترم و در صورت امکان مساعدت لازم مورد گواهی می باشد.</a:t>
            </a:r>
          </a:p>
          <a:p>
            <a:pPr algn="just" eaLnBrk="1" hangingPunct="1">
              <a:buFont typeface="Wingdings 2" pitchFamily="18" charset="2"/>
              <a:buNone/>
            </a:pPr>
            <a:r>
              <a:rPr lang="fa-IR" b="1" smtClean="0">
                <a:solidFill>
                  <a:srgbClr val="C00000"/>
                </a:solidFill>
                <a:cs typeface="B Nazanin" pitchFamily="2" charset="-78"/>
              </a:rPr>
              <a:t>   </a:t>
            </a:r>
          </a:p>
          <a:p>
            <a:pPr algn="just" eaLnBrk="1" hangingPunct="1">
              <a:buFont typeface="Wingdings 2" pitchFamily="18" charset="2"/>
              <a:buNone/>
            </a:pPr>
            <a:r>
              <a:rPr lang="fa-IR" b="1" smtClean="0">
                <a:cs typeface="B Nazanin" pitchFamily="2" charset="-78"/>
              </a:rPr>
              <a:t>   </a:t>
            </a:r>
          </a:p>
        </p:txBody>
      </p:sp>
    </p:spTree>
    <p:extLst>
      <p:ext uri="{BB962C8B-B14F-4D97-AF65-F5344CB8AC3E}">
        <p14:creationId xmlns:p14="http://schemas.microsoft.com/office/powerpoint/2010/main" val="204104749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edge">
                                      <p:cBhvr>
                                        <p:cTn id="7" dur="2000"/>
                                        <p:tgtEl>
                                          <p:spTgt spid="21507">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wedge">
                                      <p:cBhvr>
                                        <p:cTn id="10" dur="20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ctr" eaLnBrk="1" hangingPunct="1"/>
            <a:r>
              <a:rPr lang="fa-IR" b="1" smtClean="0">
                <a:cs typeface="B Nazanin" pitchFamily="2" charset="-78"/>
              </a:rPr>
              <a:t>آسيب شناسی نامه های اداری</a:t>
            </a:r>
            <a:endParaRPr lang="fa-IR" b="1" smtClean="0"/>
          </a:p>
        </p:txBody>
      </p:sp>
      <p:sp>
        <p:nvSpPr>
          <p:cNvPr id="22531" name="Content Placeholder 2"/>
          <p:cNvSpPr>
            <a:spLocks noGrp="1"/>
          </p:cNvSpPr>
          <p:nvPr>
            <p:ph idx="1"/>
          </p:nvPr>
        </p:nvSpPr>
        <p:spPr/>
        <p:txBody>
          <a:bodyPr/>
          <a:lstStyle/>
          <a:p>
            <a:pPr algn="just" eaLnBrk="1" hangingPunct="1">
              <a:buFont typeface="Wingdings 2" pitchFamily="18" charset="2"/>
              <a:buNone/>
            </a:pPr>
            <a:r>
              <a:rPr lang="fa-IR" b="1" smtClean="0">
                <a:cs typeface="B Nazanin" pitchFamily="2" charset="-78"/>
              </a:rPr>
              <a:t> 3. برخی از نامه ها وقتی به دست خواننده می رسد، نمی داند چه پاسخی به آن بدهد؛ مانند</a:t>
            </a:r>
          </a:p>
          <a:p>
            <a:pPr algn="just" eaLnBrk="1" hangingPunct="1">
              <a:buFont typeface="Wingdings 2" pitchFamily="18" charset="2"/>
              <a:buNone/>
            </a:pPr>
            <a:r>
              <a:rPr lang="fa-IR" b="1" smtClean="0">
                <a:cs typeface="B Nazanin" pitchFamily="2" charset="-78"/>
              </a:rPr>
              <a:t>        </a:t>
            </a:r>
            <a:r>
              <a:rPr lang="fa-IR" b="1" smtClean="0">
                <a:solidFill>
                  <a:srgbClr val="C00000"/>
                </a:solidFill>
                <a:cs typeface="B Nazanin" pitchFamily="2" charset="-78"/>
              </a:rPr>
              <a:t>بدين وسيله عين گزارش راهنمای تعليماتی محترم اين اداره در خصوص کلاس های سوادآموزی تشکيل شده در آن مرکز، جهت اطلاع و اقدام و اعلام نتيجه، به پيوست ارسال می گردد.</a:t>
            </a:r>
          </a:p>
          <a:p>
            <a:pPr algn="just" eaLnBrk="1" hangingPunct="1">
              <a:buFont typeface="Wingdings 2" pitchFamily="18" charset="2"/>
              <a:buNone/>
            </a:pPr>
            <a:r>
              <a:rPr lang="fa-IR" b="1" smtClean="0">
                <a:solidFill>
                  <a:srgbClr val="C00000"/>
                </a:solidFill>
                <a:cs typeface="B Nazanin" pitchFamily="2" charset="-78"/>
              </a:rPr>
              <a:t>  </a:t>
            </a:r>
          </a:p>
        </p:txBody>
      </p:sp>
    </p:spTree>
    <p:extLst>
      <p:ext uri="{BB962C8B-B14F-4D97-AF65-F5344CB8AC3E}">
        <p14:creationId xmlns:p14="http://schemas.microsoft.com/office/powerpoint/2010/main" val="380868357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edge">
                                      <p:cBhvr>
                                        <p:cTn id="7" dur="2000"/>
                                        <p:tgtEl>
                                          <p:spTgt spid="22531">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wedge">
                                      <p:cBhvr>
                                        <p:cTn id="10" dur="2000"/>
                                        <p:tgtEl>
                                          <p:spTgt spid="22531">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Effect transition="in" filter="wedge">
                                      <p:cBhvr>
                                        <p:cTn id="13" dur="20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ctr" eaLnBrk="1" hangingPunct="1"/>
            <a:r>
              <a:rPr lang="fa-IR" b="1" smtClean="0">
                <a:cs typeface="B Nazanin" pitchFamily="2" charset="-78"/>
              </a:rPr>
              <a:t>آسيب شناسی نامه های اداری</a:t>
            </a:r>
            <a:endParaRPr lang="fa-IR" b="1" smtClean="0"/>
          </a:p>
        </p:txBody>
      </p:sp>
      <p:sp>
        <p:nvSpPr>
          <p:cNvPr id="23555" name="Content Placeholder 2"/>
          <p:cNvSpPr>
            <a:spLocks noGrp="1"/>
          </p:cNvSpPr>
          <p:nvPr>
            <p:ph idx="1"/>
          </p:nvPr>
        </p:nvSpPr>
        <p:spPr/>
        <p:txBody>
          <a:bodyPr/>
          <a:lstStyle/>
          <a:p>
            <a:pPr algn="just" rtl="1" eaLnBrk="1" hangingPunct="1">
              <a:buFont typeface="Wingdings 2" pitchFamily="18" charset="2"/>
              <a:buNone/>
            </a:pPr>
            <a:r>
              <a:rPr lang="fa-IR" b="1" dirty="0" smtClean="0">
                <a:cs typeface="B Nazanin" pitchFamily="2" charset="-78"/>
              </a:rPr>
              <a:t>4. کلی بودن متن نامه؛ </a:t>
            </a:r>
          </a:p>
          <a:p>
            <a:pPr algn="just" rtl="1" eaLnBrk="1" hangingPunct="1">
              <a:buFont typeface="Wingdings 2" pitchFamily="18" charset="2"/>
              <a:buNone/>
            </a:pPr>
            <a:r>
              <a:rPr lang="fa-IR" b="1" dirty="0" smtClean="0">
                <a:cs typeface="B Nazanin" pitchFamily="2" charset="-78"/>
              </a:rPr>
              <a:t>5. اگر نامه پيرو نامه ی ديگر است بايد نويسنده به موضوع هم اشاره کند تا مسؤول اداره بداند آن را به چه بخشی ارجاع دهد:</a:t>
            </a:r>
          </a:p>
          <a:p>
            <a:pPr algn="just" rtl="1" eaLnBrk="1" hangingPunct="1"/>
            <a:r>
              <a:rPr lang="fa-IR" b="1" dirty="0" smtClean="0">
                <a:cs typeface="B Nazanin" pitchFamily="2" charset="-78"/>
              </a:rPr>
              <a:t>رياست محترم اداره ی...</a:t>
            </a:r>
          </a:p>
          <a:p>
            <a:pPr algn="just" rtl="1" eaLnBrk="1" hangingPunct="1">
              <a:buFont typeface="Wingdings 2" pitchFamily="18" charset="2"/>
              <a:buNone/>
            </a:pPr>
            <a:r>
              <a:rPr lang="fa-IR" b="1" dirty="0" smtClean="0">
                <a:cs typeface="B Nazanin" pitchFamily="2" charset="-78"/>
              </a:rPr>
              <a:t>  </a:t>
            </a:r>
            <a:r>
              <a:rPr lang="fa-IR" b="1" dirty="0" smtClean="0">
                <a:solidFill>
                  <a:srgbClr val="C00000"/>
                </a:solidFill>
                <a:cs typeface="B Nazanin" pitchFamily="2" charset="-78"/>
              </a:rPr>
              <a:t>با احترام اين جانب ..... ، پيرو نامه ی شماره ی .....، خواهشمند است از نتايج آن بنده را آگاه فرماييد.</a:t>
            </a:r>
          </a:p>
        </p:txBody>
      </p:sp>
    </p:spTree>
    <p:extLst>
      <p:ext uri="{BB962C8B-B14F-4D97-AF65-F5344CB8AC3E}">
        <p14:creationId xmlns:p14="http://schemas.microsoft.com/office/powerpoint/2010/main" val="170238981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edge">
                                      <p:cBhvr>
                                        <p:cTn id="7" dur="20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wedge">
                                      <p:cBhvr>
                                        <p:cTn id="12" dur="20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wedge">
                                      <p:cBhvr>
                                        <p:cTn id="17" dur="2000"/>
                                        <p:tgtEl>
                                          <p:spTgt spid="23555">
                                            <p:txEl>
                                              <p:pRg st="2" end="2"/>
                                            </p:txEl>
                                          </p:spTgt>
                                        </p:tgtEl>
                                      </p:cBhvr>
                                    </p:animEffect>
                                  </p:childTnLst>
                                </p:cTn>
                              </p:par>
                              <p:par>
                                <p:cTn id="18" presetID="20" presetClass="entr" presetSubtype="0" fill="hold" nodeType="withEffect">
                                  <p:stCondLst>
                                    <p:cond delay="0"/>
                                  </p:stCondLst>
                                  <p:childTnLst>
                                    <p:set>
                                      <p:cBhvr>
                                        <p:cTn id="19" dur="1" fill="hold">
                                          <p:stCondLst>
                                            <p:cond delay="0"/>
                                          </p:stCondLst>
                                        </p:cTn>
                                        <p:tgtEl>
                                          <p:spTgt spid="23555">
                                            <p:txEl>
                                              <p:pRg st="3" end="3"/>
                                            </p:txEl>
                                          </p:spTgt>
                                        </p:tgtEl>
                                        <p:attrNameLst>
                                          <p:attrName>style.visibility</p:attrName>
                                        </p:attrNameLst>
                                      </p:cBhvr>
                                      <p:to>
                                        <p:strVal val="visible"/>
                                      </p:to>
                                    </p:set>
                                    <p:animEffect transition="in" filter="wedge">
                                      <p:cBhvr>
                                        <p:cTn id="20" dur="20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ctr" eaLnBrk="1" hangingPunct="1"/>
            <a:r>
              <a:rPr lang="fa-IR" b="1" smtClean="0">
                <a:cs typeface="B Nazanin" pitchFamily="2" charset="-78"/>
              </a:rPr>
              <a:t>آسيب شناسی نامه های اداری</a:t>
            </a:r>
            <a:endParaRPr lang="fa-IR" b="1" smtClean="0"/>
          </a:p>
        </p:txBody>
      </p:sp>
      <p:sp>
        <p:nvSpPr>
          <p:cNvPr id="24579" name="Content Placeholder 2"/>
          <p:cNvSpPr>
            <a:spLocks noGrp="1"/>
          </p:cNvSpPr>
          <p:nvPr>
            <p:ph idx="1"/>
          </p:nvPr>
        </p:nvSpPr>
        <p:spPr/>
        <p:txBody>
          <a:bodyPr/>
          <a:lstStyle/>
          <a:p>
            <a:pPr algn="just" eaLnBrk="1" hangingPunct="1">
              <a:buFont typeface="Wingdings 2" pitchFamily="18" charset="2"/>
              <a:buNone/>
            </a:pPr>
            <a:r>
              <a:rPr lang="fa-IR" b="1" smtClean="0"/>
              <a:t>6. </a:t>
            </a:r>
            <a:r>
              <a:rPr lang="fa-IR" b="1" smtClean="0">
                <a:cs typeface="B Nazanin" pitchFamily="2" charset="-78"/>
              </a:rPr>
              <a:t>نامه های بلند که مطالب گوناگونی در خود دارند، چندين بار بايد خوانده شود تا آن موضوع دريافت شود.</a:t>
            </a:r>
          </a:p>
          <a:p>
            <a:pPr algn="just" eaLnBrk="1" hangingPunct="1">
              <a:buFont typeface="Wingdings 2" pitchFamily="18" charset="2"/>
              <a:buNone/>
            </a:pPr>
            <a:r>
              <a:rPr lang="fa-IR" b="1" smtClean="0">
                <a:cs typeface="B Nazanin" pitchFamily="2" charset="-78"/>
              </a:rPr>
              <a:t>7. نامه ها، گاهی توضيحاتی دارد که يا ضرورتی  در آوردن آن ها نيست يا می شود خيلی کوتاه باشد.</a:t>
            </a:r>
          </a:p>
          <a:p>
            <a:pPr eaLnBrk="1" hangingPunct="1"/>
            <a:endParaRPr lang="fa-IR" b="1" smtClean="0"/>
          </a:p>
        </p:txBody>
      </p:sp>
    </p:spTree>
    <p:extLst>
      <p:ext uri="{BB962C8B-B14F-4D97-AF65-F5344CB8AC3E}">
        <p14:creationId xmlns:p14="http://schemas.microsoft.com/office/powerpoint/2010/main" val="184600156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edge">
                                      <p:cBhvr>
                                        <p:cTn id="7" dur="20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wedge">
                                      <p:cBhvr>
                                        <p:cTn id="12" dur="20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1066800"/>
            <a:ext cx="8229600" cy="742950"/>
          </a:xfrm>
        </p:spPr>
        <p:txBody>
          <a:bodyPr>
            <a:normAutofit fontScale="90000"/>
          </a:bodyPr>
          <a:lstStyle/>
          <a:p>
            <a:pPr algn="ctr"/>
            <a:r>
              <a:rPr lang="ar-SA" sz="3500" b="1" smtClean="0">
                <a:solidFill>
                  <a:srgbClr val="7030A0"/>
                </a:solidFill>
                <a:cs typeface="B Nazanin" pitchFamily="2" charset="-78"/>
              </a:rPr>
              <a:t>نمونه نامه درخواست تشویقی جهت کارمندان </a:t>
            </a:r>
            <a:r>
              <a:rPr lang="en-US" sz="3500" smtClean="0">
                <a:solidFill>
                  <a:srgbClr val="7030A0"/>
                </a:solidFill>
                <a:cs typeface="B Nazanin" pitchFamily="2" charset="-78"/>
              </a:rPr>
              <a:t/>
            </a:r>
            <a:br>
              <a:rPr lang="en-US" sz="3500" smtClean="0">
                <a:solidFill>
                  <a:srgbClr val="7030A0"/>
                </a:solidFill>
                <a:cs typeface="B Nazanin" pitchFamily="2" charset="-78"/>
              </a:rPr>
            </a:br>
            <a:endParaRPr lang="en-US" sz="3500" smtClean="0">
              <a:solidFill>
                <a:srgbClr val="7030A0"/>
              </a:solidFill>
              <a:cs typeface="B Nazanin" pitchFamily="2" charset="-78"/>
            </a:endParaRPr>
          </a:p>
        </p:txBody>
      </p:sp>
      <p:sp>
        <p:nvSpPr>
          <p:cNvPr id="52227" name="Content Placeholder 2"/>
          <p:cNvSpPr>
            <a:spLocks noGrp="1"/>
          </p:cNvSpPr>
          <p:nvPr>
            <p:ph idx="1"/>
          </p:nvPr>
        </p:nvSpPr>
        <p:spPr>
          <a:xfrm>
            <a:off x="457200" y="1676400"/>
            <a:ext cx="8229600" cy="4648200"/>
          </a:xfrm>
        </p:spPr>
        <p:txBody>
          <a:bodyPr/>
          <a:lstStyle/>
          <a:p>
            <a:pPr algn="just">
              <a:buFont typeface="Wingdings 2" pitchFamily="18" charset="2"/>
              <a:buNone/>
            </a:pPr>
            <a:r>
              <a:rPr lang="ar-SA" smtClean="0">
                <a:cs typeface="B Nazanin" pitchFamily="2" charset="-78"/>
              </a:rPr>
              <a:t>جناب آقای </a:t>
            </a:r>
            <a:endParaRPr lang="en-US" smtClean="0">
              <a:cs typeface="B Nazanin" pitchFamily="2" charset="-78"/>
            </a:endParaRPr>
          </a:p>
          <a:p>
            <a:pPr algn="just">
              <a:buFont typeface="Wingdings 2" pitchFamily="18" charset="2"/>
              <a:buNone/>
            </a:pPr>
            <a:r>
              <a:rPr lang="ar-SA" smtClean="0">
                <a:cs typeface="B Nazanin" pitchFamily="2" charset="-78"/>
              </a:rPr>
              <a:t>مدیر عامل محترم شرکت</a:t>
            </a:r>
            <a:endParaRPr lang="en-US" smtClean="0">
              <a:cs typeface="B Nazanin" pitchFamily="2" charset="-78"/>
            </a:endParaRPr>
          </a:p>
          <a:p>
            <a:pPr algn="just">
              <a:buFont typeface="Wingdings 2" pitchFamily="18" charset="2"/>
              <a:buNone/>
            </a:pPr>
            <a:r>
              <a:rPr lang="ar-SA" smtClean="0">
                <a:cs typeface="B Nazanin" pitchFamily="2" charset="-78"/>
              </a:rPr>
              <a:t>با سلام و احترام</a:t>
            </a:r>
            <a:r>
              <a:rPr lang="fa-IR" smtClean="0">
                <a:cs typeface="B Nazanin" pitchFamily="2" charset="-78"/>
              </a:rPr>
              <a:t>،</a:t>
            </a:r>
            <a:r>
              <a:rPr lang="en-US" smtClean="0">
                <a:cs typeface="B Nazanin" pitchFamily="2" charset="-78"/>
              </a:rPr>
              <a:t> </a:t>
            </a:r>
            <a:r>
              <a:rPr lang="ar-SA" smtClean="0">
                <a:cs typeface="B Nazanin" pitchFamily="2" charset="-78"/>
              </a:rPr>
              <a:t>بدینوسیله با عنایت به خدمات شایسته و ارزشمند آقای کارگرزاده کارمند شماره 0 درخصوص انجام امور محوله به نحو احسن ؛ پیشنهاد میگردد معادل یک ماه حقوق و مزایا به همراه پرداخت هزینه یک سفر زیارتی به مشهد مقدس به نامبرده بعنوان پاداش تعلق گیرد</a:t>
            </a:r>
            <a:r>
              <a:rPr lang="en-US" smtClean="0">
                <a:cs typeface="B Nazanin" pitchFamily="2" charset="-78"/>
              </a:rPr>
              <a:t>.</a:t>
            </a:r>
          </a:p>
          <a:p>
            <a:pPr algn="just">
              <a:buFont typeface="Wingdings 2" pitchFamily="18" charset="2"/>
              <a:buNone/>
            </a:pPr>
            <a:r>
              <a:rPr lang="ar-SA" smtClean="0">
                <a:cs typeface="B Nazanin" pitchFamily="2" charset="-78"/>
              </a:rPr>
              <a:t>خواهشمند در صورت صلاحدید دستورات لازم را مبذول فرمایید</a:t>
            </a:r>
            <a:r>
              <a:rPr lang="en-US" smtClean="0">
                <a:cs typeface="B Nazanin" pitchFamily="2" charset="-78"/>
              </a:rPr>
              <a:t>.</a:t>
            </a:r>
          </a:p>
          <a:p>
            <a:endParaRPr lang="en-US" smtClean="0">
              <a:cs typeface="Majalla UI"/>
            </a:endParaRPr>
          </a:p>
        </p:txBody>
      </p:sp>
    </p:spTree>
    <p:extLst>
      <p:ext uri="{BB962C8B-B14F-4D97-AF65-F5344CB8AC3E}">
        <p14:creationId xmlns:p14="http://schemas.microsoft.com/office/powerpoint/2010/main" val="20097134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1066800"/>
            <a:ext cx="8229600" cy="742950"/>
          </a:xfrm>
        </p:spPr>
        <p:txBody>
          <a:bodyPr/>
          <a:lstStyle/>
          <a:p>
            <a:pPr algn="ctr"/>
            <a:r>
              <a:rPr lang="ar-SA" sz="3200" b="1" smtClean="0">
                <a:solidFill>
                  <a:srgbClr val="7030A0"/>
                </a:solidFill>
                <a:cs typeface="B Nazanin" pitchFamily="2" charset="-78"/>
              </a:rPr>
              <a:t>نمونه نامه در خصوص عدم پاسخ یک اداره به نامه ارسالی </a:t>
            </a:r>
          </a:p>
        </p:txBody>
      </p:sp>
      <p:sp>
        <p:nvSpPr>
          <p:cNvPr id="53251" name="Content Placeholder 2"/>
          <p:cNvSpPr>
            <a:spLocks noGrp="1"/>
          </p:cNvSpPr>
          <p:nvPr>
            <p:ph idx="1"/>
          </p:nvPr>
        </p:nvSpPr>
        <p:spPr>
          <a:xfrm>
            <a:off x="457200" y="1905000"/>
            <a:ext cx="8229600" cy="4648200"/>
          </a:xfrm>
        </p:spPr>
        <p:txBody>
          <a:bodyPr>
            <a:normAutofit lnSpcReduction="10000"/>
          </a:bodyPr>
          <a:lstStyle/>
          <a:p>
            <a:pPr algn="just">
              <a:buFont typeface="Wingdings 2" pitchFamily="18" charset="2"/>
              <a:buNone/>
            </a:pPr>
            <a:r>
              <a:rPr lang="ar-SA" smtClean="0">
                <a:cs typeface="B Nazanin" pitchFamily="2" charset="-78"/>
              </a:rPr>
              <a:t>جناب آقای</a:t>
            </a:r>
          </a:p>
          <a:p>
            <a:pPr algn="just">
              <a:buFont typeface="Wingdings 2" pitchFamily="18" charset="2"/>
              <a:buNone/>
            </a:pPr>
            <a:r>
              <a:rPr lang="ar-SA" smtClean="0">
                <a:cs typeface="B Nazanin" pitchFamily="2" charset="-78"/>
              </a:rPr>
              <a:t>مدیرعامل  محترم</a:t>
            </a:r>
          </a:p>
          <a:p>
            <a:pPr algn="just">
              <a:buFont typeface="Wingdings 2" pitchFamily="18" charset="2"/>
              <a:buNone/>
            </a:pPr>
            <a:r>
              <a:rPr lang="ar-SA" smtClean="0">
                <a:cs typeface="B Nazanin" pitchFamily="2" charset="-78"/>
              </a:rPr>
              <a:t>با سلام و احترام </a:t>
            </a:r>
            <a:r>
              <a:rPr lang="fa-IR" smtClean="0">
                <a:cs typeface="B Nazanin" pitchFamily="2" charset="-78"/>
              </a:rPr>
              <a:t>، </a:t>
            </a:r>
            <a:r>
              <a:rPr lang="ar-SA" smtClean="0">
                <a:cs typeface="B Nazanin" pitchFamily="2" charset="-78"/>
              </a:rPr>
              <a:t>بدینوسیله پیرو نامه شماره 007 مورخ 01/01/01  در خصوص موضوع  فلان ب</a:t>
            </a:r>
            <a:r>
              <a:rPr lang="fa-IR" smtClean="0">
                <a:cs typeface="B Nazanin" pitchFamily="2" charset="-78"/>
              </a:rPr>
              <a:t>ه </a:t>
            </a:r>
            <a:r>
              <a:rPr lang="ar-SA" smtClean="0">
                <a:cs typeface="B Nazanin" pitchFamily="2" charset="-78"/>
              </a:rPr>
              <a:t>پیوست نامه مذکور مجددا برای استحضار و پاسخگویی ب</a:t>
            </a:r>
            <a:r>
              <a:rPr lang="fa-IR" smtClean="0">
                <a:cs typeface="B Nazanin" pitchFamily="2" charset="-78"/>
              </a:rPr>
              <a:t>ه </a:t>
            </a:r>
            <a:r>
              <a:rPr lang="ar-SA" smtClean="0">
                <a:cs typeface="B Nazanin" pitchFamily="2" charset="-78"/>
              </a:rPr>
              <a:t>حضور ارسال می</a:t>
            </a:r>
            <a:r>
              <a:rPr lang="fa-IR" smtClean="0">
                <a:cs typeface="B Nazanin" pitchFamily="2" charset="-78"/>
              </a:rPr>
              <a:t> </a:t>
            </a:r>
            <a:r>
              <a:rPr lang="ar-SA" smtClean="0">
                <a:cs typeface="B Nazanin" pitchFamily="2" charset="-78"/>
              </a:rPr>
              <a:t>گردد. خواهشمند است  دستور فرمایید در ارسال پاسخ  به این اداره تسریع گردد. بدیهی است عواقب ناشی از عدم پاسخگویی بموقع به نامه فوق الذکر ب</a:t>
            </a:r>
            <a:r>
              <a:rPr lang="fa-IR" smtClean="0">
                <a:cs typeface="B Nazanin" pitchFamily="2" charset="-78"/>
              </a:rPr>
              <a:t>ه </a:t>
            </a:r>
            <a:r>
              <a:rPr lang="ar-SA" smtClean="0">
                <a:cs typeface="B Nazanin" pitchFamily="2" charset="-78"/>
              </a:rPr>
              <a:t>عهده آن </a:t>
            </a:r>
            <a:r>
              <a:rPr lang="fa-IR" smtClean="0">
                <a:cs typeface="B Nazanin" pitchFamily="2" charset="-78"/>
              </a:rPr>
              <a:t>اداره </a:t>
            </a:r>
            <a:r>
              <a:rPr lang="ar-SA" smtClean="0">
                <a:cs typeface="B Nazanin" pitchFamily="2" charset="-78"/>
              </a:rPr>
              <a:t>خواهد بود.</a:t>
            </a:r>
          </a:p>
          <a:p>
            <a:pPr algn="ctr">
              <a:buFont typeface="Wingdings 2" pitchFamily="18" charset="2"/>
              <a:buNone/>
            </a:pPr>
            <a:r>
              <a:rPr lang="ar-SA" smtClean="0">
                <a:cs typeface="B Nazanin" pitchFamily="2" charset="-78"/>
              </a:rPr>
              <a:t>با تشکر و سپاس </a:t>
            </a:r>
          </a:p>
          <a:p>
            <a:endParaRPr lang="en-US" smtClean="0">
              <a:cs typeface="Majalla UI"/>
            </a:endParaRPr>
          </a:p>
        </p:txBody>
      </p:sp>
    </p:spTree>
    <p:extLst>
      <p:ext uri="{BB962C8B-B14F-4D97-AF65-F5344CB8AC3E}">
        <p14:creationId xmlns:p14="http://schemas.microsoft.com/office/powerpoint/2010/main" val="24511729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066800"/>
            <a:ext cx="8229600" cy="742950"/>
          </a:xfrm>
        </p:spPr>
        <p:txBody>
          <a:bodyPr>
            <a:normAutofit fontScale="90000"/>
          </a:bodyPr>
          <a:lstStyle/>
          <a:p>
            <a:pPr algn="ctr"/>
            <a:r>
              <a:rPr lang="ar-SA" sz="3500" b="1" smtClean="0">
                <a:solidFill>
                  <a:srgbClr val="7030A0"/>
                </a:solidFill>
                <a:cs typeface="B Nazanin" pitchFamily="2" charset="-78"/>
              </a:rPr>
              <a:t>نمونه نامه درخواست </a:t>
            </a:r>
            <a:r>
              <a:rPr lang="fa-IR" sz="3500" b="1" smtClean="0">
                <a:solidFill>
                  <a:srgbClr val="7030A0"/>
                </a:solidFill>
                <a:cs typeface="B Nazanin" pitchFamily="2" charset="-78"/>
              </a:rPr>
              <a:t>مرخصی</a:t>
            </a:r>
            <a:r>
              <a:rPr lang="en-US" sz="3500" smtClean="0">
                <a:solidFill>
                  <a:srgbClr val="7030A0"/>
                </a:solidFill>
                <a:cs typeface="B Nazanin" pitchFamily="2" charset="-78"/>
              </a:rPr>
              <a:t/>
            </a:r>
            <a:br>
              <a:rPr lang="en-US" sz="3500" smtClean="0">
                <a:solidFill>
                  <a:srgbClr val="7030A0"/>
                </a:solidFill>
                <a:cs typeface="B Nazanin" pitchFamily="2" charset="-78"/>
              </a:rPr>
            </a:br>
            <a:endParaRPr lang="en-US" sz="3500" smtClean="0">
              <a:solidFill>
                <a:srgbClr val="7030A0"/>
              </a:solidFill>
              <a:cs typeface="B Nazanin" pitchFamily="2" charset="-78"/>
            </a:endParaRPr>
          </a:p>
        </p:txBody>
      </p:sp>
      <p:sp>
        <p:nvSpPr>
          <p:cNvPr id="54275" name="Content Placeholder 2"/>
          <p:cNvSpPr>
            <a:spLocks noGrp="1"/>
          </p:cNvSpPr>
          <p:nvPr>
            <p:ph idx="1"/>
          </p:nvPr>
        </p:nvSpPr>
        <p:spPr>
          <a:xfrm>
            <a:off x="457200" y="1371600"/>
            <a:ext cx="8229600" cy="2286000"/>
          </a:xfrm>
        </p:spPr>
        <p:txBody>
          <a:bodyPr>
            <a:normAutofit fontScale="85000" lnSpcReduction="20000"/>
          </a:bodyPr>
          <a:lstStyle/>
          <a:p>
            <a:pPr algn="just">
              <a:buFont typeface="Wingdings 2" pitchFamily="18" charset="2"/>
              <a:buNone/>
            </a:pPr>
            <a:r>
              <a:rPr lang="ar-SA" smtClean="0">
                <a:cs typeface="B Nazanin" pitchFamily="2" charset="-78"/>
              </a:rPr>
              <a:t>جناب آقای </a:t>
            </a:r>
            <a:endParaRPr lang="en-US" smtClean="0">
              <a:cs typeface="B Nazanin" pitchFamily="2" charset="-78"/>
            </a:endParaRPr>
          </a:p>
          <a:p>
            <a:pPr algn="just">
              <a:buFont typeface="Wingdings 2" pitchFamily="18" charset="2"/>
              <a:buNone/>
            </a:pPr>
            <a:r>
              <a:rPr lang="ar-SA" smtClean="0">
                <a:cs typeface="B Nazanin" pitchFamily="2" charset="-78"/>
              </a:rPr>
              <a:t>مدیر عامل محترم شرکت</a:t>
            </a:r>
            <a:endParaRPr lang="en-US" smtClean="0">
              <a:cs typeface="B Nazanin" pitchFamily="2" charset="-78"/>
            </a:endParaRPr>
          </a:p>
          <a:p>
            <a:pPr algn="just">
              <a:buFont typeface="Wingdings 2" pitchFamily="18" charset="2"/>
              <a:buNone/>
            </a:pPr>
            <a:r>
              <a:rPr lang="ar-SA" smtClean="0">
                <a:cs typeface="B Nazanin" pitchFamily="2" charset="-78"/>
              </a:rPr>
              <a:t>با سلام واحترام ،به استحضار می رساند این جانب .................... از تاریخ 82/7/21 تا 82/7/23 </a:t>
            </a:r>
            <a:r>
              <a:rPr lang="fa-IR" smtClean="0">
                <a:cs typeface="B Nazanin" pitchFamily="2" charset="-78"/>
              </a:rPr>
              <a:t>برای </a:t>
            </a:r>
            <a:r>
              <a:rPr lang="ar-SA" smtClean="0">
                <a:cs typeface="B Nazanin" pitchFamily="2" charset="-78"/>
              </a:rPr>
              <a:t>مراسم ازدواج برادرم نیاز به سه روز مرخصی دارم. خواهشمند است با مرخصی این جانب در تاریخ های یاد شده موافقت فرمایید.</a:t>
            </a:r>
          </a:p>
          <a:p>
            <a:endParaRPr lang="en-US" smtClean="0">
              <a:cs typeface="Majalla UI"/>
            </a:endParaRPr>
          </a:p>
        </p:txBody>
      </p:sp>
      <p:sp>
        <p:nvSpPr>
          <p:cNvPr id="7" name="Title 1"/>
          <p:cNvSpPr txBox="1">
            <a:spLocks/>
          </p:cNvSpPr>
          <p:nvPr/>
        </p:nvSpPr>
        <p:spPr bwMode="auto">
          <a:xfrm>
            <a:off x="533400" y="3962400"/>
            <a:ext cx="8229600" cy="742950"/>
          </a:xfrm>
          <a:prstGeom prst="rect">
            <a:avLst/>
          </a:prstGeom>
          <a:noFill/>
          <a:ln w="9525">
            <a:noFill/>
            <a:miter lim="800000"/>
            <a:headEnd/>
            <a:tailEnd/>
          </a:ln>
        </p:spPr>
        <p:txBody>
          <a:bodyPr lIns="0" rIns="0" bIns="0" anchor="b"/>
          <a:lstStyle/>
          <a:p>
            <a:pPr algn="ctr" eaLnBrk="0" hangingPunct="0">
              <a:defRPr/>
            </a:pPr>
            <a:r>
              <a:rPr lang="ar-SA" sz="3500" b="1" dirty="0">
                <a:solidFill>
                  <a:srgbClr val="7030A0"/>
                </a:solidFill>
                <a:cs typeface="B Nazanin" pitchFamily="2" charset="-78"/>
              </a:rPr>
              <a:t>نمونه نامه </a:t>
            </a:r>
            <a:r>
              <a:rPr lang="fa-IR" sz="3500" b="1" dirty="0">
                <a:solidFill>
                  <a:srgbClr val="7030A0"/>
                </a:solidFill>
                <a:cs typeface="B Nazanin" pitchFamily="2" charset="-78"/>
              </a:rPr>
              <a:t>تشکر و قدردانی</a:t>
            </a:r>
            <a:r>
              <a:rPr lang="en-US" sz="3500" dirty="0">
                <a:solidFill>
                  <a:srgbClr val="7030A0"/>
                </a:solidFill>
                <a:cs typeface="B Nazanin" pitchFamily="2" charset="-78"/>
              </a:rPr>
              <a:t/>
            </a:r>
            <a:br>
              <a:rPr lang="en-US" sz="3500" dirty="0">
                <a:solidFill>
                  <a:srgbClr val="7030A0"/>
                </a:solidFill>
                <a:cs typeface="B Nazanin" pitchFamily="2" charset="-78"/>
              </a:rPr>
            </a:br>
            <a:endParaRPr lang="en-US" sz="3500" dirty="0">
              <a:solidFill>
                <a:srgbClr val="7030A0"/>
              </a:solidFill>
              <a:cs typeface="B Nazanin" pitchFamily="2" charset="-78"/>
            </a:endParaRPr>
          </a:p>
        </p:txBody>
      </p:sp>
      <p:sp>
        <p:nvSpPr>
          <p:cNvPr id="8" name="Content Placeholder 2"/>
          <p:cNvSpPr txBox="1">
            <a:spLocks/>
          </p:cNvSpPr>
          <p:nvPr/>
        </p:nvSpPr>
        <p:spPr bwMode="auto">
          <a:xfrm>
            <a:off x="533400" y="4267200"/>
            <a:ext cx="8229600" cy="2286000"/>
          </a:xfrm>
          <a:prstGeom prst="rect">
            <a:avLst/>
          </a:prstGeom>
          <a:noFill/>
          <a:ln w="9525">
            <a:noFill/>
            <a:miter lim="800000"/>
            <a:headEnd/>
            <a:tailEnd/>
          </a:ln>
        </p:spPr>
        <p:txBody>
          <a:bodyPr/>
          <a:lstStyle/>
          <a:p>
            <a:pPr marL="273050" indent="-273050" algn="just" eaLnBrk="0" hangingPunct="0">
              <a:spcBef>
                <a:spcPct val="20000"/>
              </a:spcBef>
              <a:buClr>
                <a:srgbClr val="0BD0D9"/>
              </a:buClr>
              <a:buSzPct val="95000"/>
              <a:buFont typeface="Wingdings 2" pitchFamily="18" charset="2"/>
              <a:buNone/>
              <a:defRPr/>
            </a:pPr>
            <a:r>
              <a:rPr lang="ar-SA" sz="2600" dirty="0">
                <a:solidFill>
                  <a:prstClr val="black"/>
                </a:solidFill>
                <a:cs typeface="B Nazanin" pitchFamily="2" charset="-78"/>
              </a:rPr>
              <a:t>جناب آقای </a:t>
            </a:r>
            <a:endParaRPr lang="en-US" sz="2600" dirty="0">
              <a:solidFill>
                <a:prstClr val="black"/>
              </a:solidFill>
              <a:cs typeface="B Nazanin" pitchFamily="2" charset="-78"/>
            </a:endParaRPr>
          </a:p>
          <a:p>
            <a:pPr algn="just">
              <a:defRPr/>
            </a:pPr>
            <a:r>
              <a:rPr lang="ar-SA" sz="2000" b="1" dirty="0">
                <a:solidFill>
                  <a:prstClr val="black"/>
                </a:solidFill>
                <a:cs typeface="B Nazanin" pitchFamily="2" charset="-78"/>
              </a:rPr>
              <a:t>با سلام  ، بدین وسیله مراتب قدر دانی و سپاس سازمان نظام پزشکی جمهوری اسلامی ایران را از حسن همکاری ، خدمات خالصانه و زحمات بی شائبه جناب عالی طی دوره چهار ساله عضویت در هیات مدیره نظام پزشکی شهرستان تهران اعلام نموده ، برای شما در تمام عرصه های زندگی آرزوی موفقیت و بهروزی می نمایم</a:t>
            </a:r>
            <a:r>
              <a:rPr lang="en-US" sz="2000" b="1" dirty="0">
                <a:solidFill>
                  <a:prstClr val="black"/>
                </a:solidFill>
                <a:cs typeface="B Nazanin" pitchFamily="2" charset="-78"/>
              </a:rPr>
              <a:t>.</a:t>
            </a:r>
            <a:endParaRPr lang="en-US" sz="2000" dirty="0">
              <a:solidFill>
                <a:prstClr val="black"/>
              </a:solidFill>
              <a:cs typeface="B Nazanin" pitchFamily="2" charset="-78"/>
            </a:endParaRPr>
          </a:p>
          <a:p>
            <a:pPr marL="273050" indent="-273050" algn="just" eaLnBrk="0" hangingPunct="0">
              <a:spcBef>
                <a:spcPct val="20000"/>
              </a:spcBef>
              <a:buClr>
                <a:srgbClr val="0BD0D9"/>
              </a:buClr>
              <a:buSzPct val="95000"/>
              <a:buFont typeface="Wingdings 2" pitchFamily="18" charset="2"/>
              <a:buChar char=""/>
              <a:defRPr/>
            </a:pPr>
            <a:endParaRPr lang="en-US" sz="2000" dirty="0">
              <a:solidFill>
                <a:prstClr val="black"/>
              </a:solidFill>
              <a:cs typeface="B Nazanin" pitchFamily="2" charset="-78"/>
            </a:endParaRPr>
          </a:p>
        </p:txBody>
      </p:sp>
    </p:spTree>
    <p:extLst>
      <p:ext uri="{BB962C8B-B14F-4D97-AF65-F5344CB8AC3E}">
        <p14:creationId xmlns:p14="http://schemas.microsoft.com/office/powerpoint/2010/main" val="114311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sz="half" idx="1"/>
          </p:nvPr>
        </p:nvSpPr>
        <p:spPr>
          <a:xfrm>
            <a:off x="609600" y="1600200"/>
            <a:ext cx="3890597" cy="4419600"/>
          </a:xfrm>
        </p:spPr>
        <p:txBody>
          <a:bodyPr/>
          <a:lstStyle/>
          <a:p>
            <a:pPr algn="r" rtl="1"/>
            <a:r>
              <a:rPr lang="fa-IR" sz="2000">
                <a:cs typeface="B Homa" pitchFamily="2" charset="-78"/>
              </a:rPr>
              <a:t>خواهشمند است اعلام نظر فرماييد</a:t>
            </a:r>
          </a:p>
          <a:p>
            <a:pPr algn="r" rtl="1">
              <a:buFont typeface="Wingdings" pitchFamily="2" charset="2"/>
              <a:buNone/>
            </a:pPr>
            <a:r>
              <a:rPr lang="fa-IR" sz="2000">
                <a:cs typeface="B Homa" pitchFamily="2" charset="-78"/>
              </a:rPr>
              <a:t>       اعلام مي شود</a:t>
            </a:r>
          </a:p>
          <a:p>
            <a:pPr algn="r" rtl="1">
              <a:buFont typeface="Wingdings" pitchFamily="2" charset="2"/>
              <a:buNone/>
            </a:pPr>
            <a:r>
              <a:rPr lang="fa-IR" sz="2000">
                <a:cs typeface="B Homa" pitchFamily="2" charset="-78"/>
              </a:rPr>
              <a:t>	 ارسال مي گردد</a:t>
            </a:r>
            <a:endParaRPr lang="en-US" sz="2000">
              <a:cs typeface="B Homa" pitchFamily="2" charset="-78"/>
            </a:endParaRPr>
          </a:p>
        </p:txBody>
      </p:sp>
      <p:sp>
        <p:nvSpPr>
          <p:cNvPr id="17413" name="Rectangle 5"/>
          <p:cNvSpPr>
            <a:spLocks noGrp="1" noChangeArrowheads="1"/>
          </p:cNvSpPr>
          <p:nvPr>
            <p:ph sz="half" idx="2"/>
          </p:nvPr>
        </p:nvSpPr>
        <p:spPr>
          <a:xfrm>
            <a:off x="4646736" y="1600200"/>
            <a:ext cx="3887665" cy="4419600"/>
          </a:xfrm>
        </p:spPr>
        <p:txBody>
          <a:bodyPr/>
          <a:lstStyle/>
          <a:p>
            <a:pPr algn="r" rtl="1"/>
            <a:r>
              <a:rPr lang="fa-IR">
                <a:cs typeface="B Homa" pitchFamily="2" charset="-78"/>
              </a:rPr>
              <a:t>رده هاي هم سطح </a:t>
            </a:r>
            <a:endParaRPr lang="en-US">
              <a:cs typeface="B Homa" pitchFamily="2" charset="-78"/>
            </a:endParaRPr>
          </a:p>
        </p:txBody>
      </p:sp>
      <p:sp>
        <p:nvSpPr>
          <p:cNvPr id="17410" name="Rectangle 2"/>
          <p:cNvSpPr>
            <a:spLocks noGrp="1" noChangeArrowheads="1"/>
          </p:cNvSpPr>
          <p:nvPr>
            <p:ph type="title"/>
          </p:nvPr>
        </p:nvSpPr>
        <p:spPr/>
        <p:txBody>
          <a:bodyPr/>
          <a:lstStyle/>
          <a:p>
            <a:pPr algn="r"/>
            <a:r>
              <a:rPr lang="fa-IR">
                <a:cs typeface="B Farnaz" pitchFamily="2" charset="-78"/>
              </a:rPr>
              <a:t>آغاز نامه (ادامه) :</a:t>
            </a:r>
            <a:endParaRPr lang="en-US">
              <a:cs typeface="B Farnaz" pitchFamily="2" charset="-78"/>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1066800"/>
            <a:ext cx="8229600" cy="742950"/>
          </a:xfrm>
        </p:spPr>
        <p:txBody>
          <a:bodyPr/>
          <a:lstStyle/>
          <a:p>
            <a:pPr algn="ctr"/>
            <a:r>
              <a:rPr lang="ar-SA" sz="3200" b="1" smtClean="0">
                <a:solidFill>
                  <a:srgbClr val="7030A0"/>
                </a:solidFill>
                <a:cs typeface="B Nazanin" pitchFamily="2" charset="-78"/>
              </a:rPr>
              <a:t> نامه اداری داخلی- با ماهیت هماهنگی                  </a:t>
            </a:r>
          </a:p>
        </p:txBody>
      </p:sp>
      <p:sp>
        <p:nvSpPr>
          <p:cNvPr id="55299" name="Content Placeholder 2"/>
          <p:cNvSpPr>
            <a:spLocks noGrp="1"/>
          </p:cNvSpPr>
          <p:nvPr>
            <p:ph idx="1"/>
          </p:nvPr>
        </p:nvSpPr>
        <p:spPr>
          <a:xfrm>
            <a:off x="457200" y="1905000"/>
            <a:ext cx="8229600" cy="4648200"/>
          </a:xfrm>
        </p:spPr>
        <p:txBody>
          <a:bodyPr>
            <a:normAutofit fontScale="92500" lnSpcReduction="20000"/>
          </a:bodyPr>
          <a:lstStyle/>
          <a:p>
            <a:pPr algn="just">
              <a:buFont typeface="Wingdings 2" pitchFamily="18" charset="2"/>
              <a:buNone/>
            </a:pPr>
            <a:r>
              <a:rPr lang="ar-SA" b="1" smtClean="0">
                <a:cs typeface="B Nazanin" pitchFamily="2" charset="-78"/>
              </a:rPr>
              <a:t>مسوول اداره کل کارشناسی فنی                                                    </a:t>
            </a:r>
          </a:p>
          <a:p>
            <a:pPr algn="just">
              <a:buFont typeface="Wingdings 2" pitchFamily="18" charset="2"/>
              <a:buNone/>
            </a:pPr>
            <a:r>
              <a:rPr lang="ar-SA" smtClean="0">
                <a:cs typeface="B Nazanin" pitchFamily="2" charset="-78"/>
              </a:rPr>
              <a:t>  با سلام  و احترام ،به اطلاع می رساند در بررسی های به عمل آمده ، مشخص شد بازرسان آن اداره در ابلاغ مشخصات فنی تجهیزات برقی به کارخانه ها از مشخصات یکسان استفاده نمی کنند و این امر سبب تنزل کیفیت محصولات کارخانه ها شده است. لذا دستور فرمایید از این پس بازرسان آن اداره فقط مشخصات مصوب هیات کارشناسان معاونت آموزش و نظارت را که به پیوست ارسال می گردد، به کارگاههای ساخت تجهیزات ابلاغ کنند.</a:t>
            </a:r>
          </a:p>
          <a:p>
            <a:pPr algn="just">
              <a:buFont typeface="Wingdings 2" pitchFamily="18" charset="2"/>
              <a:buNone/>
            </a:pPr>
            <a:r>
              <a:rPr lang="ar-SA" smtClean="0">
                <a:cs typeface="B Nazanin" pitchFamily="2" charset="-78"/>
              </a:rPr>
              <a:t>لازم به توضیح است در صورت مشاهده تخلف ،با بازرسان متخلف بشدت برخوردخواهد شد. </a:t>
            </a:r>
            <a:endParaRPr lang="en-US" smtClean="0">
              <a:cs typeface="Majalla UI"/>
            </a:endParaRPr>
          </a:p>
        </p:txBody>
      </p:sp>
    </p:spTree>
    <p:extLst>
      <p:ext uri="{BB962C8B-B14F-4D97-AF65-F5344CB8AC3E}">
        <p14:creationId xmlns:p14="http://schemas.microsoft.com/office/powerpoint/2010/main" val="38979863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066800"/>
            <a:ext cx="8229600" cy="742950"/>
          </a:xfrm>
        </p:spPr>
        <p:txBody>
          <a:bodyPr/>
          <a:lstStyle/>
          <a:p>
            <a:pPr algn="ctr"/>
            <a:r>
              <a:rPr lang="ar-SA" sz="3200" b="1" smtClean="0">
                <a:solidFill>
                  <a:srgbClr val="7030A0"/>
                </a:solidFill>
                <a:cs typeface="B Nazanin" pitchFamily="2" charset="-78"/>
              </a:rPr>
              <a:t> نامه اداری داخلی- با ماهیت </a:t>
            </a:r>
            <a:r>
              <a:rPr lang="fa-IR" sz="3200" b="1" smtClean="0">
                <a:solidFill>
                  <a:srgbClr val="7030A0"/>
                </a:solidFill>
                <a:cs typeface="B Nazanin" pitchFamily="2" charset="-78"/>
              </a:rPr>
              <a:t>دستوری</a:t>
            </a:r>
            <a:endParaRPr lang="ar-SA" sz="3200" b="1" smtClean="0">
              <a:solidFill>
                <a:srgbClr val="7030A0"/>
              </a:solidFill>
              <a:cs typeface="B Nazanin" pitchFamily="2" charset="-78"/>
            </a:endParaRPr>
          </a:p>
        </p:txBody>
      </p:sp>
      <p:sp>
        <p:nvSpPr>
          <p:cNvPr id="56323" name="Content Placeholder 2"/>
          <p:cNvSpPr>
            <a:spLocks noGrp="1"/>
          </p:cNvSpPr>
          <p:nvPr>
            <p:ph idx="1"/>
          </p:nvPr>
        </p:nvSpPr>
        <p:spPr>
          <a:xfrm>
            <a:off x="457200" y="1905000"/>
            <a:ext cx="8229600" cy="4648200"/>
          </a:xfrm>
        </p:spPr>
        <p:txBody>
          <a:bodyPr>
            <a:normAutofit lnSpcReduction="10000"/>
          </a:bodyPr>
          <a:lstStyle/>
          <a:p>
            <a:pPr algn="just">
              <a:buFont typeface="Wingdings 2" pitchFamily="18" charset="2"/>
              <a:buNone/>
            </a:pPr>
            <a:r>
              <a:rPr lang="ar-SA" b="1" smtClean="0">
                <a:cs typeface="B Nazanin" pitchFamily="2" charset="-78"/>
              </a:rPr>
              <a:t>استاندار محترم آذربایجان شرقی </a:t>
            </a:r>
          </a:p>
          <a:p>
            <a:pPr algn="just">
              <a:buFont typeface="Wingdings 2" pitchFamily="18" charset="2"/>
              <a:buNone/>
            </a:pPr>
            <a:r>
              <a:rPr lang="ar-SA" b="1" smtClean="0">
                <a:cs typeface="B Nazanin" pitchFamily="2" charset="-78"/>
              </a:rPr>
              <a:t>      با سلام  تصویر مصوبه شماره 12366 /ت30626 ک مورخ 83/6/30  کمیسیون موضوع اصل 138 قانون اساسی مبنی بر اصلاحات و تغییرات تقسیمات کشوری در شهرستان آذر شهر و نقشه های مربوط به پیوست ارسال می گردد. </a:t>
            </a:r>
          </a:p>
          <a:p>
            <a:pPr algn="just">
              <a:buFont typeface="Wingdings 2" pitchFamily="18" charset="2"/>
              <a:buNone/>
            </a:pPr>
            <a:r>
              <a:rPr lang="ar-SA" b="1" smtClean="0">
                <a:cs typeface="B Nazanin" pitchFamily="2" charset="-78"/>
              </a:rPr>
              <a:t>     مقتضی است دستور فرمایید با توجه به قانون تعاریف و ضوابط تقسیمات کشوری و آیین نامه اجرایی آن اقدام لازم معمول دارند.</a:t>
            </a:r>
          </a:p>
        </p:txBody>
      </p:sp>
    </p:spTree>
    <p:extLst>
      <p:ext uri="{BB962C8B-B14F-4D97-AF65-F5344CB8AC3E}">
        <p14:creationId xmlns:p14="http://schemas.microsoft.com/office/powerpoint/2010/main" val="4948512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1066800"/>
            <a:ext cx="8229600" cy="742950"/>
          </a:xfrm>
        </p:spPr>
        <p:txBody>
          <a:bodyPr/>
          <a:lstStyle/>
          <a:p>
            <a:pPr algn="ctr"/>
            <a:r>
              <a:rPr lang="ar-SA" sz="3200" b="1" smtClean="0">
                <a:solidFill>
                  <a:srgbClr val="7030A0"/>
                </a:solidFill>
                <a:cs typeface="B Nazanin" pitchFamily="2" charset="-78"/>
              </a:rPr>
              <a:t> </a:t>
            </a:r>
            <a:r>
              <a:rPr lang="fa-IR" sz="3200" b="1" smtClean="0">
                <a:solidFill>
                  <a:srgbClr val="7030A0"/>
                </a:solidFill>
                <a:cs typeface="B Nazanin" pitchFamily="2" charset="-78"/>
              </a:rPr>
              <a:t>نمونه نامه استفای اداری</a:t>
            </a:r>
            <a:endParaRPr lang="ar-SA" sz="3200" b="1" smtClean="0">
              <a:solidFill>
                <a:srgbClr val="7030A0"/>
              </a:solidFill>
              <a:cs typeface="B Nazanin" pitchFamily="2" charset="-78"/>
            </a:endParaRPr>
          </a:p>
        </p:txBody>
      </p:sp>
      <p:sp>
        <p:nvSpPr>
          <p:cNvPr id="57347" name="Content Placeholder 2"/>
          <p:cNvSpPr>
            <a:spLocks noGrp="1"/>
          </p:cNvSpPr>
          <p:nvPr>
            <p:ph idx="1"/>
          </p:nvPr>
        </p:nvSpPr>
        <p:spPr>
          <a:xfrm>
            <a:off x="457200" y="1905000"/>
            <a:ext cx="8229600" cy="4648200"/>
          </a:xfrm>
        </p:spPr>
        <p:txBody>
          <a:bodyPr>
            <a:normAutofit/>
          </a:bodyPr>
          <a:lstStyle/>
          <a:p>
            <a:pPr algn="just">
              <a:buFont typeface="Wingdings 2" pitchFamily="18" charset="2"/>
              <a:buNone/>
            </a:pPr>
            <a:r>
              <a:rPr lang="ar-SA" sz="2000" b="1" dirty="0" smtClean="0">
                <a:cs typeface="B Nazanin" pitchFamily="2" charset="-78"/>
              </a:rPr>
              <a:t>با سلام و احترام بدینوسیله اینجانب ............. به شماره کارمندی ...... و به شماره شناسنامه ....... که از تاریخ ........... در این شرکت با سمت ....... در واحد ...... مشغول بکارمی باشم به لایل شخصی / کاری تقاضای استعفای خود را از تاریخ ............... ب</a:t>
            </a:r>
            <a:r>
              <a:rPr lang="fa-IR" sz="2000" b="1" dirty="0" smtClean="0">
                <a:cs typeface="B Nazanin" pitchFamily="2" charset="-78"/>
              </a:rPr>
              <a:t>ه </a:t>
            </a:r>
            <a:r>
              <a:rPr lang="ar-SA" sz="2000" b="1" dirty="0" smtClean="0">
                <a:cs typeface="B Nazanin" pitchFamily="2" charset="-78"/>
              </a:rPr>
              <a:t>حضور تقدیم می دارم. </a:t>
            </a:r>
          </a:p>
          <a:p>
            <a:pPr algn="just">
              <a:buFont typeface="Wingdings 2" pitchFamily="18" charset="2"/>
              <a:buNone/>
            </a:pPr>
            <a:r>
              <a:rPr lang="ar-SA" sz="2000" b="1" dirty="0" smtClean="0">
                <a:cs typeface="B Nazanin" pitchFamily="2" charset="-78"/>
              </a:rPr>
              <a:t>    خواهشمند است  ،دستور فرمایید اداره امور کارکنان درخصوص درخواست اینجانب اقدام لازم مبذول نمایند. بدیهی است اینجانب تا زمان تسویه حساب در خدمت شرکت بوده و در صورت نیاز آمادگی دارم تا آموزش نفر جدید جهت تصدی شغل مربوطه را بر عهده گیرم. پیشاپیش از حسن نظر جنابعالی کمال تشکر خویش را ابراز نموده و توفیق جنابعالی و دیگر همکاران محترم مجموعه را از خداوند منان خواستارم.</a:t>
            </a:r>
          </a:p>
        </p:txBody>
      </p:sp>
    </p:spTree>
    <p:extLst>
      <p:ext uri="{BB962C8B-B14F-4D97-AF65-F5344CB8AC3E}">
        <p14:creationId xmlns:p14="http://schemas.microsoft.com/office/powerpoint/2010/main" val="41183700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066800"/>
            <a:ext cx="8229600" cy="742950"/>
          </a:xfrm>
        </p:spPr>
        <p:txBody>
          <a:bodyPr/>
          <a:lstStyle/>
          <a:p>
            <a:pPr algn="ctr"/>
            <a:r>
              <a:rPr lang="ar-SA" sz="3200" b="1" smtClean="0">
                <a:solidFill>
                  <a:srgbClr val="7030A0"/>
                </a:solidFill>
                <a:cs typeface="B Nazanin" pitchFamily="2" charset="-78"/>
              </a:rPr>
              <a:t> </a:t>
            </a:r>
            <a:r>
              <a:rPr lang="fa-IR" sz="3200" b="1" smtClean="0">
                <a:solidFill>
                  <a:srgbClr val="7030A0"/>
                </a:solidFill>
                <a:cs typeface="B Nazanin" pitchFamily="2" charset="-78"/>
              </a:rPr>
              <a:t>نمونه آگهی استخدامی</a:t>
            </a:r>
            <a:endParaRPr lang="ar-SA" sz="3200" b="1" smtClean="0">
              <a:solidFill>
                <a:srgbClr val="7030A0"/>
              </a:solidFill>
              <a:cs typeface="B Nazanin" pitchFamily="2" charset="-78"/>
            </a:endParaRPr>
          </a:p>
        </p:txBody>
      </p:sp>
      <p:sp>
        <p:nvSpPr>
          <p:cNvPr id="58371" name="Content Placeholder 2"/>
          <p:cNvSpPr>
            <a:spLocks noGrp="1"/>
          </p:cNvSpPr>
          <p:nvPr>
            <p:ph idx="1"/>
          </p:nvPr>
        </p:nvSpPr>
        <p:spPr>
          <a:xfrm>
            <a:off x="457200" y="1905000"/>
            <a:ext cx="8229600" cy="4648200"/>
          </a:xfrm>
        </p:spPr>
        <p:txBody>
          <a:bodyPr/>
          <a:lstStyle/>
          <a:p>
            <a:pPr algn="just">
              <a:buFont typeface="Wingdings 2" pitchFamily="18" charset="2"/>
              <a:buNone/>
            </a:pPr>
            <a:r>
              <a:rPr lang="ar-SA" b="1" smtClean="0">
                <a:cs typeface="B Nazanin" pitchFamily="2" charset="-78"/>
              </a:rPr>
              <a:t>شرکت تولید ........ برای تکمیل کادر ........ خود در ........،  ازافراد علاقمند و فعال درزمینه ........ که مسلط به یکی اززبان های فرانسه و یا انگلیسی بوده و دارای روابط عمومی و فن بیان عالی باشند دعوت به همکاری می کند.</a:t>
            </a:r>
            <a:endParaRPr lang="fa-IR" b="1" smtClean="0">
              <a:cs typeface="B Nazanin" pitchFamily="2" charset="-78"/>
            </a:endParaRPr>
          </a:p>
          <a:p>
            <a:pPr algn="just">
              <a:buFont typeface="Wingdings 2" pitchFamily="18" charset="2"/>
              <a:buNone/>
            </a:pPr>
            <a:r>
              <a:rPr lang="ar-SA" b="1" smtClean="0">
                <a:cs typeface="B Nazanin" pitchFamily="2" charset="-78"/>
              </a:rPr>
              <a:t> واجدین شرایط درخواست و سوابق خود را ازطریق نمابر.................یا پست الکترونیک ................. ارسال  دارند</a:t>
            </a:r>
            <a:r>
              <a:rPr lang="en-US" b="1" smtClean="0">
                <a:cs typeface="B Nazanin" pitchFamily="2" charset="-78"/>
              </a:rPr>
              <a:t>.  --</a:t>
            </a:r>
            <a:endParaRPr lang="ar-SA" b="1" smtClean="0">
              <a:cs typeface="B Nazanin" pitchFamily="2" charset="-78"/>
            </a:endParaRPr>
          </a:p>
        </p:txBody>
      </p:sp>
    </p:spTree>
    <p:extLst>
      <p:ext uri="{BB962C8B-B14F-4D97-AF65-F5344CB8AC3E}">
        <p14:creationId xmlns:p14="http://schemas.microsoft.com/office/powerpoint/2010/main" val="28402661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a:r>
              <a:rPr lang="fa-IR" sz="3500" b="1" smtClean="0">
                <a:solidFill>
                  <a:srgbClr val="7030A0"/>
                </a:solidFill>
                <a:cs typeface="B Nazanin" pitchFamily="2" charset="-78"/>
              </a:rPr>
              <a:t>نمونه نامه اداری ـ  نامه اداری خارجی</a:t>
            </a:r>
            <a:endParaRPr lang="en-US" sz="3500" b="1" smtClean="0">
              <a:solidFill>
                <a:srgbClr val="7030A0"/>
              </a:solidFill>
              <a:cs typeface="B Nazanin" pitchFamily="2" charset="-78"/>
            </a:endParaRPr>
          </a:p>
        </p:txBody>
      </p:sp>
      <p:sp>
        <p:nvSpPr>
          <p:cNvPr id="59395" name="Content Placeholder 2"/>
          <p:cNvSpPr>
            <a:spLocks noGrp="1"/>
          </p:cNvSpPr>
          <p:nvPr>
            <p:ph idx="1"/>
          </p:nvPr>
        </p:nvSpPr>
        <p:spPr/>
        <p:txBody>
          <a:bodyPr>
            <a:noAutofit/>
          </a:bodyPr>
          <a:lstStyle/>
          <a:p>
            <a:pPr algn="just">
              <a:buFont typeface="Wingdings 2" pitchFamily="18" charset="2"/>
              <a:buNone/>
            </a:pPr>
            <a:r>
              <a:rPr lang="fa-IR" sz="2400" b="1" dirty="0" smtClean="0">
                <a:cs typeface="B Nazanin" pitchFamily="2" charset="-78"/>
              </a:rPr>
              <a:t>مدیر محترم امور فرهنگی دانشگاه علامه طباطبایی</a:t>
            </a:r>
          </a:p>
          <a:p>
            <a:pPr algn="just">
              <a:buFont typeface="Wingdings 2" pitchFamily="18" charset="2"/>
              <a:buNone/>
            </a:pPr>
            <a:r>
              <a:rPr lang="ar-SA" sz="2400" b="1" dirty="0" smtClean="0">
                <a:cs typeface="B Nazanin" pitchFamily="2" charset="-78"/>
              </a:rPr>
              <a:t>با احترام بازگشت نامه شماره1221 مورخ 16/1/84 به آگاهی میرساند این معاونت با بازدید دانشجویان رشته های هنری مرتبط  ، از کارگاههای فیلم سازی وابسته به اداره ها ی کل فرهنگ  ارشاد اسلامی سراسر کشور موافقت می کند</a:t>
            </a:r>
            <a:r>
              <a:rPr lang="fa-IR" sz="2400" b="1" dirty="0" smtClean="0">
                <a:cs typeface="B Nazanin" pitchFamily="2" charset="-78"/>
              </a:rPr>
              <a:t>.</a:t>
            </a:r>
          </a:p>
          <a:p>
            <a:pPr algn="ctr">
              <a:buFont typeface="Wingdings 2" pitchFamily="18" charset="2"/>
              <a:buNone/>
            </a:pPr>
            <a:r>
              <a:rPr lang="fa-IR" sz="2400" b="1" dirty="0" smtClean="0">
                <a:solidFill>
                  <a:srgbClr val="7030A0"/>
                </a:solidFill>
                <a:cs typeface="B Nazanin" pitchFamily="2" charset="-78"/>
              </a:rPr>
              <a:t>دعوتنامه</a:t>
            </a:r>
          </a:p>
          <a:p>
            <a:pPr algn="just">
              <a:buFont typeface="Wingdings 2" pitchFamily="18" charset="2"/>
              <a:buNone/>
            </a:pPr>
            <a:r>
              <a:rPr lang="fa-IR" sz="2400" b="1" dirty="0" smtClean="0">
                <a:cs typeface="B Nazanin" pitchFamily="2" charset="-78"/>
              </a:rPr>
              <a:t>با سلام از جناب عالی دعوت می شود در مراسم افتتاح هفدهمین نمایشگاه بین المللی کتاب در تهران که در روز ............مورخ15/2/83 در محل همایش های نمایشگاه بین المللی تهران برگزار می گردد حضور یابید.</a:t>
            </a:r>
            <a:endParaRPr lang="en-US" sz="2400" b="1" dirty="0" smtClean="0">
              <a:cs typeface="B Nazanin" pitchFamily="2" charset="-78"/>
            </a:endParaRPr>
          </a:p>
        </p:txBody>
      </p:sp>
    </p:spTree>
    <p:extLst>
      <p:ext uri="{BB962C8B-B14F-4D97-AF65-F5344CB8AC3E}">
        <p14:creationId xmlns:p14="http://schemas.microsoft.com/office/powerpoint/2010/main" val="27078332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81000" y="914400"/>
            <a:ext cx="8229600" cy="742950"/>
          </a:xfrm>
        </p:spPr>
        <p:txBody>
          <a:bodyPr>
            <a:normAutofit fontScale="90000"/>
          </a:bodyPr>
          <a:lstStyle/>
          <a:p>
            <a:pPr algn="ctr"/>
            <a:r>
              <a:rPr lang="fa-IR" sz="3500" b="1" smtClean="0">
                <a:solidFill>
                  <a:srgbClr val="7030A0"/>
                </a:solidFill>
                <a:cs typeface="B Nazanin" pitchFamily="2" charset="-78"/>
              </a:rPr>
              <a:t>انواع متنهای کوتاه رسمی :</a:t>
            </a:r>
            <a:r>
              <a:rPr lang="en-US" sz="3500" b="1" smtClean="0">
                <a:solidFill>
                  <a:srgbClr val="7030A0"/>
                </a:solidFill>
                <a:cs typeface="B Nazanin" pitchFamily="2" charset="-78"/>
              </a:rPr>
              <a:t/>
            </a:r>
            <a:br>
              <a:rPr lang="en-US" sz="3500" b="1" smtClean="0">
                <a:solidFill>
                  <a:srgbClr val="7030A0"/>
                </a:solidFill>
                <a:cs typeface="B Nazanin" pitchFamily="2" charset="-78"/>
              </a:rPr>
            </a:br>
            <a:endParaRPr lang="en-US" sz="3500" b="1" smtClean="0">
              <a:solidFill>
                <a:srgbClr val="7030A0"/>
              </a:solidFill>
              <a:cs typeface="B Nazanin" pitchFamily="2" charset="-78"/>
            </a:endParaRPr>
          </a:p>
        </p:txBody>
      </p:sp>
      <p:sp>
        <p:nvSpPr>
          <p:cNvPr id="60419" name="Content Placeholder 2"/>
          <p:cNvSpPr>
            <a:spLocks noGrp="1"/>
          </p:cNvSpPr>
          <p:nvPr>
            <p:ph idx="1"/>
          </p:nvPr>
        </p:nvSpPr>
        <p:spPr>
          <a:xfrm>
            <a:off x="304800" y="1524000"/>
            <a:ext cx="8458200" cy="4389438"/>
          </a:xfrm>
        </p:spPr>
        <p:txBody>
          <a:bodyPr>
            <a:normAutofit/>
          </a:bodyPr>
          <a:lstStyle/>
          <a:p>
            <a:r>
              <a:rPr lang="fa-IR" sz="2400" b="1" dirty="0" smtClean="0">
                <a:solidFill>
                  <a:srgbClr val="7030A0"/>
                </a:solidFill>
                <a:cs typeface="B Nazanin" pitchFamily="2" charset="-78"/>
              </a:rPr>
              <a:t>سپاس نامه ها:</a:t>
            </a:r>
            <a:r>
              <a:rPr lang="fa-IR" sz="1600" b="1" dirty="0" smtClean="0">
                <a:solidFill>
                  <a:srgbClr val="7030A0"/>
                </a:solidFill>
                <a:cs typeface="B Nazanin" pitchFamily="2" charset="-78"/>
              </a:rPr>
              <a:t> </a:t>
            </a:r>
            <a:r>
              <a:rPr lang="fa-IR" sz="1600" b="1" dirty="0" smtClean="0">
                <a:cs typeface="B Nazanin" pitchFamily="2" charset="-78"/>
              </a:rPr>
              <a:t>تشویق ، تجلیل ، قدردانی ، سپاس و ستایش و بزرگداشت افراد</a:t>
            </a:r>
            <a:endParaRPr lang="en-US" sz="2400" dirty="0" smtClean="0">
              <a:cs typeface="B Nazanin" pitchFamily="2" charset="-78"/>
            </a:endParaRPr>
          </a:p>
          <a:p>
            <a:r>
              <a:rPr lang="fa-IR" sz="2400" b="1" dirty="0" smtClean="0">
                <a:solidFill>
                  <a:srgbClr val="7030A0"/>
                </a:solidFill>
                <a:cs typeface="B Nazanin" pitchFamily="2" charset="-78"/>
              </a:rPr>
              <a:t>دعوت نامه ها: </a:t>
            </a:r>
            <a:r>
              <a:rPr lang="fa-IR" sz="1800" b="1" dirty="0" smtClean="0">
                <a:cs typeface="B Nazanin" pitchFamily="2" charset="-78"/>
              </a:rPr>
              <a:t>دعوت مخاطب برای سمینا ، جشنواره و بزرگداشت ، ضیافت ، نمایشگاه و ...</a:t>
            </a:r>
          </a:p>
          <a:p>
            <a:r>
              <a:rPr lang="fa-IR" sz="2400" b="1" dirty="0" smtClean="0">
                <a:solidFill>
                  <a:srgbClr val="7030A0"/>
                </a:solidFill>
                <a:cs typeface="B Nazanin" pitchFamily="2" charset="-78"/>
              </a:rPr>
              <a:t>تبریک نامه ها : </a:t>
            </a:r>
            <a:r>
              <a:rPr lang="fa-IR" sz="1800" b="1" dirty="0" smtClean="0">
                <a:cs typeface="B Nazanin" pitchFamily="2" charset="-78"/>
              </a:rPr>
              <a:t>پیامهای تبریک اعیاد و مناسبتهای ملی و مذهبی / رویدادهای مهم اجتماعی / کسب موفقیتهای ارزشمند</a:t>
            </a:r>
            <a:endParaRPr lang="fa-IR" sz="1800" b="1" dirty="0" smtClean="0">
              <a:solidFill>
                <a:srgbClr val="7030A0"/>
              </a:solidFill>
              <a:cs typeface="B Nazanin" pitchFamily="2" charset="-78"/>
            </a:endParaRPr>
          </a:p>
          <a:p>
            <a:r>
              <a:rPr lang="fa-IR" sz="2400" b="1" dirty="0" smtClean="0">
                <a:solidFill>
                  <a:srgbClr val="7030A0"/>
                </a:solidFill>
                <a:cs typeface="B Nazanin" pitchFamily="2" charset="-78"/>
              </a:rPr>
              <a:t>تسلیت نامه ها : </a:t>
            </a:r>
            <a:r>
              <a:rPr lang="fa-IR" sz="1800" b="1" dirty="0" smtClean="0">
                <a:cs typeface="B Nazanin" pitchFamily="2" charset="-78"/>
              </a:rPr>
              <a:t>3 کارکرد : بلایا و حوادث طبیعی و مصیبتهای ناشی از جنگ و درگیری/ در فقدان چهره های معروف فرهنگی ، دینی و علمی/ در مرگ نزدیکان و خویشان</a:t>
            </a:r>
          </a:p>
          <a:p>
            <a:r>
              <a:rPr lang="fa-IR" sz="2400" b="1" dirty="0" smtClean="0">
                <a:solidFill>
                  <a:srgbClr val="7030A0"/>
                </a:solidFill>
                <a:cs typeface="B Nazanin" pitchFamily="2" charset="-78"/>
              </a:rPr>
              <a:t>متنهای آمیخته : </a:t>
            </a:r>
            <a:r>
              <a:rPr lang="fa-IR" sz="1600" b="1" dirty="0" smtClean="0">
                <a:cs typeface="B Nazanin" pitchFamily="2" charset="-78"/>
              </a:rPr>
              <a:t>تلفیق تبریک و تسلیت/ تبریک و دعوت/ سپاس و تبریک و ...</a:t>
            </a:r>
          </a:p>
          <a:p>
            <a:endParaRPr lang="en-US" sz="2400" dirty="0" smtClean="0">
              <a:cs typeface="Majalla UI"/>
            </a:endParaRPr>
          </a:p>
        </p:txBody>
      </p:sp>
    </p:spTree>
    <p:extLst>
      <p:ext uri="{BB962C8B-B14F-4D97-AF65-F5344CB8AC3E}">
        <p14:creationId xmlns:p14="http://schemas.microsoft.com/office/powerpoint/2010/main" val="15696730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762000"/>
            <a:ext cx="8229600" cy="1143000"/>
          </a:xfrm>
        </p:spPr>
        <p:txBody>
          <a:bodyPr>
            <a:normAutofit fontScale="90000"/>
          </a:bodyPr>
          <a:lstStyle/>
          <a:p>
            <a:pPr algn="ctr"/>
            <a:r>
              <a:rPr lang="fa-IR" sz="2800" b="1" smtClean="0">
                <a:solidFill>
                  <a:srgbClr val="7030A0"/>
                </a:solidFill>
                <a:cs typeface="B Nazanin" pitchFamily="2" charset="-78"/>
              </a:rPr>
              <a:t>واژه های کلیدی سپاس نامه ها : </a:t>
            </a:r>
            <a:r>
              <a:rPr lang="fa-IR" sz="2800" smtClean="0">
                <a:cs typeface="B Nazanin" pitchFamily="2" charset="-78"/>
              </a:rPr>
              <a:t/>
            </a:r>
            <a:br>
              <a:rPr lang="fa-IR" sz="2800" smtClean="0">
                <a:cs typeface="B Nazanin" pitchFamily="2" charset="-78"/>
              </a:rPr>
            </a:br>
            <a:r>
              <a:rPr lang="fa-IR" sz="2800" smtClean="0">
                <a:cs typeface="B Nazanin" pitchFamily="2" charset="-78"/>
              </a:rPr>
              <a:t>مهمترین واژه هایی که در تهیه سپاس نامه ها کاربرد دارند ، عبارتند از :</a:t>
            </a:r>
            <a:br>
              <a:rPr lang="fa-IR" sz="2800" smtClean="0">
                <a:cs typeface="B Nazanin" pitchFamily="2" charset="-78"/>
              </a:rPr>
            </a:br>
            <a:endParaRPr lang="en-US" sz="2800" smtClean="0">
              <a:cs typeface="B Nazanin" pitchFamily="2" charset="-78"/>
            </a:endParaRPr>
          </a:p>
        </p:txBody>
      </p:sp>
      <p:sp>
        <p:nvSpPr>
          <p:cNvPr id="61443" name="Content Placeholder 2"/>
          <p:cNvSpPr>
            <a:spLocks noGrp="1"/>
          </p:cNvSpPr>
          <p:nvPr>
            <p:ph idx="1"/>
          </p:nvPr>
        </p:nvSpPr>
        <p:spPr>
          <a:xfrm>
            <a:off x="6400800" y="1676400"/>
            <a:ext cx="2286000" cy="4876800"/>
          </a:xfrm>
        </p:spPr>
        <p:txBody>
          <a:bodyPr>
            <a:normAutofit lnSpcReduction="10000"/>
          </a:bodyPr>
          <a:lstStyle/>
          <a:p>
            <a:r>
              <a:rPr lang="fa-IR" sz="1600" b="1" smtClean="0">
                <a:cs typeface="B Nazanin" pitchFamily="2" charset="-78"/>
              </a:rPr>
              <a:t>ارزش(ارزشمند ، ارزنده ، باارزش ، پرارزش)</a:t>
            </a:r>
            <a:endParaRPr lang="en-US" sz="1600" smtClean="0">
              <a:cs typeface="B Nazanin" pitchFamily="2" charset="-78"/>
            </a:endParaRPr>
          </a:p>
          <a:p>
            <a:r>
              <a:rPr lang="fa-IR" sz="1600" b="1" smtClean="0">
                <a:cs typeface="B Nazanin" pitchFamily="2" charset="-78"/>
              </a:rPr>
              <a:t>آفرین</a:t>
            </a:r>
            <a:endParaRPr lang="en-US" sz="1600" smtClean="0">
              <a:cs typeface="B Nazanin" pitchFamily="2" charset="-78"/>
            </a:endParaRPr>
          </a:p>
          <a:p>
            <a:r>
              <a:rPr lang="fa-IR" sz="1600" b="1" smtClean="0">
                <a:cs typeface="B Nazanin" pitchFamily="2" charset="-78"/>
              </a:rPr>
              <a:t>ارج</a:t>
            </a:r>
            <a:endParaRPr lang="en-US" sz="1600" smtClean="0">
              <a:cs typeface="B Nazanin" pitchFamily="2" charset="-78"/>
            </a:endParaRPr>
          </a:p>
          <a:p>
            <a:r>
              <a:rPr lang="fa-IR" sz="1600" b="1" smtClean="0">
                <a:cs typeface="B Nazanin" pitchFamily="2" charset="-78"/>
              </a:rPr>
              <a:t>آرزو</a:t>
            </a:r>
            <a:endParaRPr lang="en-US" sz="1600" smtClean="0">
              <a:cs typeface="B Nazanin" pitchFamily="2" charset="-78"/>
            </a:endParaRPr>
          </a:p>
          <a:p>
            <a:r>
              <a:rPr lang="fa-IR" sz="1600" b="1" smtClean="0">
                <a:cs typeface="B Nazanin" pitchFamily="2" charset="-78"/>
              </a:rPr>
              <a:t>اعتبار </a:t>
            </a:r>
            <a:endParaRPr lang="en-US" sz="1600" smtClean="0">
              <a:cs typeface="B Nazanin" pitchFamily="2" charset="-78"/>
            </a:endParaRPr>
          </a:p>
          <a:p>
            <a:r>
              <a:rPr lang="fa-IR" sz="1600" b="1" smtClean="0">
                <a:cs typeface="B Nazanin" pitchFamily="2" charset="-78"/>
              </a:rPr>
              <a:t>اکرام</a:t>
            </a:r>
            <a:endParaRPr lang="en-US" sz="1600" smtClean="0">
              <a:cs typeface="B Nazanin" pitchFamily="2" charset="-78"/>
            </a:endParaRPr>
          </a:p>
          <a:p>
            <a:r>
              <a:rPr lang="fa-IR" sz="1600" b="1" smtClean="0">
                <a:cs typeface="B Nazanin" pitchFamily="2" charset="-78"/>
              </a:rPr>
              <a:t>افتخار(افتخارآفرین، آفتخارآمیز)</a:t>
            </a:r>
            <a:endParaRPr lang="en-US" sz="1600" smtClean="0">
              <a:cs typeface="B Nazanin" pitchFamily="2" charset="-78"/>
            </a:endParaRPr>
          </a:p>
          <a:p>
            <a:r>
              <a:rPr lang="fa-IR" sz="1600" b="1" smtClean="0">
                <a:cs typeface="B Nazanin" pitchFamily="2" charset="-78"/>
              </a:rPr>
              <a:t>ارجمند</a:t>
            </a:r>
            <a:endParaRPr lang="en-US" sz="1600" smtClean="0">
              <a:cs typeface="B Nazanin" pitchFamily="2" charset="-78"/>
            </a:endParaRPr>
          </a:p>
          <a:p>
            <a:r>
              <a:rPr lang="fa-IR" sz="1600" b="1" smtClean="0">
                <a:cs typeface="B Nazanin" pitchFamily="2" charset="-78"/>
              </a:rPr>
              <a:t>ارادت</a:t>
            </a:r>
            <a:endParaRPr lang="en-US" sz="1600" smtClean="0">
              <a:cs typeface="B Nazanin" pitchFamily="2" charset="-78"/>
            </a:endParaRPr>
          </a:p>
          <a:p>
            <a:r>
              <a:rPr lang="fa-IR" sz="1600" b="1" smtClean="0">
                <a:cs typeface="B Nazanin" pitchFamily="2" charset="-78"/>
              </a:rPr>
              <a:t>بی دریغ</a:t>
            </a:r>
            <a:endParaRPr lang="en-US" sz="1600" smtClean="0">
              <a:cs typeface="B Nazanin" pitchFamily="2" charset="-78"/>
            </a:endParaRPr>
          </a:p>
          <a:p>
            <a:r>
              <a:rPr lang="fa-IR" sz="1600" b="1" smtClean="0">
                <a:cs typeface="B Nazanin" pitchFamily="2" charset="-78"/>
              </a:rPr>
              <a:t>بی شائبه</a:t>
            </a:r>
            <a:endParaRPr lang="en-US" sz="1600" smtClean="0">
              <a:cs typeface="B Nazanin" pitchFamily="2" charset="-78"/>
            </a:endParaRPr>
          </a:p>
          <a:p>
            <a:r>
              <a:rPr lang="fa-IR" sz="1600" b="1" smtClean="0">
                <a:cs typeface="B Nazanin" pitchFamily="2" charset="-78"/>
              </a:rPr>
              <a:t>بهروزی</a:t>
            </a:r>
            <a:endParaRPr lang="en-US" sz="1600" smtClean="0">
              <a:cs typeface="B Nazanin" pitchFamily="2" charset="-78"/>
            </a:endParaRPr>
          </a:p>
          <a:p>
            <a:r>
              <a:rPr lang="fa-IR" sz="1600" b="1" smtClean="0">
                <a:cs typeface="B Nazanin" pitchFamily="2" charset="-78"/>
              </a:rPr>
              <a:t>بالندگی</a:t>
            </a:r>
            <a:endParaRPr lang="en-US" sz="1600" smtClean="0">
              <a:cs typeface="B Nazanin" pitchFamily="2" charset="-78"/>
            </a:endParaRPr>
          </a:p>
          <a:p>
            <a:r>
              <a:rPr lang="fa-IR" sz="1600" b="1" smtClean="0">
                <a:cs typeface="B Nazanin" pitchFamily="2" charset="-78"/>
              </a:rPr>
              <a:t>بایسته</a:t>
            </a:r>
            <a:endParaRPr lang="en-US" sz="1600" smtClean="0">
              <a:cs typeface="B Nazanin" pitchFamily="2" charset="-78"/>
            </a:endParaRPr>
          </a:p>
          <a:p>
            <a:r>
              <a:rPr lang="fa-IR" sz="1600" b="1" smtClean="0">
                <a:cs typeface="B Nazanin" pitchFamily="2" charset="-78"/>
              </a:rPr>
              <a:t>برازنده</a:t>
            </a:r>
            <a:endParaRPr lang="en-US" sz="1600" smtClean="0">
              <a:cs typeface="B Nazanin" pitchFamily="2" charset="-78"/>
            </a:endParaRPr>
          </a:p>
          <a:p>
            <a:endParaRPr lang="en-US" sz="1600" smtClean="0">
              <a:cs typeface="Majalla UI"/>
            </a:endParaRPr>
          </a:p>
        </p:txBody>
      </p:sp>
      <p:sp>
        <p:nvSpPr>
          <p:cNvPr id="4" name="Content Placeholder 2"/>
          <p:cNvSpPr txBox="1">
            <a:spLocks/>
          </p:cNvSpPr>
          <p:nvPr/>
        </p:nvSpPr>
        <p:spPr bwMode="auto">
          <a:xfrm>
            <a:off x="3886200" y="1676400"/>
            <a:ext cx="2286000" cy="49530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پاس</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پیروز</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پاینده</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پشتکار</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پربار</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تشویق</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تجلیل</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توفیق</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تبریک</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تشکر</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تحسین (تحسین برانگیز)</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تقدیر</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تلاش</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خستگی ناپذیر</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درخور</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درود</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دوام</a:t>
            </a:r>
            <a:endParaRPr lang="en-US" sz="1600" dirty="0">
              <a:solidFill>
                <a:prstClr val="black"/>
              </a:solidFill>
              <a:cs typeface="B Nazanin" pitchFamily="2" charset="-78"/>
            </a:endParaRPr>
          </a:p>
        </p:txBody>
      </p:sp>
      <p:sp>
        <p:nvSpPr>
          <p:cNvPr id="5" name="Content Placeholder 2"/>
          <p:cNvSpPr txBox="1">
            <a:spLocks/>
          </p:cNvSpPr>
          <p:nvPr/>
        </p:nvSpPr>
        <p:spPr bwMode="auto">
          <a:xfrm>
            <a:off x="1676400" y="1752600"/>
            <a:ext cx="2286000" cy="4419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روزافزون</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سپاس</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ستایش</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شایسته</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سربلند</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سعی</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سرافراز</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سزاوار</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ظفر</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قدردان</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کوشش</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گرامیداشت</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گران قدر</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گرانمایه</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گرانسنگ</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گران بها</a:t>
            </a:r>
            <a:endParaRPr lang="en-US" sz="1600" dirty="0">
              <a:solidFill>
                <a:prstClr val="black"/>
              </a:solidFill>
              <a:cs typeface="B Nazanin" pitchFamily="2" charset="-78"/>
            </a:endParaRPr>
          </a:p>
        </p:txBody>
      </p:sp>
      <p:sp>
        <p:nvSpPr>
          <p:cNvPr id="6" name="Content Placeholder 2"/>
          <p:cNvSpPr txBox="1">
            <a:spLocks/>
          </p:cNvSpPr>
          <p:nvPr/>
        </p:nvSpPr>
        <p:spPr bwMode="auto">
          <a:xfrm>
            <a:off x="152400" y="1905000"/>
            <a:ext cx="2286000" cy="4419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گران بها</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لیاقت</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لایق</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مساعی</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موثر</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موفق</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موفقیت</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مهر(پرمهر، مهرآفرین ، مهرافزای)</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نثار</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نکوداشت</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همت</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آرزومندم</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خواستارم</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مسالت دارم</a:t>
            </a:r>
            <a:endParaRPr lang="en-US" sz="1600" dirty="0">
              <a:solidFill>
                <a:prstClr val="black"/>
              </a:solidFill>
              <a:cs typeface="B Nazanin" pitchFamily="2" charset="-78"/>
            </a:endParaRPr>
          </a:p>
          <a:p>
            <a:pPr marL="273050" indent="-273050" eaLnBrk="0" hangingPunct="0">
              <a:spcBef>
                <a:spcPct val="20000"/>
              </a:spcBef>
              <a:buClr>
                <a:srgbClr val="0BD0D9"/>
              </a:buClr>
              <a:buSzPct val="95000"/>
              <a:buFont typeface="Wingdings 2" pitchFamily="18" charset="2"/>
              <a:buChar char=""/>
              <a:defRPr/>
            </a:pPr>
            <a:endParaRPr lang="en-US" sz="1600" dirty="0">
              <a:solidFill>
                <a:prstClr val="black"/>
              </a:solidFill>
            </a:endParaRPr>
          </a:p>
        </p:txBody>
      </p:sp>
    </p:spTree>
    <p:extLst>
      <p:ext uri="{BB962C8B-B14F-4D97-AF65-F5344CB8AC3E}">
        <p14:creationId xmlns:p14="http://schemas.microsoft.com/office/powerpoint/2010/main" val="4071772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457200" y="762000"/>
            <a:ext cx="8229600" cy="5562600"/>
          </a:xfrm>
        </p:spPr>
        <p:txBody>
          <a:bodyPr/>
          <a:lstStyle/>
          <a:p>
            <a:pPr algn="ctr">
              <a:buFont typeface="Wingdings 2" pitchFamily="18" charset="2"/>
              <a:buNone/>
            </a:pPr>
            <a:r>
              <a:rPr lang="fa-IR" sz="2000" b="1" smtClean="0">
                <a:cs typeface="B Nazanin" pitchFamily="2" charset="-78"/>
              </a:rPr>
              <a:t>لوح سپاس</a:t>
            </a:r>
            <a:endParaRPr lang="en-US" sz="2000" smtClean="0">
              <a:cs typeface="B Nazanin" pitchFamily="2" charset="-78"/>
            </a:endParaRPr>
          </a:p>
          <a:p>
            <a:pPr algn="ctr">
              <a:buFont typeface="Wingdings 2" pitchFamily="18" charset="2"/>
              <a:buNone/>
            </a:pPr>
            <a:r>
              <a:rPr lang="fa-IR" sz="2000" b="1" smtClean="0">
                <a:cs typeface="B Nazanin" pitchFamily="2" charset="-78"/>
              </a:rPr>
              <a:t> </a:t>
            </a:r>
            <a:endParaRPr lang="en-US" sz="2000" smtClean="0">
              <a:cs typeface="B Nazanin" pitchFamily="2" charset="-78"/>
            </a:endParaRPr>
          </a:p>
          <a:p>
            <a:pPr algn="ctr">
              <a:buFont typeface="Wingdings 2" pitchFamily="18" charset="2"/>
              <a:buNone/>
            </a:pPr>
            <a:r>
              <a:rPr lang="fa-IR" sz="2000" b="1" smtClean="0">
                <a:cs typeface="B Nazanin" pitchFamily="2" charset="-78"/>
              </a:rPr>
              <a:t>مقام معظم رهبری</a:t>
            </a:r>
            <a:r>
              <a:rPr lang="en-US" sz="2000" b="1" smtClean="0">
                <a:cs typeface="B Nazanin" pitchFamily="2" charset="-78"/>
              </a:rPr>
              <a:t>:</a:t>
            </a:r>
            <a:endParaRPr lang="en-US" sz="2000" smtClean="0">
              <a:cs typeface="B Nazanin" pitchFamily="2" charset="-78"/>
            </a:endParaRPr>
          </a:p>
          <a:p>
            <a:pPr algn="ctr">
              <a:buFont typeface="Wingdings 2" pitchFamily="18" charset="2"/>
              <a:buNone/>
            </a:pPr>
            <a:r>
              <a:rPr lang="fa-IR" sz="2000" b="1" smtClean="0">
                <a:cs typeface="B Nazanin" pitchFamily="2" charset="-78"/>
              </a:rPr>
              <a:t>ماه رمضان، بهار خودسازى انسان و انس با خدا ، فرصت عروج و اعتلاى روح انسان و ماه ضيافت و رحمت الهى است</a:t>
            </a:r>
            <a:r>
              <a:rPr lang="en-US" sz="2000" b="1" smtClean="0">
                <a:cs typeface="B Nazanin" pitchFamily="2" charset="-78"/>
              </a:rPr>
              <a:t>.</a:t>
            </a:r>
            <a:endParaRPr lang="en-US" sz="2000" smtClean="0">
              <a:cs typeface="B Nazanin" pitchFamily="2" charset="-78"/>
            </a:endParaRPr>
          </a:p>
          <a:p>
            <a:pPr algn="ctr">
              <a:buFont typeface="Wingdings 2" pitchFamily="18" charset="2"/>
              <a:buNone/>
            </a:pPr>
            <a:r>
              <a:rPr lang="fa-IR" sz="2000" b="1" smtClean="0">
                <a:cs typeface="B Nazanin" pitchFamily="2" charset="-78"/>
              </a:rPr>
              <a:t>در بهار قرآن ، سر بر آستان حضرت دوست می ساییم و در جوار سفره های پربرکت افطار</a:t>
            </a:r>
            <a:endParaRPr lang="en-US" sz="2000" smtClean="0">
              <a:cs typeface="B Nazanin" pitchFamily="2" charset="-78"/>
            </a:endParaRPr>
          </a:p>
          <a:p>
            <a:pPr algn="ctr">
              <a:buFont typeface="Wingdings 2" pitchFamily="18" charset="2"/>
              <a:buNone/>
            </a:pPr>
            <a:r>
              <a:rPr lang="fa-IR" sz="2000" b="1" smtClean="0">
                <a:cs typeface="B Nazanin" pitchFamily="2" charset="-78"/>
              </a:rPr>
              <a:t>او را به کرامت دریای بیکران نعمتهایش سپاس می گوییم</a:t>
            </a:r>
            <a:r>
              <a:rPr lang="en-US" sz="2000" b="1" smtClean="0">
                <a:cs typeface="B Nazanin" pitchFamily="2" charset="-78"/>
              </a:rPr>
              <a:t>.</a:t>
            </a:r>
            <a:endParaRPr lang="fa-IR" sz="2000" b="1" smtClean="0">
              <a:cs typeface="B Nazanin" pitchFamily="2" charset="-78"/>
            </a:endParaRPr>
          </a:p>
          <a:p>
            <a:pPr algn="ctr">
              <a:buFont typeface="Wingdings 2" pitchFamily="18" charset="2"/>
              <a:buNone/>
            </a:pPr>
            <a:endParaRPr lang="en-US" sz="2000" smtClean="0">
              <a:cs typeface="B Nazanin" pitchFamily="2" charset="-78"/>
            </a:endParaRPr>
          </a:p>
          <a:p>
            <a:pPr>
              <a:buFont typeface="Wingdings 2" pitchFamily="18" charset="2"/>
              <a:buNone/>
            </a:pPr>
            <a:r>
              <a:rPr lang="fa-IR" sz="1600" b="1" smtClean="0">
                <a:cs typeface="B Titr" pitchFamily="2" charset="-78"/>
              </a:rPr>
              <a:t>همکار گرامی جناب آقای / سرکار خانم</a:t>
            </a:r>
            <a:endParaRPr lang="en-US" sz="1600" smtClean="0">
              <a:cs typeface="B Titr" pitchFamily="2" charset="-78"/>
            </a:endParaRPr>
          </a:p>
          <a:p>
            <a:pPr>
              <a:buFont typeface="Wingdings 2" pitchFamily="18" charset="2"/>
              <a:buNone/>
            </a:pPr>
            <a:r>
              <a:rPr lang="fa-IR" sz="1600" b="1" smtClean="0">
                <a:cs typeface="B Titr" pitchFamily="2" charset="-78"/>
              </a:rPr>
              <a:t>عضو محترم / مسئول محترم</a:t>
            </a:r>
            <a:endParaRPr lang="en-US" sz="1600" smtClean="0">
              <a:cs typeface="B Titr" pitchFamily="2" charset="-78"/>
            </a:endParaRPr>
          </a:p>
          <a:p>
            <a:pPr algn="ctr">
              <a:buFont typeface="Wingdings 2" pitchFamily="18" charset="2"/>
              <a:buNone/>
            </a:pPr>
            <a:r>
              <a:rPr lang="fa-IR" sz="2000" b="1" smtClean="0">
                <a:cs typeface="B Nazanin" pitchFamily="2" charset="-78"/>
              </a:rPr>
              <a:t>به آیین سپاس ، این لوح به پاس قدردانی از حضور فعالانه  ، تلاشهای بی شائبه و همکاری شایسته شمادر برگزاری  طرح بزرگ ضیافت اندیشه در دانشگاه علامه طباطبایی تقدیم حضور شما می شود</a:t>
            </a:r>
            <a:r>
              <a:rPr lang="en-US" sz="2000" b="1" smtClean="0">
                <a:cs typeface="B Nazanin" pitchFamily="2" charset="-78"/>
              </a:rPr>
              <a:t>.</a:t>
            </a:r>
            <a:endParaRPr lang="en-US" sz="2000" smtClean="0">
              <a:cs typeface="B Nazanin" pitchFamily="2" charset="-78"/>
            </a:endParaRPr>
          </a:p>
          <a:p>
            <a:pPr algn="ctr">
              <a:buFont typeface="Wingdings 2" pitchFamily="18" charset="2"/>
              <a:buNone/>
            </a:pPr>
            <a:r>
              <a:rPr lang="fa-IR" sz="2000" b="1" smtClean="0">
                <a:cs typeface="B Nazanin" pitchFamily="2" charset="-78"/>
              </a:rPr>
              <a:t>توفیق و سعادت روزافزون شما را در پیشبرد اهداف انقلاب اسلامی </a:t>
            </a:r>
          </a:p>
          <a:p>
            <a:pPr algn="ctr">
              <a:buFont typeface="Wingdings 2" pitchFamily="18" charset="2"/>
              <a:buNone/>
            </a:pPr>
            <a:r>
              <a:rPr lang="fa-IR" sz="2000" b="1" smtClean="0">
                <a:cs typeface="B Nazanin" pitchFamily="2" charset="-78"/>
              </a:rPr>
              <a:t>از پروردگار عالمیان خواهانیم.</a:t>
            </a:r>
            <a:endParaRPr lang="en-US" sz="2000" smtClean="0">
              <a:cs typeface="B Nazanin" pitchFamily="2" charset="-78"/>
            </a:endParaRPr>
          </a:p>
          <a:p>
            <a:pPr>
              <a:buFont typeface="Wingdings 2" pitchFamily="18" charset="2"/>
              <a:buNone/>
            </a:pPr>
            <a:endParaRPr lang="en-US" sz="2000" smtClean="0">
              <a:cs typeface="B Nazanin" pitchFamily="2" charset="-78"/>
            </a:endParaRPr>
          </a:p>
        </p:txBody>
      </p:sp>
    </p:spTree>
    <p:extLst>
      <p:ext uri="{BB962C8B-B14F-4D97-AF65-F5344CB8AC3E}">
        <p14:creationId xmlns:p14="http://schemas.microsoft.com/office/powerpoint/2010/main" val="27415118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0"/>
            <a:ext cx="8229600" cy="1143000"/>
          </a:xfrm>
        </p:spPr>
        <p:txBody>
          <a:bodyPr>
            <a:normAutofit fontScale="90000"/>
          </a:bodyPr>
          <a:lstStyle/>
          <a:p>
            <a:pPr algn="ctr"/>
            <a:r>
              <a:rPr lang="fa-IR" sz="2800" b="1" dirty="0" smtClean="0">
                <a:solidFill>
                  <a:srgbClr val="7030A0"/>
                </a:solidFill>
                <a:cs typeface="B Nazanin" pitchFamily="2" charset="-78"/>
              </a:rPr>
              <a:t>واژه های کلیدی تبریک نامه ها : </a:t>
            </a:r>
            <a:r>
              <a:rPr lang="fa-IR" sz="2800" dirty="0" smtClean="0">
                <a:cs typeface="B Nazanin" pitchFamily="2" charset="-78"/>
              </a:rPr>
              <a:t/>
            </a:r>
            <a:br>
              <a:rPr lang="fa-IR" sz="2800" dirty="0" smtClean="0">
                <a:cs typeface="B Nazanin" pitchFamily="2" charset="-78"/>
              </a:rPr>
            </a:br>
            <a:r>
              <a:rPr lang="fa-IR" sz="2800" dirty="0" smtClean="0">
                <a:cs typeface="B Nazanin" pitchFamily="2" charset="-78"/>
              </a:rPr>
              <a:t>مهمترین واژه هایی که در تهیه تبریک نامه ها کاربرد دارند ، عبارتند از :</a:t>
            </a:r>
            <a:br>
              <a:rPr lang="fa-IR" sz="2800" dirty="0" smtClean="0">
                <a:cs typeface="B Nazanin" pitchFamily="2" charset="-78"/>
              </a:rPr>
            </a:br>
            <a:endParaRPr lang="en-US" sz="2800" dirty="0" smtClean="0">
              <a:cs typeface="B Nazanin" pitchFamily="2" charset="-78"/>
            </a:endParaRPr>
          </a:p>
        </p:txBody>
      </p:sp>
      <p:sp>
        <p:nvSpPr>
          <p:cNvPr id="63491" name="Content Placeholder 2"/>
          <p:cNvSpPr>
            <a:spLocks noGrp="1"/>
          </p:cNvSpPr>
          <p:nvPr>
            <p:ph idx="1"/>
          </p:nvPr>
        </p:nvSpPr>
        <p:spPr>
          <a:xfrm>
            <a:off x="6400800" y="1676400"/>
            <a:ext cx="2286000" cy="4876800"/>
          </a:xfrm>
        </p:spPr>
        <p:txBody>
          <a:bodyPr>
            <a:normAutofit lnSpcReduction="10000"/>
          </a:bodyPr>
          <a:lstStyle/>
          <a:p>
            <a:r>
              <a:rPr lang="fa-IR" sz="1600" b="1" smtClean="0">
                <a:cs typeface="B Nazanin" pitchFamily="2" charset="-78"/>
              </a:rPr>
              <a:t>آفرین </a:t>
            </a:r>
            <a:endParaRPr lang="en-US" sz="1600" smtClean="0">
              <a:cs typeface="B Nazanin" pitchFamily="2" charset="-78"/>
            </a:endParaRPr>
          </a:p>
          <a:p>
            <a:r>
              <a:rPr lang="fa-IR" sz="1600" b="1" smtClean="0">
                <a:cs typeface="B Nazanin" pitchFamily="2" charset="-78"/>
              </a:rPr>
              <a:t>بهجت</a:t>
            </a:r>
            <a:endParaRPr lang="en-US" sz="1600" smtClean="0">
              <a:cs typeface="B Nazanin" pitchFamily="2" charset="-78"/>
            </a:endParaRPr>
          </a:p>
          <a:p>
            <a:r>
              <a:rPr lang="fa-IR" sz="1600" b="1" smtClean="0">
                <a:cs typeface="B Nazanin" pitchFamily="2" charset="-78"/>
              </a:rPr>
              <a:t>تبریک</a:t>
            </a:r>
            <a:endParaRPr lang="en-US" sz="1600" smtClean="0">
              <a:cs typeface="B Nazanin" pitchFamily="2" charset="-78"/>
            </a:endParaRPr>
          </a:p>
          <a:p>
            <a:r>
              <a:rPr lang="fa-IR" sz="1600" b="1" smtClean="0">
                <a:cs typeface="B Nazanin" pitchFamily="2" charset="-78"/>
              </a:rPr>
              <a:t>تهنیت</a:t>
            </a:r>
            <a:endParaRPr lang="en-US" sz="1600" smtClean="0">
              <a:cs typeface="B Nazanin" pitchFamily="2" charset="-78"/>
            </a:endParaRPr>
          </a:p>
          <a:p>
            <a:r>
              <a:rPr lang="fa-IR" sz="1600" b="1" smtClean="0">
                <a:cs typeface="B Nazanin" pitchFamily="2" charset="-78"/>
              </a:rPr>
              <a:t>خجسته</a:t>
            </a:r>
            <a:endParaRPr lang="en-US" sz="1600" smtClean="0">
              <a:cs typeface="B Nazanin" pitchFamily="2" charset="-78"/>
            </a:endParaRPr>
          </a:p>
          <a:p>
            <a:r>
              <a:rPr lang="fa-IR" sz="1600" b="1" smtClean="0">
                <a:cs typeface="B Nazanin" pitchFamily="2" charset="-78"/>
              </a:rPr>
              <a:t>مبارک</a:t>
            </a:r>
            <a:endParaRPr lang="en-US" sz="1600" smtClean="0">
              <a:cs typeface="B Nazanin" pitchFamily="2" charset="-78"/>
            </a:endParaRPr>
          </a:p>
          <a:p>
            <a:r>
              <a:rPr lang="fa-IR" sz="1600" b="1" smtClean="0">
                <a:cs typeface="B Nazanin" pitchFamily="2" charset="-78"/>
              </a:rPr>
              <a:t>شادباش</a:t>
            </a:r>
            <a:endParaRPr lang="en-US" sz="1600" smtClean="0">
              <a:cs typeface="B Nazanin" pitchFamily="2" charset="-78"/>
            </a:endParaRPr>
          </a:p>
          <a:p>
            <a:r>
              <a:rPr lang="fa-IR" sz="1600" b="1" smtClean="0">
                <a:cs typeface="B Nazanin" pitchFamily="2" charset="-78"/>
              </a:rPr>
              <a:t>شادابی</a:t>
            </a:r>
            <a:endParaRPr lang="en-US" sz="1600" smtClean="0">
              <a:cs typeface="B Nazanin" pitchFamily="2" charset="-78"/>
            </a:endParaRPr>
          </a:p>
          <a:p>
            <a:r>
              <a:rPr lang="fa-IR" sz="1600" b="1" smtClean="0">
                <a:cs typeface="B Nazanin" pitchFamily="2" charset="-78"/>
              </a:rPr>
              <a:t>شادکامی</a:t>
            </a:r>
            <a:endParaRPr lang="en-US" sz="1600" smtClean="0">
              <a:cs typeface="B Nazanin" pitchFamily="2" charset="-78"/>
            </a:endParaRPr>
          </a:p>
          <a:p>
            <a:r>
              <a:rPr lang="fa-IR" sz="1600" b="1" smtClean="0">
                <a:cs typeface="B Nazanin" pitchFamily="2" charset="-78"/>
              </a:rPr>
              <a:t>شیرین</a:t>
            </a:r>
            <a:endParaRPr lang="en-US" sz="1600" smtClean="0">
              <a:cs typeface="B Nazanin" pitchFamily="2" charset="-78"/>
            </a:endParaRPr>
          </a:p>
          <a:p>
            <a:r>
              <a:rPr lang="fa-IR" sz="1600" b="1" smtClean="0">
                <a:cs typeface="B Nazanin" pitchFamily="2" charset="-78"/>
              </a:rPr>
              <a:t>شیرین کام</a:t>
            </a:r>
            <a:endParaRPr lang="en-US" sz="1600" smtClean="0">
              <a:cs typeface="B Nazanin" pitchFamily="2" charset="-78"/>
            </a:endParaRPr>
          </a:p>
          <a:p>
            <a:r>
              <a:rPr lang="fa-IR" sz="1600" b="1" smtClean="0">
                <a:cs typeface="B Nazanin" pitchFamily="2" charset="-78"/>
              </a:rPr>
              <a:t>طراوت</a:t>
            </a:r>
            <a:endParaRPr lang="en-US" sz="1600" smtClean="0">
              <a:cs typeface="B Nazanin" pitchFamily="2" charset="-78"/>
            </a:endParaRPr>
          </a:p>
          <a:p>
            <a:r>
              <a:rPr lang="fa-IR" sz="1600" b="1" smtClean="0">
                <a:cs typeface="B Nazanin" pitchFamily="2" charset="-78"/>
              </a:rPr>
              <a:t>باطراوت</a:t>
            </a:r>
            <a:endParaRPr lang="en-US" sz="1600" smtClean="0">
              <a:cs typeface="B Nazanin" pitchFamily="2" charset="-78"/>
            </a:endParaRPr>
          </a:p>
          <a:p>
            <a:r>
              <a:rPr lang="fa-IR" sz="1600" b="1" smtClean="0">
                <a:cs typeface="B Nazanin" pitchFamily="2" charset="-78"/>
              </a:rPr>
              <a:t>عطرآگین</a:t>
            </a:r>
            <a:endParaRPr lang="en-US" sz="1600" smtClean="0">
              <a:cs typeface="B Nazanin" pitchFamily="2" charset="-78"/>
            </a:endParaRPr>
          </a:p>
          <a:p>
            <a:r>
              <a:rPr lang="fa-IR" sz="1600" b="1" smtClean="0">
                <a:cs typeface="B Nazanin" pitchFamily="2" charset="-78"/>
              </a:rPr>
              <a:t>عید</a:t>
            </a:r>
            <a:endParaRPr lang="en-US" sz="1600" smtClean="0">
              <a:cs typeface="B Nazanin" pitchFamily="2" charset="-78"/>
            </a:endParaRPr>
          </a:p>
          <a:p>
            <a:r>
              <a:rPr lang="fa-IR" sz="1600" b="1" smtClean="0">
                <a:cs typeface="B Nazanin" pitchFamily="2" charset="-78"/>
              </a:rPr>
              <a:t>فرخ</a:t>
            </a:r>
            <a:endParaRPr lang="en-US" sz="1600" smtClean="0">
              <a:cs typeface="B Nazanin" pitchFamily="2" charset="-78"/>
            </a:endParaRPr>
          </a:p>
          <a:p>
            <a:r>
              <a:rPr lang="fa-IR" sz="1600" b="1" smtClean="0">
                <a:cs typeface="B Nazanin" pitchFamily="2" charset="-78"/>
              </a:rPr>
              <a:t> کام</a:t>
            </a:r>
            <a:endParaRPr lang="en-US" sz="1600" smtClean="0">
              <a:cs typeface="B Nazanin" pitchFamily="2" charset="-78"/>
            </a:endParaRPr>
          </a:p>
          <a:p>
            <a:endParaRPr lang="en-US" sz="1600" smtClean="0">
              <a:cs typeface="Majalla UI"/>
            </a:endParaRPr>
          </a:p>
        </p:txBody>
      </p:sp>
      <p:sp>
        <p:nvSpPr>
          <p:cNvPr id="11" name="Content Placeholder 2"/>
          <p:cNvSpPr txBox="1">
            <a:spLocks/>
          </p:cNvSpPr>
          <p:nvPr/>
        </p:nvSpPr>
        <p:spPr bwMode="auto">
          <a:xfrm>
            <a:off x="5334000" y="1600200"/>
            <a:ext cx="1676400" cy="49530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کامروا</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کامیابی</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مسعود</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میلاد</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مبعث</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نشاط</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نعمت</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نورانی</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نیکبختی</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نیکو</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ولادت</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زادروز</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همچنان</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هماره </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همواره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همه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همیشه</a:t>
            </a:r>
          </a:p>
          <a:p>
            <a:pPr marL="273050" indent="-273050" eaLnBrk="0" hangingPunct="0">
              <a:spcBef>
                <a:spcPct val="20000"/>
              </a:spcBef>
              <a:buClr>
                <a:srgbClr val="0BD0D9"/>
              </a:buClr>
              <a:buSzPct val="95000"/>
              <a:buFont typeface="Wingdings 2" pitchFamily="18" charset="2"/>
              <a:buChar char=""/>
              <a:defRPr/>
            </a:pPr>
            <a:endParaRPr lang="fa-IR" sz="1600" b="1" dirty="0">
              <a:solidFill>
                <a:prstClr val="black"/>
              </a:solidFill>
              <a:cs typeface="B Nazanin" pitchFamily="2" charset="-78"/>
            </a:endParaRPr>
          </a:p>
        </p:txBody>
      </p:sp>
      <p:sp>
        <p:nvSpPr>
          <p:cNvPr id="12" name="Content Placeholder 2"/>
          <p:cNvSpPr txBox="1">
            <a:spLocks/>
          </p:cNvSpPr>
          <p:nvPr/>
        </p:nvSpPr>
        <p:spPr bwMode="auto">
          <a:xfrm>
            <a:off x="3810000" y="1600200"/>
            <a:ext cx="1676400" cy="49530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همراه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همچنان</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فرح</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فرخ</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فرخنده</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میمنت</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میمون</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سعادت</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با سعادت</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سعید</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سرشار</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آرزومندم</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خواستارم</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خواهانم</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خوب</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نیک</a:t>
            </a:r>
          </a:p>
          <a:p>
            <a:pPr marL="273050" indent="-273050" eaLnBrk="0" hangingPunct="0">
              <a:spcBef>
                <a:spcPct val="20000"/>
              </a:spcBef>
              <a:buClr>
                <a:srgbClr val="0BD0D9"/>
              </a:buClr>
              <a:buSzPct val="95000"/>
              <a:buFont typeface="Wingdings 2" pitchFamily="18" charset="2"/>
              <a:buChar char=""/>
              <a:defRPr/>
            </a:pPr>
            <a:r>
              <a:rPr lang="fa-IR" sz="1600" b="1" dirty="0">
                <a:solidFill>
                  <a:prstClr val="black"/>
                </a:solidFill>
                <a:cs typeface="B Nazanin" pitchFamily="2" charset="-78"/>
              </a:rPr>
              <a:t>خوش </a:t>
            </a:r>
          </a:p>
          <a:p>
            <a:pPr marL="273050" indent="-273050" eaLnBrk="0" hangingPunct="0">
              <a:spcBef>
                <a:spcPct val="20000"/>
              </a:spcBef>
              <a:buClr>
                <a:srgbClr val="0BD0D9"/>
              </a:buClr>
              <a:buSzPct val="95000"/>
              <a:buFont typeface="Wingdings 2" pitchFamily="18" charset="2"/>
              <a:buChar char=""/>
              <a:defRPr/>
            </a:pPr>
            <a:endParaRPr lang="en-US" sz="1600" dirty="0">
              <a:solidFill>
                <a:prstClr val="black"/>
              </a:solidFill>
              <a:cs typeface="B Nazanin" pitchFamily="2" charset="-78"/>
            </a:endParaRPr>
          </a:p>
        </p:txBody>
      </p:sp>
      <p:sp>
        <p:nvSpPr>
          <p:cNvPr id="13" name="Content Placeholder 2"/>
          <p:cNvSpPr txBox="1">
            <a:spLocks/>
          </p:cNvSpPr>
          <p:nvPr/>
        </p:nvSpPr>
        <p:spPr bwMode="auto">
          <a:xfrm>
            <a:off x="2209800" y="1600200"/>
            <a:ext cx="1752600" cy="4800600"/>
          </a:xfrm>
          <a:prstGeom prst="rect">
            <a:avLst/>
          </a:prstGeom>
          <a:noFill/>
          <a:ln w="9525">
            <a:noFill/>
            <a:miter lim="800000"/>
            <a:headEnd/>
            <a:tailEnd/>
          </a:ln>
        </p:spPr>
        <p:txBody>
          <a:bodyPr/>
          <a:lstStyle/>
          <a:p>
            <a:pPr>
              <a:buFont typeface="Arial" pitchFamily="34" charset="0"/>
              <a:buChar char="•"/>
              <a:defRPr/>
            </a:pPr>
            <a:r>
              <a:rPr lang="fa-IR" b="1" dirty="0">
                <a:solidFill>
                  <a:prstClr val="black"/>
                </a:solidFill>
                <a:cs typeface="B Nazanin" pitchFamily="2" charset="-78"/>
              </a:rPr>
              <a:t>خوشبختی</a:t>
            </a:r>
            <a:endParaRPr lang="en-US" b="1" dirty="0">
              <a:solidFill>
                <a:prstClr val="black"/>
              </a:solidFill>
              <a:cs typeface="B Nazanin" pitchFamily="2" charset="-78"/>
            </a:endParaRPr>
          </a:p>
          <a:p>
            <a:pPr>
              <a:buFont typeface="Arial" pitchFamily="34" charset="0"/>
              <a:buChar char="•"/>
              <a:defRPr/>
            </a:pPr>
            <a:r>
              <a:rPr lang="fa-IR" b="1" dirty="0">
                <a:solidFill>
                  <a:prstClr val="black"/>
                </a:solidFill>
                <a:cs typeface="B Nazanin" pitchFamily="2" charset="-78"/>
              </a:rPr>
              <a:t>خوش یمن</a:t>
            </a:r>
            <a:endParaRPr lang="en-US" b="1" dirty="0">
              <a:solidFill>
                <a:prstClr val="black"/>
              </a:solidFill>
              <a:cs typeface="B Nazanin" pitchFamily="2" charset="-78"/>
            </a:endParaRPr>
          </a:p>
          <a:p>
            <a:pPr>
              <a:buFont typeface="Arial" pitchFamily="34" charset="0"/>
              <a:buChar char="•"/>
              <a:defRPr/>
            </a:pPr>
            <a:r>
              <a:rPr lang="fa-IR" b="1" dirty="0">
                <a:solidFill>
                  <a:prstClr val="black"/>
                </a:solidFill>
                <a:cs typeface="B Nazanin" pitchFamily="2" charset="-78"/>
              </a:rPr>
              <a:t>دلپذیر</a:t>
            </a:r>
            <a:endParaRPr lang="en-US" b="1" dirty="0">
              <a:solidFill>
                <a:prstClr val="black"/>
              </a:solidFill>
              <a:cs typeface="B Nazanin" pitchFamily="2" charset="-78"/>
            </a:endParaRPr>
          </a:p>
          <a:p>
            <a:pPr>
              <a:buFont typeface="Arial" pitchFamily="34" charset="0"/>
              <a:buChar char="•"/>
              <a:defRPr/>
            </a:pPr>
            <a:r>
              <a:rPr lang="fa-IR" b="1" dirty="0">
                <a:solidFill>
                  <a:prstClr val="black"/>
                </a:solidFill>
                <a:cs typeface="B Nazanin" pitchFamily="2" charset="-78"/>
              </a:rPr>
              <a:t>دلنشین</a:t>
            </a:r>
            <a:endParaRPr lang="en-US" b="1" dirty="0">
              <a:solidFill>
                <a:prstClr val="black"/>
              </a:solidFill>
              <a:cs typeface="B Nazanin" pitchFamily="2" charset="-78"/>
            </a:endParaRPr>
          </a:p>
          <a:p>
            <a:pPr>
              <a:buFont typeface="Arial" pitchFamily="34" charset="0"/>
              <a:buChar char="•"/>
              <a:defRPr/>
            </a:pPr>
            <a:r>
              <a:rPr lang="fa-IR" b="1" dirty="0">
                <a:solidFill>
                  <a:prstClr val="black"/>
                </a:solidFill>
                <a:cs typeface="B Nazanin" pitchFamily="2" charset="-78"/>
              </a:rPr>
              <a:t>رحمت</a:t>
            </a:r>
            <a:endParaRPr lang="en-US" b="1" dirty="0">
              <a:solidFill>
                <a:prstClr val="black"/>
              </a:solidFill>
              <a:cs typeface="B Nazanin" pitchFamily="2" charset="-78"/>
            </a:endParaRPr>
          </a:p>
          <a:p>
            <a:pPr>
              <a:buFont typeface="Arial" pitchFamily="34" charset="0"/>
              <a:buChar char="•"/>
              <a:defRPr/>
            </a:pPr>
            <a:r>
              <a:rPr lang="fa-IR" b="1" dirty="0">
                <a:solidFill>
                  <a:prstClr val="black"/>
                </a:solidFill>
                <a:cs typeface="B Nazanin" pitchFamily="2" charset="-78"/>
              </a:rPr>
              <a:t>روزافزون</a:t>
            </a:r>
            <a:endParaRPr lang="en-US" b="1" dirty="0">
              <a:solidFill>
                <a:prstClr val="black"/>
              </a:solidFill>
              <a:cs typeface="B Nazanin" pitchFamily="2" charset="-78"/>
            </a:endParaRPr>
          </a:p>
          <a:p>
            <a:pPr>
              <a:buFont typeface="Arial" pitchFamily="34" charset="0"/>
              <a:buChar char="•"/>
              <a:defRPr/>
            </a:pPr>
            <a:r>
              <a:rPr lang="fa-IR" b="1" dirty="0">
                <a:solidFill>
                  <a:prstClr val="black"/>
                </a:solidFill>
                <a:cs typeface="B Nazanin" pitchFamily="2" charset="-78"/>
              </a:rPr>
              <a:t>زنده و سرزنده</a:t>
            </a:r>
            <a:endParaRPr lang="en-US" b="1" dirty="0">
              <a:solidFill>
                <a:prstClr val="black"/>
              </a:solidFill>
              <a:cs typeface="B Nazanin" pitchFamily="2" charset="-78"/>
            </a:endParaRPr>
          </a:p>
          <a:p>
            <a:pPr>
              <a:buFont typeface="Arial" pitchFamily="34" charset="0"/>
              <a:buChar char="•"/>
              <a:defRPr/>
            </a:pPr>
            <a:r>
              <a:rPr lang="fa-IR" b="1" dirty="0">
                <a:solidFill>
                  <a:prstClr val="black"/>
                </a:solidFill>
                <a:cs typeface="B Nazanin" pitchFamily="2" charset="-78"/>
              </a:rPr>
              <a:t>سرافراز</a:t>
            </a:r>
            <a:endParaRPr lang="en-US" b="1" dirty="0">
              <a:solidFill>
                <a:prstClr val="black"/>
              </a:solidFill>
              <a:cs typeface="B Nazanin" pitchFamily="2" charset="-78"/>
            </a:endParaRPr>
          </a:p>
          <a:p>
            <a:pPr>
              <a:buFont typeface="Arial" pitchFamily="34" charset="0"/>
              <a:buChar char="•"/>
              <a:defRPr/>
            </a:pPr>
            <a:r>
              <a:rPr lang="fa-IR" b="1" dirty="0">
                <a:solidFill>
                  <a:prstClr val="black"/>
                </a:solidFill>
                <a:cs typeface="B Nazanin" pitchFamily="2" charset="-78"/>
              </a:rPr>
              <a:t>سربلند</a:t>
            </a:r>
            <a:endParaRPr lang="en-US" b="1" dirty="0">
              <a:solidFill>
                <a:prstClr val="black"/>
              </a:solidFill>
              <a:cs typeface="B Nazanin" pitchFamily="2" charset="-78"/>
            </a:endParaRPr>
          </a:p>
          <a:p>
            <a:pPr>
              <a:buFont typeface="Arial" pitchFamily="34" charset="0"/>
              <a:buChar char="•"/>
              <a:defRPr/>
            </a:pPr>
            <a:r>
              <a:rPr lang="fa-IR" b="1" dirty="0">
                <a:solidFill>
                  <a:prstClr val="black"/>
                </a:solidFill>
                <a:cs typeface="B Nazanin" pitchFamily="2" charset="-78"/>
              </a:rPr>
              <a:t>سلامت</a:t>
            </a:r>
            <a:endParaRPr lang="en-US" b="1" dirty="0">
              <a:solidFill>
                <a:prstClr val="black"/>
              </a:solidFill>
              <a:cs typeface="B Nazanin" pitchFamily="2" charset="-78"/>
            </a:endParaRPr>
          </a:p>
          <a:p>
            <a:pPr>
              <a:buFont typeface="Arial" pitchFamily="34" charset="0"/>
              <a:buChar char="•"/>
              <a:defRPr/>
            </a:pPr>
            <a:r>
              <a:rPr lang="fa-IR" b="1" dirty="0">
                <a:solidFill>
                  <a:prstClr val="black"/>
                </a:solidFill>
                <a:cs typeface="B Nazanin" pitchFamily="2" charset="-78"/>
              </a:rPr>
              <a:t>باد</a:t>
            </a:r>
            <a:endParaRPr lang="en-US" b="1" dirty="0">
              <a:solidFill>
                <a:prstClr val="black"/>
              </a:solidFill>
              <a:cs typeface="B Nazanin" pitchFamily="2" charset="-78"/>
            </a:endParaRPr>
          </a:p>
          <a:p>
            <a:pPr>
              <a:buFont typeface="Arial" pitchFamily="34" charset="0"/>
              <a:buChar char="•"/>
              <a:defRPr/>
            </a:pPr>
            <a:r>
              <a:rPr lang="fa-IR" b="1" dirty="0">
                <a:solidFill>
                  <a:prstClr val="black"/>
                </a:solidFill>
                <a:cs typeface="B Nazanin" pitchFamily="2" charset="-78"/>
              </a:rPr>
              <a:t>برکت </a:t>
            </a:r>
            <a:endParaRPr lang="en-US" b="1" dirty="0">
              <a:solidFill>
                <a:prstClr val="black"/>
              </a:solidFill>
              <a:cs typeface="B Nazanin" pitchFamily="2" charset="-78"/>
            </a:endParaRPr>
          </a:p>
          <a:p>
            <a:pPr>
              <a:buFont typeface="Arial" pitchFamily="34" charset="0"/>
              <a:buChar char="•"/>
              <a:defRPr/>
            </a:pPr>
            <a:r>
              <a:rPr lang="fa-IR" b="1" dirty="0">
                <a:solidFill>
                  <a:prstClr val="black"/>
                </a:solidFill>
                <a:cs typeface="B Nazanin" pitchFamily="2" charset="-78"/>
              </a:rPr>
              <a:t>پربرکت</a:t>
            </a:r>
            <a:endParaRPr lang="en-US" b="1" dirty="0">
              <a:solidFill>
                <a:prstClr val="black"/>
              </a:solidFill>
              <a:cs typeface="B Nazanin" pitchFamily="2" charset="-78"/>
            </a:endParaRPr>
          </a:p>
          <a:p>
            <a:pPr>
              <a:buFont typeface="Arial" pitchFamily="34" charset="0"/>
              <a:buChar char="•"/>
              <a:defRPr/>
            </a:pPr>
            <a:r>
              <a:rPr lang="fa-IR" b="1" dirty="0">
                <a:solidFill>
                  <a:prstClr val="black"/>
                </a:solidFill>
                <a:cs typeface="B Nazanin" pitchFamily="2" charset="-78"/>
              </a:rPr>
              <a:t>بابرکت</a:t>
            </a:r>
            <a:endParaRPr lang="en-US" b="1" dirty="0">
              <a:solidFill>
                <a:prstClr val="black"/>
              </a:solidFill>
              <a:cs typeface="B Nazanin" pitchFamily="2" charset="-78"/>
            </a:endParaRPr>
          </a:p>
          <a:p>
            <a:pPr marL="273050" indent="-273050" eaLnBrk="0" hangingPunct="0">
              <a:spcBef>
                <a:spcPct val="20000"/>
              </a:spcBef>
              <a:buClr>
                <a:srgbClr val="0BD0D9"/>
              </a:buClr>
              <a:buSzPct val="95000"/>
              <a:buFont typeface="Arial" pitchFamily="34" charset="0"/>
              <a:buChar char="•"/>
              <a:defRPr/>
            </a:pPr>
            <a:endParaRPr lang="en-US" sz="1600" b="1" dirty="0">
              <a:solidFill>
                <a:srgbClr val="7030A0"/>
              </a:solidFill>
              <a:cs typeface="B Nazanin" pitchFamily="2" charset="-78"/>
            </a:endParaRPr>
          </a:p>
        </p:txBody>
      </p:sp>
      <p:sp>
        <p:nvSpPr>
          <p:cNvPr id="14" name="Content Placeholder 2"/>
          <p:cNvSpPr txBox="1">
            <a:spLocks/>
          </p:cNvSpPr>
          <p:nvPr/>
        </p:nvSpPr>
        <p:spPr bwMode="auto">
          <a:xfrm>
            <a:off x="304800" y="1676400"/>
            <a:ext cx="1752600" cy="4800600"/>
          </a:xfrm>
          <a:prstGeom prst="rect">
            <a:avLst/>
          </a:prstGeom>
          <a:noFill/>
          <a:ln w="9525">
            <a:noFill/>
            <a:miter lim="800000"/>
            <a:headEnd/>
            <a:tailEnd/>
          </a:ln>
        </p:spPr>
        <p:txBody>
          <a:bodyPr/>
          <a:lstStyle/>
          <a:p>
            <a:pPr>
              <a:buFont typeface="Arial" pitchFamily="34" charset="0"/>
              <a:buChar char="•"/>
              <a:defRPr/>
            </a:pPr>
            <a:r>
              <a:rPr lang="fa-IR" b="1" dirty="0">
                <a:solidFill>
                  <a:prstClr val="black"/>
                </a:solidFill>
                <a:cs typeface="B Nazanin" pitchFamily="2" charset="-78"/>
              </a:rPr>
              <a:t>بهروزی</a:t>
            </a:r>
          </a:p>
          <a:p>
            <a:pPr>
              <a:buFont typeface="Arial" pitchFamily="34" charset="0"/>
              <a:buChar char="•"/>
              <a:defRPr/>
            </a:pPr>
            <a:r>
              <a:rPr lang="fa-IR" b="1" dirty="0">
                <a:solidFill>
                  <a:prstClr val="black"/>
                </a:solidFill>
                <a:cs typeface="B Nazanin" pitchFamily="2" charset="-78"/>
              </a:rPr>
              <a:t>پابرجا</a:t>
            </a:r>
          </a:p>
          <a:p>
            <a:pPr>
              <a:buFont typeface="Arial" pitchFamily="34" charset="0"/>
              <a:buChar char="•"/>
              <a:defRPr/>
            </a:pPr>
            <a:r>
              <a:rPr lang="fa-IR" b="1" dirty="0">
                <a:solidFill>
                  <a:prstClr val="black"/>
                </a:solidFill>
                <a:cs typeface="B Nazanin" pitchFamily="2" charset="-78"/>
              </a:rPr>
              <a:t>پاینده</a:t>
            </a:r>
          </a:p>
          <a:p>
            <a:pPr>
              <a:buFont typeface="Arial" pitchFamily="34" charset="0"/>
              <a:buChar char="•"/>
              <a:defRPr/>
            </a:pPr>
            <a:r>
              <a:rPr lang="fa-IR" b="1" dirty="0">
                <a:solidFill>
                  <a:prstClr val="black"/>
                </a:solidFill>
                <a:cs typeface="B Nazanin" pitchFamily="2" charset="-78"/>
              </a:rPr>
              <a:t>پیروز</a:t>
            </a:r>
          </a:p>
          <a:p>
            <a:pPr>
              <a:buFont typeface="Arial" pitchFamily="34" charset="0"/>
              <a:buChar char="•"/>
              <a:defRPr/>
            </a:pPr>
            <a:r>
              <a:rPr lang="fa-IR" b="1" dirty="0">
                <a:solidFill>
                  <a:prstClr val="black"/>
                </a:solidFill>
                <a:cs typeface="B Nazanin" pitchFamily="2" charset="-78"/>
              </a:rPr>
              <a:t>حلول</a:t>
            </a:r>
          </a:p>
          <a:p>
            <a:pPr>
              <a:buFont typeface="Arial" pitchFamily="34" charset="0"/>
              <a:buChar char="•"/>
              <a:defRPr/>
            </a:pPr>
            <a:r>
              <a:rPr lang="fa-IR" b="1" dirty="0">
                <a:solidFill>
                  <a:prstClr val="black"/>
                </a:solidFill>
                <a:cs typeface="B Nazanin" pitchFamily="2" charset="-78"/>
              </a:rPr>
              <a:t>خجسته پی</a:t>
            </a:r>
          </a:p>
          <a:p>
            <a:pPr>
              <a:buFont typeface="Arial" pitchFamily="34" charset="0"/>
              <a:buChar char="•"/>
              <a:defRPr/>
            </a:pPr>
            <a:r>
              <a:rPr lang="fa-IR" b="1" dirty="0">
                <a:solidFill>
                  <a:prstClr val="black"/>
                </a:solidFill>
                <a:cs typeface="B Nazanin" pitchFamily="2" charset="-78"/>
              </a:rPr>
              <a:t>خرسند</a:t>
            </a:r>
          </a:p>
          <a:p>
            <a:pPr>
              <a:buFont typeface="Arial" pitchFamily="34" charset="0"/>
              <a:buChar char="•"/>
              <a:defRPr/>
            </a:pPr>
            <a:r>
              <a:rPr lang="fa-IR" b="1" dirty="0">
                <a:solidFill>
                  <a:prstClr val="black"/>
                </a:solidFill>
                <a:cs typeface="B Nazanin" pitchFamily="2" charset="-78"/>
              </a:rPr>
              <a:t>سرور</a:t>
            </a:r>
          </a:p>
          <a:p>
            <a:pPr>
              <a:buFont typeface="Arial" pitchFamily="34" charset="0"/>
              <a:buChar char="•"/>
              <a:defRPr/>
            </a:pPr>
            <a:r>
              <a:rPr lang="fa-IR" b="1" dirty="0">
                <a:solidFill>
                  <a:prstClr val="black"/>
                </a:solidFill>
                <a:cs typeface="B Nazanin" pitchFamily="2" charset="-78"/>
              </a:rPr>
              <a:t>شادمانی</a:t>
            </a:r>
          </a:p>
          <a:p>
            <a:pPr>
              <a:buFont typeface="Arial" pitchFamily="34" charset="0"/>
              <a:buChar char="•"/>
              <a:defRPr/>
            </a:pPr>
            <a:r>
              <a:rPr lang="fa-IR" b="1" dirty="0">
                <a:solidFill>
                  <a:prstClr val="black"/>
                </a:solidFill>
                <a:cs typeface="B Nazanin" pitchFamily="2" charset="-78"/>
              </a:rPr>
              <a:t>شادی</a:t>
            </a:r>
          </a:p>
          <a:p>
            <a:pPr>
              <a:buFont typeface="Arial" pitchFamily="34" charset="0"/>
              <a:buChar char="•"/>
              <a:defRPr/>
            </a:pPr>
            <a:r>
              <a:rPr lang="fa-IR" b="1" dirty="0">
                <a:solidFill>
                  <a:prstClr val="black"/>
                </a:solidFill>
                <a:cs typeface="B Nazanin" pitchFamily="2" charset="-78"/>
              </a:rPr>
              <a:t>همایون</a:t>
            </a:r>
          </a:p>
          <a:p>
            <a:pPr marL="273050" indent="-273050" eaLnBrk="0" hangingPunct="0">
              <a:spcBef>
                <a:spcPct val="20000"/>
              </a:spcBef>
              <a:buClr>
                <a:srgbClr val="0BD0D9"/>
              </a:buClr>
              <a:buSzPct val="95000"/>
              <a:buFont typeface="Arial" pitchFamily="34" charset="0"/>
              <a:buChar char="•"/>
              <a:defRPr/>
            </a:pPr>
            <a:endParaRPr lang="en-US" sz="1600" b="1" dirty="0">
              <a:solidFill>
                <a:srgbClr val="7030A0"/>
              </a:solidFill>
              <a:cs typeface="B Nazanin" pitchFamily="2" charset="-78"/>
            </a:endParaRPr>
          </a:p>
        </p:txBody>
      </p:sp>
    </p:spTree>
    <p:extLst>
      <p:ext uri="{BB962C8B-B14F-4D97-AF65-F5344CB8AC3E}">
        <p14:creationId xmlns:p14="http://schemas.microsoft.com/office/powerpoint/2010/main" val="253899006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457200" y="838200"/>
            <a:ext cx="8229600" cy="5638800"/>
          </a:xfrm>
        </p:spPr>
        <p:txBody>
          <a:bodyPr/>
          <a:lstStyle/>
          <a:p>
            <a:pPr algn="ctr"/>
            <a:r>
              <a:rPr lang="fa-IR" sz="2200" b="1" smtClean="0">
                <a:cs typeface="B Nazanin" pitchFamily="2" charset="-78"/>
              </a:rPr>
              <a:t>ستاره ای بدرخشید و ماه مجلس شد</a:t>
            </a:r>
            <a:endParaRPr lang="en-US" sz="2200" smtClean="0">
              <a:cs typeface="B Nazanin" pitchFamily="2" charset="-78"/>
            </a:endParaRPr>
          </a:p>
          <a:p>
            <a:pPr algn="ctr"/>
            <a:r>
              <a:rPr lang="fa-IR" sz="2200" b="1" smtClean="0">
                <a:cs typeface="B Nazanin" pitchFamily="2" charset="-78"/>
              </a:rPr>
              <a:t>خجسته زادروز مسعود آخرین جام جم هدایت ، حضرت محمدمصطفی ، مبارک و فرخنده باد.(رحمه للعالمین ، خاتم النبیین ، حجه الحق ، آخرین واسطه فیض سرمدی ، پیام آور صلح و دوستی ، عصاره نبوت ، ختم رسالت ، حضرت ختمی مرتبت ، درخشش واپسین کهکشان نبوت ، گوهر گنجینه امامت ، فخر عالم امکان ، ختم رسولان ، تکمیل کننده ادیان ، بهترین بنده خدا ، خورشید درخشان سپهر نبوت ، خورشیده تابنده آسمان نبوت،</a:t>
            </a:r>
            <a:endParaRPr lang="en-US" sz="2200" smtClean="0">
              <a:cs typeface="B Nazanin" pitchFamily="2" charset="-78"/>
            </a:endParaRPr>
          </a:p>
          <a:p>
            <a:pPr algn="ctr"/>
            <a:r>
              <a:rPr lang="fa-IR" sz="2200" b="1" smtClean="0">
                <a:cs typeface="B Nazanin" pitchFamily="2" charset="-78"/>
              </a:rPr>
              <a:t>سالروز نزول جبرئیل امین بر قلب نازنین محمد امین مبارک باد.)</a:t>
            </a:r>
          </a:p>
          <a:p>
            <a:pPr algn="ctr"/>
            <a:r>
              <a:rPr lang="fa-IR" sz="2200" smtClean="0">
                <a:cs typeface="B Nazanin" pitchFamily="2" charset="-78"/>
              </a:rPr>
              <a:t>سالروز ولادت با سعادت بانوی آب ، همسر آفتاب ، حضرت فاطمه زهرا(س) خجسته و فرخنده باد.</a:t>
            </a:r>
          </a:p>
          <a:p>
            <a:pPr algn="ctr"/>
            <a:r>
              <a:rPr lang="fa-IR" sz="2200" smtClean="0">
                <a:cs typeface="B Nazanin" pitchFamily="2" charset="-78"/>
              </a:rPr>
              <a:t>کوثر کثیر هستی ، زهرای اطهر ، قرار قلب مصطفی ، شمع دل افروز علی مرتضی ، گل خوشبوی گلستان محمد ، سرچشمه زلال فیض سرمد ، دردانه خدیجه کبری ، عزیز دل مصطفی ، شمع دل افروز علی مرتضی ، ایت مهر و ایثار ، ام ابیها ، تفسیرگر سوره کوثر ، ریحانه نبی ، گل یاس عصمت ، گل یاس نبوی ، محرم اسرار علی ، </a:t>
            </a:r>
          </a:p>
          <a:p>
            <a:pPr algn="ctr"/>
            <a:endParaRPr lang="en-US" sz="2200" smtClean="0">
              <a:cs typeface="B Nazanin" pitchFamily="2" charset="-78"/>
            </a:endParaRPr>
          </a:p>
          <a:p>
            <a:endParaRPr lang="en-US" smtClean="0">
              <a:cs typeface="Majalla UI"/>
            </a:endParaRPr>
          </a:p>
        </p:txBody>
      </p:sp>
    </p:spTree>
    <p:extLst>
      <p:ext uri="{BB962C8B-B14F-4D97-AF65-F5344CB8AC3E}">
        <p14:creationId xmlns:p14="http://schemas.microsoft.com/office/powerpoint/2010/main" val="35095167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TotalTime>
  <Words>11038</Words>
  <Application>Microsoft Office PowerPoint</Application>
  <PresentationFormat>On-screen Show (4:3)</PresentationFormat>
  <Paragraphs>1549</Paragraphs>
  <Slides>156</Slides>
  <Notes>72</Notes>
  <HiddenSlides>0</HiddenSlides>
  <MMClips>0</MMClips>
  <ScaleCrop>false</ScaleCrop>
  <HeadingPairs>
    <vt:vector size="4" baseType="variant">
      <vt:variant>
        <vt:lpstr>Theme</vt:lpstr>
      </vt:variant>
      <vt:variant>
        <vt:i4>2</vt:i4>
      </vt:variant>
      <vt:variant>
        <vt:lpstr>Slide Titles</vt:lpstr>
      </vt:variant>
      <vt:variant>
        <vt:i4>156</vt:i4>
      </vt:variant>
    </vt:vector>
  </HeadingPairs>
  <TitlesOfParts>
    <vt:vector size="158" baseType="lpstr">
      <vt:lpstr>Concourse</vt:lpstr>
      <vt:lpstr>Office Theme</vt:lpstr>
      <vt:lpstr>PowerPoint Presentation</vt:lpstr>
      <vt:lpstr>تدوین نامه های اداری و تدوین گزارش نویسی یکی از ضروریات هر کاری هر فردی می باشد که مشغول به کار می باشد. شرکت پایدار اقدام به طراحی و تولید دوره آموزش مجازی آیین نگارش و مکاتبات اداری نموده است.</vt:lpstr>
      <vt:lpstr>انواع نوشته :</vt:lpstr>
      <vt:lpstr>انواع مكاتبات اداري :</vt:lpstr>
      <vt:lpstr>كارگاه مكاتبات داري</vt:lpstr>
      <vt:lpstr>كارگاه مكاتبات اداري</vt:lpstr>
      <vt:lpstr>اجزاي نامه هاي اداري :</vt:lpstr>
      <vt:lpstr>آغاز نامه :</vt:lpstr>
      <vt:lpstr>آغاز نامه (ادامه) :</vt:lpstr>
      <vt:lpstr>اجزاي متن نامه :</vt:lpstr>
      <vt:lpstr>نكته 1:</vt:lpstr>
      <vt:lpstr>نكته 2 :</vt:lpstr>
      <vt:lpstr>نكته 3 :</vt:lpstr>
      <vt:lpstr>توجه ( رونوشت ) :</vt:lpstr>
      <vt:lpstr>نامه نگاري افراد به سازمان ها :</vt:lpstr>
      <vt:lpstr>مراحل تهيه نامه اداري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عناوین موضوعات کارگاه نامه نگاری و مکاتبات اداری  آشنایی با تقسیم بندی نامه ها  ریخت شناسی نامه ها شیوه نگارش نامه ها انواع نامه های اداری و مراحل تهیه آنها اصطلاح شناسی مکاتبات اداری نامه ها و شکایات حقوقی اسناد و نوشته های حقوقی  آشنایی با سبک نگارش انواع نامه های تسلیت ، تشکر ، دعوت ، خانوادگی و دوستانه ، خداحافظی ، تودیع و معارفه و ... </vt:lpstr>
      <vt:lpstr>اهمیت مکاتبات اداری</vt:lpstr>
      <vt:lpstr>اهمیت مکاتبات اداری</vt:lpstr>
      <vt:lpstr>PowerPoint Presentation</vt:lpstr>
      <vt:lpstr>تعريف نامه ی اداری</vt:lpstr>
      <vt:lpstr>انواع نامه ها</vt:lpstr>
      <vt:lpstr>انواع نامه های اداری بر اساس نوع گيرنده</vt:lpstr>
      <vt:lpstr> نامه های اداری از دیدگاه ماهیت کار:</vt:lpstr>
      <vt:lpstr>نامه های اداری از نظر سطوح ارتباطی </vt:lpstr>
      <vt:lpstr>انواع نامه ها از نظر موضوع :</vt:lpstr>
      <vt:lpstr>ابعاد نامه های اداری</vt:lpstr>
      <vt:lpstr>ریخت شناسی نامه های اداری</vt:lpstr>
      <vt:lpstr>اجزای نامه ی اداری</vt:lpstr>
      <vt:lpstr>آغاز نامه های اداری</vt:lpstr>
      <vt:lpstr>برخی از ويژگی های يک نامه ی اداری خوب</vt:lpstr>
      <vt:lpstr>متن نامه اداری باید چگونه باشد؟</vt:lpstr>
      <vt:lpstr>نامه را با چه عبارتی آغاز کنيم؟</vt:lpstr>
      <vt:lpstr>نام و عنوان مخاطب نامه را چگونه بنويسيم؟</vt:lpstr>
      <vt:lpstr>نام و عنوان مخاطب نامه را چگونه بنويسيم؟</vt:lpstr>
      <vt:lpstr>آغاز نامه</vt:lpstr>
      <vt:lpstr>آغاز نامه</vt:lpstr>
      <vt:lpstr>آغاز نامه</vt:lpstr>
      <vt:lpstr>ويژگی های متن نامه</vt:lpstr>
      <vt:lpstr>مقدمه نامه</vt:lpstr>
      <vt:lpstr>شیوه نگارش متن نامه های اداری</vt:lpstr>
      <vt:lpstr>انتخاب واژگان نامه ها</vt:lpstr>
      <vt:lpstr>انتخاب واژگان</vt:lpstr>
      <vt:lpstr>پايان نامه</vt:lpstr>
      <vt:lpstr>پایان نامه های اداری</vt:lpstr>
      <vt:lpstr>PowerPoint Presentation</vt:lpstr>
      <vt:lpstr>نام و عنوان امضا کننده</vt:lpstr>
      <vt:lpstr>گيرندگان رونوشت</vt:lpstr>
      <vt:lpstr>اصطلاحات رایج و متداول نامه های اداری</vt:lpstr>
      <vt:lpstr>PowerPoint Presentation</vt:lpstr>
      <vt:lpstr>PowerPoint Presentation</vt:lpstr>
      <vt:lpstr>توصیه های کلی</vt:lpstr>
      <vt:lpstr>PowerPoint Presentation</vt:lpstr>
      <vt:lpstr>بازبينی نامه</vt:lpstr>
      <vt:lpstr>آسيب شناسی نامه های اداری</vt:lpstr>
      <vt:lpstr>آسيب شناسی نامه های اداری</vt:lpstr>
      <vt:lpstr>آسيب شناسی نامه های اداری</vt:lpstr>
      <vt:lpstr>آسيب شناسی نامه های اداری</vt:lpstr>
      <vt:lpstr>آسيب شناسی نامه های اداری</vt:lpstr>
      <vt:lpstr>نمونه نامه درخواست تشویقی جهت کارمندان  </vt:lpstr>
      <vt:lpstr>نمونه نامه در خصوص عدم پاسخ یک اداره به نامه ارسالی </vt:lpstr>
      <vt:lpstr>نمونه نامه درخواست مرخصی </vt:lpstr>
      <vt:lpstr> نامه اداری داخلی- با ماهیت هماهنگی                  </vt:lpstr>
      <vt:lpstr> نامه اداری داخلی- با ماهیت دستوری</vt:lpstr>
      <vt:lpstr> نمونه نامه استفای اداری</vt:lpstr>
      <vt:lpstr> نمونه آگهی استخدامی</vt:lpstr>
      <vt:lpstr>نمونه نامه اداری ـ  نامه اداری خارجی</vt:lpstr>
      <vt:lpstr>انواع متنهای کوتاه رسمی : </vt:lpstr>
      <vt:lpstr>واژه های کلیدی سپاس نامه ها :  مهمترین واژه هایی که در تهیه سپاس نامه ها کاربرد دارند ، عبارتند از : </vt:lpstr>
      <vt:lpstr>PowerPoint Presentation</vt:lpstr>
      <vt:lpstr>واژه های کلیدی تبریک نامه ها :  مهمترین واژه هایی که در تهیه تبریک نامه ها کاربرد دارند ، عبارتند از : </vt:lpstr>
      <vt:lpstr>PowerPoint Presentation</vt:lpstr>
      <vt:lpstr>PowerPoint Presentation</vt:lpstr>
      <vt:lpstr>PowerPoint Presentation</vt:lpstr>
      <vt:lpstr>PowerPoint Presentation</vt:lpstr>
      <vt:lpstr>PowerPoint Presentation</vt:lpstr>
      <vt:lpstr>دعوت نامه </vt:lpstr>
      <vt:lpstr>PowerPoint Presentation</vt:lpstr>
      <vt:lpstr>متنهای آمیخته</vt:lpstr>
      <vt:lpstr>PowerPoint Presentation</vt:lpstr>
      <vt:lpstr>PowerPoint Presentation</vt:lpstr>
      <vt:lpstr> ويرايش نامه عوامل خروج از زبان معيار</vt:lpstr>
      <vt:lpstr>خروج از قواعد دستوری</vt:lpstr>
      <vt:lpstr>در چه مواردی ميان نهاد جاندار و غير جاندار تفاوتی نيست؟</vt:lpstr>
      <vt:lpstr>نهاد اسم جمع</vt:lpstr>
      <vt:lpstr>نهاد مبهم</vt:lpstr>
      <vt:lpstr>شيوه ی درست نوشتن </vt:lpstr>
      <vt:lpstr>شيوه املای درست کلمات </vt:lpstr>
      <vt:lpstr>جمع بستن</vt:lpstr>
      <vt:lpstr>مطابقت صفت و موصوف</vt:lpstr>
      <vt:lpstr>ويرايش نامه</vt:lpstr>
      <vt:lpstr>ويرايش نامه</vt:lpstr>
      <vt:lpstr>ويرايش نامه</vt:lpstr>
      <vt:lpstr>ويرايش نامه</vt:lpstr>
      <vt:lpstr>ويرايش نامه</vt:lpstr>
      <vt:lpstr>ويرايش نامه</vt:lpstr>
      <vt:lpstr>ويرايش نامه</vt:lpstr>
      <vt:lpstr>ويرايش نامه</vt:lpstr>
      <vt:lpstr>ويرايش نامه</vt:lpstr>
      <vt:lpstr>ويرايش نامه</vt:lpstr>
      <vt:lpstr>ابهام معنايی</vt:lpstr>
      <vt:lpstr>ويرايش نامه</vt:lpstr>
      <vt:lpstr>ويرايش نامه</vt:lpstr>
      <vt:lpstr>ويرايش نامه</vt:lpstr>
      <vt:lpstr>ويرايش نامه</vt:lpstr>
      <vt:lpstr>حرف اضافه، حرف ربط، حرف نشانه</vt:lpstr>
      <vt:lpstr>حرف اضافه، حرف ربط، حرف نشانه</vt:lpstr>
      <vt:lpstr>کاربرد دو حرف ربط در جمله های مرکب</vt:lpstr>
      <vt:lpstr>استفاده از مجهول نابجا در جمله</vt:lpstr>
      <vt:lpstr>نشانه های نگارشی</vt:lpstr>
      <vt:lpstr>نشانه های نگارشی</vt:lpstr>
      <vt:lpstr>نشانه های نگارشی</vt:lpstr>
      <vt:lpstr>نشانه های نگارشی</vt:lpstr>
      <vt:lpstr>نشانه های نگارشی</vt:lpstr>
      <vt:lpstr>نشانه های نگارشی</vt:lpstr>
      <vt:lpstr>نشانه های نگارشی</vt:lpstr>
      <vt:lpstr>نشانه های نگارشی</vt:lpstr>
      <vt:lpstr>نشانه های نگارشی</vt:lpstr>
      <vt:lpstr>نشانه های نگارشی</vt:lpstr>
      <vt:lpstr>نشانه های نگارشی</vt:lpstr>
      <vt:lpstr>نشانه های نگارشی</vt:lpstr>
      <vt:lpstr>نشانه های نگارشی</vt:lpstr>
      <vt:lpstr>نشانه های نگارشی</vt:lpstr>
      <vt:lpstr>پيام تبريک</vt:lpstr>
      <vt:lpstr>پيام تبريک</vt:lpstr>
      <vt:lpstr>پيام تسليت</vt:lpstr>
      <vt:lpstr>پيام تسليت</vt:lpstr>
      <vt:lpstr>دعوت نامه</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تدوین نامه های اداری و تدوین گزارش نویسی یکی از ضروریات هر فردی می باشد که مشغول به کار می باشد. شرکت پایدار اقدام به طراحی و تولید دوره آموزش مجازی آیین نگارش و مکاتبات اداری نموده است.</dc:title>
  <dc:creator>marzi</dc:creator>
  <cp:lastModifiedBy>ssu</cp:lastModifiedBy>
  <cp:revision>7</cp:revision>
  <dcterms:created xsi:type="dcterms:W3CDTF">2006-08-16T00:00:00Z</dcterms:created>
  <dcterms:modified xsi:type="dcterms:W3CDTF">2024-08-26T08:14:40Z</dcterms:modified>
</cp:coreProperties>
</file>